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62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1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Destaqu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978" autoAdjust="0"/>
    <p:restoredTop sz="94660"/>
  </p:normalViewPr>
  <p:slideViewPr>
    <p:cSldViewPr>
      <p:cViewPr varScale="1">
        <p:scale>
          <a:sx n="74" d="100"/>
          <a:sy n="74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345D9-F792-4536-90A7-1FC50FF5BF75}" type="datetimeFigureOut">
              <a:rPr lang="pt-PT" smtClean="0"/>
              <a:pPr/>
              <a:t>31-10-2008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F84E-845A-46BA-85D8-6782AB4A9A6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357166"/>
            <a:ext cx="47115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 smtClean="0">
                <a:latin typeface="Arial" pitchFamily="34" charset="0"/>
                <a:cs typeface="Arial" pitchFamily="34" charset="0"/>
              </a:rPr>
              <a:t>QUÍMICA FÍSICA / AULA 1</a:t>
            </a:r>
            <a:r>
              <a:rPr lang="pt-PT" b="1" dirty="0" smtClean="0"/>
              <a:t/>
            </a:r>
            <a:br>
              <a:rPr lang="pt-PT" b="1" dirty="0" smtClean="0"/>
            </a:br>
            <a:endParaRPr lang="pt-PT" b="1" dirty="0" smtClean="0"/>
          </a:p>
          <a:p>
            <a:pPr algn="just"/>
            <a:r>
              <a:rPr lang="pt-PT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SUMÁRIO</a:t>
            </a:r>
            <a:endParaRPr lang="pt-PT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PT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Equações de estado</a:t>
            </a:r>
          </a:p>
          <a:p>
            <a:pPr algn="just"/>
            <a:r>
              <a:rPr lang="pt-PT" b="1" dirty="0" smtClean="0">
                <a:solidFill>
                  <a:srgbClr val="FF0000"/>
                </a:solidFill>
              </a:rPr>
              <a:t>  </a:t>
            </a:r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Equação de estado de </a:t>
            </a:r>
            <a:r>
              <a:rPr lang="pt-P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van</a:t>
            </a:r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der </a:t>
            </a:r>
            <a:r>
              <a:rPr lang="pt-P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Waals</a:t>
            </a:r>
            <a:endParaRPr lang="pt-PT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Princípio dos estados correspondentes</a:t>
            </a:r>
          </a:p>
          <a:p>
            <a:pPr algn="just"/>
            <a:endParaRPr lang="pt-PT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286380" y="1428736"/>
          <a:ext cx="3571901" cy="4857789"/>
        </p:xfrm>
        <a:graphic>
          <a:graphicData uri="http://schemas.openxmlformats.org/drawingml/2006/table">
            <a:tbl>
              <a:tblPr/>
              <a:tblGrid>
                <a:gridCol w="336894"/>
                <a:gridCol w="337888"/>
                <a:gridCol w="337888"/>
                <a:gridCol w="337390"/>
                <a:gridCol w="336894"/>
                <a:gridCol w="337888"/>
                <a:gridCol w="66163"/>
                <a:gridCol w="337888"/>
                <a:gridCol w="336894"/>
                <a:gridCol w="336894"/>
                <a:gridCol w="66163"/>
                <a:gridCol w="66163"/>
                <a:gridCol w="336894"/>
              </a:tblGrid>
              <a:tr h="21590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fr-FR" sz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pt-PT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fr-FR" sz="800" baseline="-250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=0.01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fr-FR" sz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fr-FR" sz="800" dirty="0">
                          <a:latin typeface="Times New Roman"/>
                          <a:ea typeface="Times New Roman"/>
                          <a:cs typeface="Times New Roman"/>
                        </a:rPr>
                        <a:t>=0.10</a:t>
                      </a:r>
                      <a:endParaRPr lang="pt-PT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i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pt-PT" sz="800" baseline="-250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=0.50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590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fr-FR" sz="800" baseline="-250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pt-PT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fr-FR" sz="800" baseline="-250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fr-FR" sz="800" baseline="-250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fr-FR" sz="800" baseline="-250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pt-PT" sz="800" baseline="-250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i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pt-PT" sz="800" baseline="-250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0.50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0.002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0.11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0.0184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0.14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0.57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0.0918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0.66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0.60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0.20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0.990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0.10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0.0164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0.12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0.52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0.0817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0.60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0.70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0.992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0.0152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0.12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0.49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0.0758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 dirty="0">
                          <a:latin typeface="Times New Roman"/>
                          <a:ea typeface="Times New Roman"/>
                          <a:cs typeface="Times New Roman"/>
                        </a:rPr>
                        <a:t>0.52</a:t>
                      </a:r>
                      <a:endParaRPr lang="pt-PT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0.993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0.28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0.920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0.40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0.47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0.0735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0.52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0.994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0.14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0.947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0.20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0.45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0.0761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0.55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0.995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0.11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0.956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0.17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0.58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0.748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0.62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0.996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0.10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0.964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0.15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0.41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0.800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0.48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1.10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0.997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0.976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0.12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0.23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0.867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0.22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1.50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0.999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0.991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0.963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2.00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1.000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0.994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0.993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i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pt-PT" sz="800" baseline="-250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fr-FR" sz="800" baseline="-250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=1.00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fr-FR" sz="800" baseline="-250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=2.00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fr-FR" sz="800" baseline="-250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=4.00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i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pt-PT" sz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=10.0</a:t>
                      </a:r>
                      <a:endParaRPr lang="pt-PT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i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pt-PT" sz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=20.0</a:t>
                      </a:r>
                      <a:endParaRPr lang="pt-PT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1590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fr-FR" sz="800" baseline="-250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fr-FR" sz="800" baseline="-250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i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i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0.50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1.17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0.183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1.35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0.365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0.726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1.791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3.551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0.60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1.05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0.163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1.17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0.323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0.640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1.568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3.098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0.70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0.151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1.10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0.297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0.584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1.413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2.769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0.145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1.05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0.284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0.549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1.305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2.525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0.148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1.02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0.283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0.532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1.233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2.341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0.270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0.306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0.536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1.193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2.200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1.10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0.25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0.700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0.23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0.400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0.565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1.160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2.088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1.50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0.927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0.852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0.813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1.146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1.818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2.00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0.988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0.966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0.952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1.159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1.691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8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10.00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1.010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1.020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  <a:cs typeface="Times New Roman"/>
                        </a:rPr>
                        <a:t>1.080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 dirty="0">
                          <a:latin typeface="Times New Roman"/>
                          <a:ea typeface="Times New Roman"/>
                          <a:cs typeface="Times New Roman"/>
                        </a:rPr>
                        <a:t>1.185</a:t>
                      </a:r>
                      <a:endParaRPr lang="pt-PT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89" marR="30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5984" y="214290"/>
            <a:ext cx="65008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638" algn="l"/>
              </a:tabLst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Tabela 1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638" algn="l"/>
              </a:tabLst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Factores de compressibilidade, </a:t>
            </a:r>
            <a:r>
              <a:rPr kumimoji="0" lang="pt-P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para substâncias com </a:t>
            </a:r>
            <a:r>
              <a:rPr kumimoji="0" lang="pt-P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pt-PT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=0.27, em função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de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</a:t>
            </a:r>
            <a:r>
              <a:rPr kumimoji="0" lang="pt-PT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e de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</a:t>
            </a:r>
            <a:r>
              <a:rPr kumimoji="0" lang="pt-PT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</a:t>
            </a:r>
            <a:r>
              <a:rPr kumimoji="0" lang="pt-PT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As quantidades D</a:t>
            </a:r>
            <a:r>
              <a:rPr kumimoji="0" lang="pt-PT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a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e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D</a:t>
            </a:r>
            <a:r>
              <a:rPr kumimoji="0" lang="pt-PT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b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são factores correctivos que permitem obter o valor de z para substâncias com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pt-PT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≠ 0.27.</a:t>
            </a:r>
            <a:r>
              <a:rPr kumimoji="0" lang="pt-PT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(a)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2000232" y="4929198"/>
            <a:ext cx="30718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01638" algn="l"/>
              </a:tabLst>
            </a:pPr>
            <a:r>
              <a:rPr lang="pt-PT" sz="1200" baseline="30000" dirty="0" smtClean="0">
                <a:ea typeface="Times New Roman" pitchFamily="18" charset="0"/>
              </a:rPr>
              <a:t>(a)</a:t>
            </a:r>
            <a:r>
              <a:rPr lang="pt-PT" sz="1200" dirty="0" smtClean="0">
                <a:ea typeface="Times New Roman" pitchFamily="18" charset="0"/>
              </a:rPr>
              <a:t>  Adaptado de O. A. </a:t>
            </a:r>
            <a:r>
              <a:rPr lang="pt-PT" sz="1200" dirty="0" err="1" smtClean="0">
                <a:ea typeface="Times New Roman" pitchFamily="18" charset="0"/>
              </a:rPr>
              <a:t>Hougen</a:t>
            </a:r>
            <a:r>
              <a:rPr lang="pt-PT" sz="1200" dirty="0" smtClean="0">
                <a:ea typeface="Times New Roman" pitchFamily="18" charset="0"/>
              </a:rPr>
              <a:t>, K. M. </a:t>
            </a:r>
            <a:r>
              <a:rPr lang="pt-PT" sz="1200" dirty="0" err="1" smtClean="0">
                <a:ea typeface="Times New Roman" pitchFamily="18" charset="0"/>
              </a:rPr>
              <a:t>Watson</a:t>
            </a:r>
            <a:r>
              <a:rPr lang="pt-PT" sz="1200" dirty="0" smtClean="0">
                <a:ea typeface="Times New Roman" pitchFamily="18" charset="0"/>
              </a:rPr>
              <a:t>, R. A. </a:t>
            </a:r>
            <a:r>
              <a:rPr lang="pt-PT" sz="1200" dirty="0" err="1" smtClean="0">
                <a:ea typeface="Times New Roman" pitchFamily="18" charset="0"/>
              </a:rPr>
              <a:t>Ragatz</a:t>
            </a:r>
            <a:r>
              <a:rPr lang="pt-PT" sz="1200" dirty="0" smtClean="0">
                <a:ea typeface="Times New Roman" pitchFamily="18" charset="0"/>
              </a:rPr>
              <a:t>, </a:t>
            </a:r>
            <a:r>
              <a:rPr lang="pt-PT" sz="1200" i="1" dirty="0" smtClean="0">
                <a:ea typeface="Times New Roman" pitchFamily="18" charset="0"/>
              </a:rPr>
              <a:t>Princípios dos Processos Químicos</a:t>
            </a:r>
            <a:r>
              <a:rPr lang="pt-PT" sz="1200" dirty="0" smtClean="0">
                <a:ea typeface="Times New Roman" pitchFamily="18" charset="0"/>
              </a:rPr>
              <a:t>, II Parte, ed. Lopes da Silva, Porto (1973). Os traços horizontais separam o factor de compressibilidade dos líquidos (acima do traço), do dos gases (abaixo do traço), mais próximo da unidade.</a:t>
            </a:r>
            <a:endParaRPr lang="pt-PT" sz="1200" dirty="0" smtClean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00034" y="3214686"/>
          <a:ext cx="4179123" cy="611579"/>
        </p:xfrm>
        <a:graphic>
          <a:graphicData uri="http://schemas.openxmlformats.org/presentationml/2006/ole">
            <p:oleObj spid="_x0000_s21506" name="Equação" r:id="rId3" imgW="1562100" imgH="228600" progId="Equation.3">
              <p:embed/>
            </p:oleObj>
          </a:graphicData>
        </a:graphic>
      </p:graphicFrame>
      <p:sp>
        <p:nvSpPr>
          <p:cNvPr id="7" name="Rectângulo 6"/>
          <p:cNvSpPr/>
          <p:nvPr/>
        </p:nvSpPr>
        <p:spPr>
          <a:xfrm>
            <a:off x="285720" y="1428736"/>
            <a:ext cx="485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ea typeface="Times New Roman" pitchFamily="18" charset="0"/>
                <a:sym typeface="Symbol" pitchFamily="18" charset="2"/>
              </a:rPr>
              <a:t> </a:t>
            </a:r>
            <a:r>
              <a:rPr lang="pt-PT" sz="14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As tabelas incluem os factores correctivos, D</a:t>
            </a:r>
            <a:r>
              <a:rPr lang="pt-PT" sz="1400" baseline="-300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a </a:t>
            </a:r>
            <a:r>
              <a:rPr lang="pt-PT" sz="14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e </a:t>
            </a:r>
            <a:r>
              <a:rPr lang="pt-PT" sz="1400" dirty="0" err="1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D</a:t>
            </a:r>
            <a:r>
              <a:rPr lang="pt-PT" sz="1400" baseline="-30000" dirty="0" err="1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b</a:t>
            </a:r>
            <a:r>
              <a:rPr lang="pt-PT" sz="14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, que permitem obter o valor de z para as substâncias com </a:t>
            </a:r>
            <a:r>
              <a:rPr lang="pt-PT" sz="1400" i="1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z</a:t>
            </a:r>
            <a:r>
              <a:rPr lang="pt-PT" sz="1400" baseline="-300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c</a:t>
            </a:r>
            <a:r>
              <a:rPr lang="pt-PT" sz="14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≠0.27. Usa-se D</a:t>
            </a:r>
            <a:r>
              <a:rPr lang="pt-PT" sz="1400" baseline="-300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a</a:t>
            </a:r>
            <a:r>
              <a:rPr lang="pt-PT" sz="14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 para as substâncias com </a:t>
            </a:r>
            <a:r>
              <a:rPr lang="pt-PT" sz="1400" i="1" dirty="0" err="1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z</a:t>
            </a:r>
            <a:r>
              <a:rPr lang="pt-PT" sz="1400" baseline="-30000" dirty="0" err="1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c</a:t>
            </a:r>
            <a:r>
              <a:rPr lang="pt-PT" sz="14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&gt;0.27 e </a:t>
            </a:r>
            <a:r>
              <a:rPr lang="pt-PT" sz="1400" dirty="0" err="1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D</a:t>
            </a:r>
            <a:r>
              <a:rPr lang="pt-PT" sz="1400" baseline="-30000" dirty="0" err="1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b</a:t>
            </a:r>
            <a:r>
              <a:rPr lang="pt-PT" sz="14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 se </a:t>
            </a:r>
            <a:r>
              <a:rPr lang="pt-PT" sz="1400" i="1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z</a:t>
            </a:r>
            <a:r>
              <a:rPr lang="pt-PT" sz="1400" baseline="-300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c</a:t>
            </a:r>
            <a:r>
              <a:rPr lang="pt-PT" sz="14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&lt;0.27. Sendo </a:t>
            </a:r>
            <a:r>
              <a:rPr lang="pt-PT" sz="1400" i="1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z</a:t>
            </a:r>
            <a:r>
              <a:rPr lang="pt-PT" sz="14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(0.27) o valor fornecido por leitura (na tabela) do factor de compressibilidade para o par de coordenadas (</a:t>
            </a:r>
            <a:r>
              <a:rPr lang="pt-PT" sz="1400" i="1" dirty="0" err="1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P</a:t>
            </a:r>
            <a:r>
              <a:rPr lang="pt-PT" sz="1400" baseline="-30000" dirty="0" err="1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r</a:t>
            </a:r>
            <a:r>
              <a:rPr lang="pt-PT" sz="14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, </a:t>
            </a:r>
            <a:r>
              <a:rPr lang="pt-PT" sz="1400" i="1" dirty="0" err="1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T</a:t>
            </a:r>
            <a:r>
              <a:rPr lang="pt-PT" sz="1400" baseline="-30000" dirty="0" err="1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r</a:t>
            </a:r>
            <a:r>
              <a:rPr lang="pt-PT" sz="14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), então o valor de </a:t>
            </a:r>
            <a:r>
              <a:rPr lang="pt-PT" sz="1400" i="1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z</a:t>
            </a:r>
            <a:r>
              <a:rPr lang="pt-PT" sz="14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 para </a:t>
            </a:r>
            <a:r>
              <a:rPr lang="pt-PT" sz="1400" dirty="0" err="1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quaquer</a:t>
            </a:r>
            <a:r>
              <a:rPr lang="pt-PT" sz="14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 outra substância, com </a:t>
            </a:r>
            <a:r>
              <a:rPr lang="pt-PT" sz="1400" i="1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z</a:t>
            </a:r>
            <a:r>
              <a:rPr lang="pt-PT" sz="1400" baseline="-300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c</a:t>
            </a:r>
            <a:r>
              <a:rPr lang="pt-PT" sz="14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≠0.27, nas mesmas condições de pressão e temperatura reduzidas, vem dado por:</a:t>
            </a:r>
            <a:endParaRPr lang="pt-PT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000232" y="1810772"/>
            <a:ext cx="68580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Construiram-se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outras tabelas que fornecem para cada temperatura reduzida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subcrítica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o valor da pressão reduzida de vapor ou de saturação e os valores dos factores de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compressibildade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das duas fases em equilíbrio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pt-PT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ℓ,σ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e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pt-PT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g,σ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600" dirty="0" smtClean="0"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É claro que 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pt-PT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g,σ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&gt;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pt-PT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ℓ,σ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, excepto no ponto crítico, onde os dois valores coincidem.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600" dirty="0" smtClean="0"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Na Tabela 2 apresentam-se valores de propriedades reduzidas de saturação para substâncias de </a:t>
            </a:r>
            <a:r>
              <a:rPr kumimoji="0" lang="pt-P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pt-PT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=0.23, 0.25, 0.27 e 0.29: pressão reduzida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</a:t>
            </a:r>
            <a:r>
              <a:rPr kumimoji="0" lang="pt-PT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</a:t>
            </a:r>
            <a:r>
              <a:rPr kumimoji="0" lang="pt-PT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σ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factores de compressibilidade reduzidos do gás e do líquido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pt-PT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g,σ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e 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pt-PT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ℓ,σ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,  e densidades reduzidas de saturação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ρ</a:t>
            </a:r>
            <a:r>
              <a:rPr kumimoji="0" lang="pt-PT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</a:t>
            </a:r>
            <a:r>
              <a:rPr kumimoji="0" lang="pt-PT" sz="1600" b="0" i="1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g</a:t>
            </a:r>
            <a:r>
              <a:rPr kumimoji="0" lang="pt-PT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,σ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e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ρ</a:t>
            </a:r>
            <a:r>
              <a:rPr kumimoji="0" lang="pt-PT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</a:t>
            </a:r>
            <a:r>
              <a:rPr kumimoji="0" lang="pt-PT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ℓ,σ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428596" y="2428868"/>
            <a:ext cx="135732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071934" y="500042"/>
          <a:ext cx="4429156" cy="5982323"/>
        </p:xfrm>
        <a:graphic>
          <a:graphicData uri="http://schemas.openxmlformats.org/drawingml/2006/table">
            <a:tbl>
              <a:tblPr/>
              <a:tblGrid>
                <a:gridCol w="355381"/>
                <a:gridCol w="355381"/>
                <a:gridCol w="352332"/>
                <a:gridCol w="352332"/>
                <a:gridCol w="374887"/>
                <a:gridCol w="374887"/>
                <a:gridCol w="303568"/>
                <a:gridCol w="303568"/>
                <a:gridCol w="373058"/>
                <a:gridCol w="373058"/>
                <a:gridCol w="303568"/>
                <a:gridCol w="303568"/>
                <a:gridCol w="303568"/>
              </a:tblGrid>
              <a:tr h="19652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fr-FR" sz="9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 i="1" dirty="0" err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fr-FR" sz="9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rσ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900" i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pt-PT" sz="900" baseline="30000">
                          <a:latin typeface="Times New Roman"/>
                          <a:ea typeface="Times New Roman"/>
                          <a:cs typeface="Times New Roman"/>
                        </a:rPr>
                        <a:t>g,σ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900" i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pt-PT" sz="900" baseline="30000">
                          <a:latin typeface="Times New Roman"/>
                          <a:ea typeface="Times New Roman"/>
                          <a:cs typeface="Times New Roman"/>
                        </a:rPr>
                        <a:t>ℓ,σ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858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 err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fr-FR" sz="8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fr-FR" sz="800" dirty="0">
                          <a:latin typeface="Times New Roman"/>
                          <a:ea typeface="Times New Roman"/>
                          <a:cs typeface="Times New Roman"/>
                        </a:rPr>
                        <a:t>=0.23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0.25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/>
                          <a:ea typeface="Times New Roman"/>
                          <a:cs typeface="Times New Roman"/>
                        </a:rPr>
                        <a:t>0.27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77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/>
                          <a:ea typeface="Times New Roman"/>
                          <a:cs typeface="Times New Roman"/>
                        </a:rPr>
                        <a:t>   z</a:t>
                      </a:r>
                      <a:r>
                        <a:rPr lang="fr-FR" sz="800" baseline="-25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=0.23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0.25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0.27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77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fr-FR" sz="800" baseline="-25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=0.23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0.25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0.27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77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8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0.50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190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0.0006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 0.0002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0.0010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0.0038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0.996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0.999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0.998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0.996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0.0001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0.001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0.001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0.001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0.60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190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0.0077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0.0045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0.0113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0.0250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0.978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0.990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0.979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0.982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0.0010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0.002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0.002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0.002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0.70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190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0.0454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0.0345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0.0590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0.0938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0.929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0.948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0.929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0.912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0.0054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0.009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0.009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0.010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190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0.1637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0.146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0.193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0.249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0.835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0.850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0.840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0.816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0.0200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0.024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0.030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0.042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0.90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190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0.4430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0.421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0.476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0.543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0.673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0.705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0.701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0.684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0.0522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0.062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0.074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0.090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0.96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190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0.7328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0.719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0.753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0.783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0.514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0.538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0.545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0.546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0.0994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0.112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0.126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0.140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90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1.000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1.000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1.000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1.000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0.232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0.250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0.270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0.290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0.232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0.250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0.270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0.290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2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i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pt-PT" sz="800" baseline="-250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000" i="1">
                          <a:latin typeface="Times New Roman"/>
                          <a:ea typeface="Times New Roman"/>
                          <a:cs typeface="Times New Roman"/>
                        </a:rPr>
                        <a:t>ρ</a:t>
                      </a:r>
                      <a:r>
                        <a:rPr lang="pt-PT" sz="1000" baseline="-250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pt-PT" sz="1000" i="1" baseline="3000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pt-PT" sz="1000" baseline="30000">
                          <a:latin typeface="Times New Roman"/>
                          <a:ea typeface="Times New Roman"/>
                          <a:cs typeface="Times New Roman"/>
                        </a:rPr>
                        <a:t>,σ</a:t>
                      </a:r>
                      <a:r>
                        <a:rPr lang="pt-PT" sz="1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000" i="1">
                          <a:latin typeface="Times New Roman"/>
                          <a:ea typeface="Times New Roman"/>
                          <a:cs typeface="Times New Roman"/>
                        </a:rPr>
                        <a:t>ρ</a:t>
                      </a:r>
                      <a:r>
                        <a:rPr lang="pt-PT" sz="1000" baseline="-250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pt-PT" sz="1000" baseline="30000">
                          <a:latin typeface="Times New Roman"/>
                          <a:ea typeface="Times New Roman"/>
                          <a:cs typeface="Times New Roman"/>
                        </a:rPr>
                        <a:t>ℓ,σ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2388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fr-FR" sz="800" baseline="-25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=0.23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0.25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0.27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77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fr-FR" sz="800" baseline="-25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fr-FR" sz="800">
                          <a:latin typeface="Times New Roman"/>
                          <a:ea typeface="Times New Roman"/>
                          <a:cs typeface="Times New Roman"/>
                        </a:rPr>
                        <a:t>=0.23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/>
                          <a:ea typeface="Times New Roman"/>
                          <a:cs typeface="Times New Roman"/>
                        </a:rPr>
                        <a:t>0.25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/>
                          <a:ea typeface="Times New Roman"/>
                          <a:cs typeface="Times New Roman"/>
                        </a:rPr>
                        <a:t>0.27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77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0.50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0.0003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0.0001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0.0005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0.0029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3.101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3.115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2.937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2.753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0.60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0.0030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spc="-40">
                          <a:latin typeface="Times New Roman"/>
                          <a:ea typeface="Times New Roman"/>
                          <a:cs typeface="Times New Roman"/>
                        </a:rPr>
                        <a:t>0.00295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0.005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0.0110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2.973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2.913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2.746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2.574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0.70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0.0162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0.0158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0.027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0.0377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2.775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2.686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2.532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2.374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0.0569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0.0618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0.076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0.109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2.535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2.420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2.284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2.145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0.90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0.1700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0.180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0.208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0.250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2.191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2.076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1.969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1.859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0.96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0.3447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0.362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0.394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0.434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1.784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1.765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1.685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1.605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1.0000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1.000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1.000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1.000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1.000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1.000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1.000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1320" algn="l"/>
                        </a:tabLs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1.000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70" marR="26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1928802"/>
            <a:ext cx="32861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638" algn="l"/>
              </a:tabLst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Tabela 2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638" algn="l"/>
              </a:tabLst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Propriedades reduzidas de saturação de gases e líquidos.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638" algn="l"/>
              </a:tabLst>
            </a:pPr>
            <a:r>
              <a:rPr kumimoji="0" lang="pt-PT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(a)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Adaptado de O. A.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Hougen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K. M.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Watson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R. A.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Ragatz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op</a:t>
            </a:r>
            <a:r>
              <a:rPr kumimoji="0" lang="pt-P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cit.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428860" y="263420"/>
            <a:ext cx="63579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O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PEC 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é uma ferramenta de grande utilidade em cálculos de engenharia, pelo menos como primeira aproximação. Tendo em conta que o princípio resulta (ou pode resultar) duma equação de estado ele deverá permitir obter toda a informação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trmodinâmica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a que as equações de estado dão acesso.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pt-PT" sz="1600" dirty="0" smtClean="0"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Particularizando para alguns casos mais significativos, veja-se como é que o princípio dos estados correspondentes se aplica à estimativa de propriedades termodinâmicas.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1214414" y="1214422"/>
            <a:ext cx="121444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00034" y="3571876"/>
          <a:ext cx="3098976" cy="859716"/>
        </p:xfrm>
        <a:graphic>
          <a:graphicData uri="http://schemas.openxmlformats.org/presentationml/2006/ole">
            <p:oleObj spid="_x0000_s24580" name="Equação" r:id="rId3" imgW="1473200" imgH="40640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441716" y="4214818"/>
          <a:ext cx="2273028" cy="714380"/>
        </p:xfrm>
        <a:graphic>
          <a:graphicData uri="http://schemas.openxmlformats.org/presentationml/2006/ole">
            <p:oleObj spid="_x0000_s24579" name="Equação" r:id="rId4" imgW="1333500" imgH="419100" progId="Equation.3">
              <p:embed/>
            </p:oleObj>
          </a:graphicData>
        </a:graphic>
      </p:graphicFrame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428728" y="4929198"/>
          <a:ext cx="2256791" cy="714380"/>
        </p:xfrm>
        <a:graphic>
          <a:graphicData uri="http://schemas.openxmlformats.org/presentationml/2006/ole">
            <p:oleObj spid="_x0000_s24578" name="Equação" r:id="rId5" imgW="1320227" imgH="418918" progId="Equation.3">
              <p:embed/>
            </p:oleObj>
          </a:graphicData>
        </a:graphic>
      </p:graphicFrame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57158" y="2928934"/>
            <a:ext cx="42862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Cálculo de segundos coeficientes de </a:t>
            </a:r>
            <a:r>
              <a:rPr kumimoji="0" lang="pt-P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virial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com o PEC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H. Van Ness e M. Abbott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	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		         </a:t>
            </a:r>
            <a:r>
              <a:rPr kumimoji="0" lang="pt-P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85" name="Picture 9" descr="fig81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4439" y="2500306"/>
            <a:ext cx="4559561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214546" y="500042"/>
          <a:ext cx="3725986" cy="6087827"/>
        </p:xfrm>
        <a:graphic>
          <a:graphicData uri="http://schemas.openxmlformats.org/drawingml/2006/table">
            <a:tbl>
              <a:tblPr/>
              <a:tblGrid>
                <a:gridCol w="1243091"/>
                <a:gridCol w="543784"/>
                <a:gridCol w="465475"/>
                <a:gridCol w="464926"/>
                <a:gridCol w="445212"/>
                <a:gridCol w="563498"/>
              </a:tblGrid>
              <a:tr h="1899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latin typeface="Times New Roman"/>
                          <a:ea typeface="Times New Roman"/>
                          <a:cs typeface="Times New Roman"/>
                        </a:rPr>
                        <a:t>Grupo</a:t>
                      </a:r>
                      <a:r>
                        <a:rPr lang="pt-PT" sz="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(a)</a:t>
                      </a: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pt-PT" sz="800" baseline="-250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pt-PT" sz="800" baseline="-250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800" baseline="-250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pt-PT" sz="800" baseline="-250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8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pt-PT" sz="800" baseline="-250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C)H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41.33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-103.270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-22.80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-0.0506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(H)</a:t>
                      </a:r>
                      <a:r>
                        <a:rPr lang="en-US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      primaria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31.32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-69.14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-41.01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-1.058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      secundaria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0.277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2.363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-2.406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-0.298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(C)</a:t>
                      </a:r>
                      <a:r>
                        <a:rPr lang="es-ES_tradnl" sz="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(H) 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22.63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-48.07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 dirty="0">
                          <a:latin typeface="Times New Roman"/>
                          <a:ea typeface="Times New Roman"/>
                          <a:cs typeface="Times New Roman"/>
                        </a:rPr>
                        <a:t>-51.304</a:t>
                      </a: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1.9237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(C)</a:t>
                      </a:r>
                      <a:r>
                        <a:rPr lang="es-ES_tradnl" sz="6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8.32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36.40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 dirty="0">
                          <a:latin typeface="Times New Roman"/>
                          <a:ea typeface="Times New Roman"/>
                          <a:cs typeface="Times New Roman"/>
                        </a:rPr>
                        <a:t>82.32</a:t>
                      </a: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 dirty="0">
                          <a:latin typeface="Times New Roman"/>
                          <a:ea typeface="Times New Roman"/>
                          <a:cs typeface="Times New Roman"/>
                        </a:rPr>
                        <a:t>3.9664</a:t>
                      </a: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(H)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36.25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83.11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32.56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 dirty="0">
                          <a:latin typeface="Times New Roman"/>
                          <a:ea typeface="Times New Roman"/>
                          <a:cs typeface="Times New Roman"/>
                        </a:rPr>
                        <a:t>0.2862</a:t>
                      </a: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(C)(H)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24.87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59.94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21.43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 dirty="0">
                          <a:latin typeface="Times New Roman"/>
                          <a:ea typeface="Times New Roman"/>
                          <a:cs typeface="Times New Roman"/>
                        </a:rPr>
                        <a:t>0.3670</a:t>
                      </a: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(C)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12.44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21.60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50.914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1-599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PT" sz="6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pt-PT" sz="600" dirty="0" err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PT" sz="6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pt-PT" sz="600" dirty="0">
                          <a:latin typeface="Times New Roman"/>
                          <a:ea typeface="Times New Roman"/>
                          <a:cs typeface="Times New Roman"/>
                        </a:rPr>
                        <a:t>)(H)</a:t>
                      </a:r>
                      <a:endParaRPr lang="pt-PT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27.84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63.84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19.383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0.4284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(C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)(H)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41.33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103.27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22.80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0.0506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(C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)(C)(H)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41.805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81.53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45.086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2.0561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(C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)(C)2(H)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24.32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21.50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56.99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 dirty="0">
                          <a:latin typeface="Times New Roman"/>
                          <a:ea typeface="Times New Roman"/>
                          <a:cs typeface="Times New Roman"/>
                        </a:rPr>
                        <a:t>2.3455</a:t>
                      </a: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14.70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60.47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8.54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0.0478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(H)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34.10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72.25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31.95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1.758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(C)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19.69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31.143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24.786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0.6261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(C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)(H)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41.33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103.27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22.80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0.0506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(C</a:t>
                      </a:r>
                      <a:r>
                        <a:rPr lang="es-ES_tradnl" sz="600" baseline="-250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)(C)(H)</a:t>
                      </a:r>
                      <a:r>
                        <a:rPr lang="es-ES_tradnl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30.60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62.50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34.42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0.1110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ES_tradnl" sz="600" baseline="-250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(H)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23.06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35.17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28.896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0.7230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ES_tradnl" sz="600" baseline="-250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(C)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15.47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19.68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73.23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4.033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(C</a:t>
                      </a:r>
                      <a:r>
                        <a:rPr lang="es-ES_tradnl" sz="600" baseline="-250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)(H)</a:t>
                      </a:r>
                      <a:r>
                        <a:rPr lang="es-ES_tradnl" sz="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41.33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103.27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22.80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0.0506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(C</a:t>
                      </a:r>
                      <a:r>
                        <a:rPr lang="es-ES_tradnl" sz="600" baseline="-250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)(C)(H)</a:t>
                      </a:r>
                      <a:r>
                        <a:rPr lang="es-ES_tradnl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47.78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213.00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10.71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0.353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(C</a:t>
                      </a:r>
                      <a:r>
                        <a:rPr lang="es-ES_tradnl" sz="600" baseline="-250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)(C)</a:t>
                      </a:r>
                      <a:r>
                        <a:rPr lang="es-ES_tradnl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(H)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27.35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162.30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46.91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2.853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Correcção CIS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4.24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62.50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42.68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1.187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Anel ciclopropano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2.10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28.65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60.40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3.670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Anel ciclobutano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26.70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71.90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96.75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9.063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Anel ciclopentano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9.81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62.65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98.117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5.9588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Anel ciclohexano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15.94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25.08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137.83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9.816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Substituição ORTO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2.73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60.30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33.23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1.975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C)</a:t>
                      </a:r>
                      <a:r>
                        <a:rPr lang="en-US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26.85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17.60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164.70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0.684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 dirty="0">
                          <a:latin typeface="Times New Roman"/>
                          <a:ea typeface="Times New Roman"/>
                          <a:cs typeface="Times New Roman"/>
                        </a:rPr>
                        <a:t>5.9996</a:t>
                      </a:r>
                      <a:endParaRPr lang="pt-PT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(C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)(H)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37.00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53.40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188.10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7.090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 dirty="0">
                          <a:latin typeface="Times New Roman"/>
                          <a:ea typeface="Times New Roman"/>
                          <a:cs typeface="Times New Roman"/>
                        </a:rPr>
                        <a:t>8.193</a:t>
                      </a:r>
                      <a:endParaRPr lang="pt-PT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(C)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17.60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55.10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44.06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0.2622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(C)H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87.30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268.00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271.40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78.87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33.410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(CO)(C)+ CO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(O)(C)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62.10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145.30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75.10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8.606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(CO)(C)+ CO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(O)(H)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53.40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128.80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116.80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11.964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(CO)(C)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(H)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18.88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25.10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31.734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4.3425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(CO)(C)(H)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24.80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44.90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52.80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1.340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(CO)(H)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41.33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103.27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22.80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0.0506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(O)(C)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96.60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532.00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585.70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204.10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71.436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(O)(C)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(H)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26.04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11.24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58.30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16.52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2.4344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(O)(C)(H)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30.02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24.35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48.33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2.902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(O)(H)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41.33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103.27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22.80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0.0506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Correcção do anel de furano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7.03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54.35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120.33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6.985</a:t>
                      </a:r>
                      <a:endParaRPr lang="pt-P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344" marR="343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86116" y="0"/>
            <a:ext cx="5857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457200" algn="l"/>
              </a:tabLst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Coeficientes para o método de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McCann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e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Danner</a:t>
            </a:r>
            <a:r>
              <a:rPr lang="pt-PT" sz="1600" dirty="0" smtClean="0">
                <a:ea typeface="Times New Roman" pitchFamily="18" charset="0"/>
              </a:rPr>
              <a:t> do cálculo de B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4572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000760" y="500042"/>
          <a:ext cx="3071833" cy="5060631"/>
        </p:xfrm>
        <a:graphic>
          <a:graphicData uri="http://schemas.openxmlformats.org/drawingml/2006/table">
            <a:tbl>
              <a:tblPr/>
              <a:tblGrid>
                <a:gridCol w="1023041"/>
                <a:gridCol w="320238"/>
                <a:gridCol w="448060"/>
                <a:gridCol w="350950"/>
                <a:gridCol w="464772"/>
                <a:gridCol w="464772"/>
              </a:tblGrid>
              <a:tr h="1894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 dirty="0">
                          <a:latin typeface="Times New Roman"/>
                          <a:ea typeface="Times New Roman"/>
                        </a:rPr>
                        <a:t>Grupo</a:t>
                      </a:r>
                      <a:r>
                        <a:rPr lang="pt-PT" sz="700" baseline="30000" dirty="0">
                          <a:latin typeface="Times New Roman"/>
                          <a:ea typeface="Times New Roman"/>
                        </a:rPr>
                        <a:t>(a)</a:t>
                      </a:r>
                      <a:endParaRPr lang="pt-PT" sz="700" dirty="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700" dirty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pt-PT" sz="700" baseline="-25000" dirty="0">
                          <a:latin typeface="Times New Roman"/>
                          <a:ea typeface="Times New Roman"/>
                        </a:rPr>
                        <a:t>i</a:t>
                      </a:r>
                      <a:endParaRPr lang="pt-PT" sz="700" dirty="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pt-PT" sz="700" baseline="-25000">
                          <a:latin typeface="Times New Roman"/>
                          <a:ea typeface="Times New Roman"/>
                        </a:rPr>
                        <a:t>i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700" baseline="-25000">
                          <a:latin typeface="Times New Roman"/>
                          <a:ea typeface="Times New Roman"/>
                        </a:rPr>
                        <a:t>i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70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pt-PT" sz="700" baseline="-25000">
                          <a:latin typeface="Times New Roman"/>
                          <a:ea typeface="Times New Roman"/>
                        </a:rPr>
                        <a:t>i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700" dirty="0" err="1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pt-PT" sz="700" baseline="-25000" dirty="0" err="1">
                          <a:latin typeface="Times New Roman"/>
                          <a:ea typeface="Times New Roman"/>
                        </a:rPr>
                        <a:t>i</a:t>
                      </a:r>
                      <a:endParaRPr lang="pt-PT" sz="700" dirty="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(N)(H)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41.33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103.27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22.80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0.0506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s-ES_tradnl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s-ES_tradnl" sz="500">
                          <a:latin typeface="Times New Roman"/>
                          <a:ea typeface="Times New Roman"/>
                        </a:rPr>
                        <a:t>(N)(C)(H)</a:t>
                      </a:r>
                      <a:r>
                        <a:rPr lang="es-ES_tradnl" sz="500" baseline="-25000">
                          <a:latin typeface="Times New Roman"/>
                          <a:ea typeface="Times New Roman"/>
                        </a:rPr>
                        <a:t>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28.63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72.51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27.057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0.428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500"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es-ES_tradnl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s-ES_tradnl" sz="500">
                          <a:latin typeface="Times New Roman"/>
                          <a:ea typeface="Times New Roman"/>
                        </a:rPr>
                        <a:t>(C)(H)</a:t>
                      </a:r>
                      <a:r>
                        <a:rPr lang="es-ES_tradnl" sz="500" baseline="-25000">
                          <a:latin typeface="Times New Roman"/>
                          <a:ea typeface="Times New Roman"/>
                        </a:rPr>
                        <a:t>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Times New Roman"/>
                        </a:rPr>
                        <a:t>33.40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79.00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64.70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n-US" sz="500">
                          <a:latin typeface="Times New Roman"/>
                          <a:ea typeface="Times New Roman"/>
                        </a:rPr>
                        <a:t>6.04</a:t>
                      </a:r>
                      <a:endParaRPr lang="pt-PT" sz="6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500"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es-ES_tradnl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s-ES_tradnl" sz="500">
                          <a:latin typeface="Times New Roman"/>
                          <a:ea typeface="Times New Roman"/>
                        </a:rPr>
                        <a:t>(C)</a:t>
                      </a:r>
                      <a:r>
                        <a:rPr lang="es-ES_tradnl" sz="5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s-ES_tradnl" sz="500">
                          <a:latin typeface="Times New Roman"/>
                          <a:ea typeface="Times New Roman"/>
                        </a:rPr>
                        <a:t>(H)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25.87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n-US" sz="500">
                          <a:latin typeface="Times New Roman"/>
                          <a:ea typeface="Times New Roman"/>
                        </a:rPr>
                        <a:t>61.76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n-US" sz="500">
                          <a:latin typeface="Times New Roman"/>
                          <a:ea typeface="Times New Roman"/>
                        </a:rPr>
                        <a:t>68.84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n-US" sz="500">
                          <a:latin typeface="Times New Roman"/>
                          <a:ea typeface="Times New Roman"/>
                        </a:rPr>
                        <a:t>3.871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500"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es-ES_tradnl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s-ES_tradnl" sz="500">
                          <a:latin typeface="Times New Roman"/>
                          <a:ea typeface="Times New Roman"/>
                        </a:rPr>
                        <a:t>(C)</a:t>
                      </a:r>
                      <a:r>
                        <a:rPr lang="es-ES_tradnl" sz="500" baseline="-25000">
                          <a:latin typeface="Times New Roman"/>
                          <a:ea typeface="Times New Roman"/>
                        </a:rPr>
                        <a:t>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25.87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n-US" sz="500">
                          <a:latin typeface="Times New Roman"/>
                          <a:ea typeface="Times New Roman"/>
                        </a:rPr>
                        <a:t>28.63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n-US" sz="500">
                          <a:latin typeface="Times New Roman"/>
                          <a:ea typeface="Times New Roman"/>
                        </a:rPr>
                        <a:t>44.02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n-US" sz="500">
                          <a:latin typeface="Times New Roman"/>
                          <a:ea typeface="Times New Roman"/>
                        </a:rPr>
                        <a:t>2.1184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500">
                          <a:latin typeface="Times New Roman"/>
                          <a:ea typeface="Times New Roman"/>
                        </a:rPr>
                        <a:t>NI</a:t>
                      </a:r>
                      <a:r>
                        <a:rPr lang="es-ES_tradnl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s-ES_tradnl" sz="500">
                          <a:latin typeface="Times New Roman"/>
                          <a:ea typeface="Times New Roman"/>
                        </a:rPr>
                        <a:t>(C</a:t>
                      </a:r>
                      <a:r>
                        <a:rPr lang="es-ES_tradnl" sz="500" baseline="-2500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s-ES_tradnl" sz="500">
                          <a:latin typeface="Times New Roman"/>
                          <a:ea typeface="Times New Roman"/>
                        </a:rPr>
                        <a:t>)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18.60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n-US" sz="500">
                          <a:latin typeface="Times New Roman"/>
                          <a:ea typeface="Times New Roman"/>
                        </a:rPr>
                        <a:t>135.50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Times New Roman"/>
                        </a:rPr>
                        <a:t>9.92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Times New Roman"/>
                        </a:rPr>
                        <a:t>2.069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(CN)(C)(H)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2</a:t>
                      </a:r>
                      <a:endParaRPr lang="pt-PT" sz="6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310.00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n-US" sz="500">
                          <a:latin typeface="Times New Roman"/>
                          <a:ea typeface="Times New Roman"/>
                        </a:rPr>
                        <a:t>1090.0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Times New Roman"/>
                        </a:rPr>
                        <a:t>203.0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n-US" sz="500">
                          <a:latin typeface="Times New Roman"/>
                          <a:ea typeface="Times New Roman"/>
                        </a:rPr>
                        <a:t>139.30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(F)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(C)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79.837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n-US" sz="500">
                          <a:latin typeface="Times New Roman"/>
                          <a:ea typeface="Times New Roman"/>
                        </a:rPr>
                        <a:t>152.57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n-US" sz="500">
                          <a:latin typeface="Times New Roman"/>
                          <a:ea typeface="Times New Roman"/>
                        </a:rPr>
                        <a:t>58.57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n-US" sz="500">
                          <a:latin typeface="Times New Roman"/>
                          <a:ea typeface="Times New Roman"/>
                        </a:rPr>
                        <a:t>1.4518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(F)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(C)(H)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60.50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129.02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61.58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0.885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(F)(C)(H)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59.7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143.24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34.03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0.170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(F)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(C)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_tradnl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_tradnl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Primário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500">
                          <a:latin typeface="Times New Roman"/>
                          <a:ea typeface="Times New Roman"/>
                        </a:rPr>
                        <a:t>46.62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s-ES_tradnl" sz="500">
                          <a:latin typeface="Times New Roman"/>
                          <a:ea typeface="Times New Roman"/>
                        </a:rPr>
                        <a:t>93.25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48.975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0.975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Secundário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500">
                          <a:latin typeface="Times New Roman"/>
                          <a:ea typeface="Times New Roman"/>
                        </a:rPr>
                        <a:t>0.652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500">
                          <a:latin typeface="Times New Roman"/>
                          <a:ea typeface="Times New Roman"/>
                        </a:rPr>
                        <a:t>3.22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8.00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1.4034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(F)(H)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500">
                          <a:latin typeface="Times New Roman"/>
                          <a:ea typeface="Times New Roman"/>
                        </a:rPr>
                        <a:t>52.30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s-ES_tradnl" sz="500">
                          <a:latin typeface="Times New Roman"/>
                          <a:ea typeface="Times New Roman"/>
                        </a:rPr>
                        <a:t>115.10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40.25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3.035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(F)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500">
                          <a:latin typeface="Times New Roman"/>
                          <a:ea typeface="Times New Roman"/>
                        </a:rPr>
                        <a:t>57.31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es-ES_tradnl" sz="500">
                          <a:latin typeface="Times New Roman"/>
                          <a:ea typeface="Times New Roman"/>
                        </a:rPr>
                        <a:t>125.40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28.90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0.1822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(Cl)(C)(H)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2</a:t>
                      </a:r>
                      <a:endParaRPr lang="pt-PT" sz="6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76.91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158.43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55.33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0.962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(Cl)(C)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(H)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77.90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160.65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73.19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1.4534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(Cl)(C)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75.34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252.96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19.775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2.443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0.3378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(Cl)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(C)(H)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109.94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211.98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84.02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1.639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(Cl)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(C)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134.80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296.26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116.52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3.383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(Cl)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(F)(C)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113.65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219.37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113.66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3.411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(Cl)(F)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(C)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98.42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191.27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82.81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1.69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(F)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Primário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45.74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145.05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21.53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0.346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Secundário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2.23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17.876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4.488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0.767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(S)(H)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41.33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103.27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22.80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0.0506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(S)(C)(H)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32.81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74.21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51.724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1.917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(S)(C)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(H)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26.37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64.60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44.50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1.994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(S)(C)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16.54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90.44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68.60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4.0695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(S)(H)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24.87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59.94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21.43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0.367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(S)(C)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18.94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174.80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22.48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0.264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(C)(H)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41.93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109.35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44.48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0.369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(C)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34.18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97.85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43.674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0.556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(S)(C)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35.40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132.42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44.29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0.972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(C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pt-PT" sz="5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 (em anel de tiofeno)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31.20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160.00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15.28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0.5623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Correcçao do tiociclopentano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pt-PT" sz="500">
                          <a:latin typeface="Times New Roman"/>
                          <a:ea typeface="Times New Roman"/>
                        </a:rPr>
                        <a:t>8.75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54.40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165.00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500">
                          <a:latin typeface="Times New Roman"/>
                          <a:ea typeface="Times New Roman"/>
                        </a:rPr>
                        <a:t>6.7135</a:t>
                      </a:r>
                      <a:endParaRPr lang="pt-PT" sz="70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500" dirty="0">
                        <a:latin typeface="Times New Roman"/>
                        <a:ea typeface="Times New Roman"/>
                      </a:endParaRPr>
                    </a:p>
                  </a:txBody>
                  <a:tcPr marL="40776" marR="407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14282" y="1928802"/>
            <a:ext cx="17145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457200" algn="l"/>
              </a:tabLst>
            </a:pPr>
            <a:r>
              <a:rPr kumimoji="0" lang="pt-P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Terminologia:C</a:t>
            </a:r>
            <a:r>
              <a:rPr kumimoji="0" lang="pt-PT" sz="1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</a:t>
            </a:r>
            <a:r>
              <a:rPr kumimoji="0" lang="pt-P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=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(=C=);</a:t>
            </a:r>
            <a:r>
              <a:rPr kumimoji="0" lang="pt-P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</a:t>
            </a:r>
            <a:r>
              <a:rPr kumimoji="0" lang="pt-PT" sz="1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</a:t>
            </a:r>
            <a:r>
              <a:rPr kumimoji="0" lang="pt-P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=carbono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aromático;C</a:t>
            </a:r>
            <a:r>
              <a:rPr kumimoji="0" lang="pt-PT" sz="1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</a:t>
            </a:r>
            <a:r>
              <a:rPr kumimoji="0" lang="pt-P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=carbono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ligado por ligação dupla; </a:t>
            </a:r>
            <a:r>
              <a:rPr kumimoji="0" lang="pt-P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</a:t>
            </a:r>
            <a:r>
              <a:rPr kumimoji="0" lang="pt-PT" sz="1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pt-P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=carbono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ligado por ligação tripla; </a:t>
            </a:r>
            <a:r>
              <a:rPr kumimoji="0" lang="pt-P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CIS=correcção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cis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em </a:t>
            </a:r>
            <a:r>
              <a:rPr kumimoji="0" lang="pt-P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alquenos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 ORTO= substituição </a:t>
            </a:r>
            <a:r>
              <a:rPr kumimoji="0" lang="pt-P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orto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em anéis aromáticos (uma por cada ocorrência); N</a:t>
            </a:r>
            <a:r>
              <a:rPr kumimoji="0" lang="pt-PT" sz="11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=(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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N=C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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);N</a:t>
            </a:r>
            <a:r>
              <a:rPr kumimoji="0" lang="pt-PT" sz="11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I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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(C</a:t>
            </a:r>
            <a:r>
              <a:rPr kumimoji="0" lang="pt-PT" sz="11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B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) é o grupo </a:t>
            </a:r>
            <a:r>
              <a:rPr kumimoji="0" lang="pt-P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piridina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; O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(CO)(C)+CO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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(O)(H)= combinação de grupos para formatos; O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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(CO)(C)+CO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</a:t>
            </a: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(O)(C)= combinação de grupos para outros esteres.</a:t>
            </a: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457200" algn="l"/>
              </a:tabLst>
            </a:pPr>
            <a:endParaRPr kumimoji="0" lang="pt-P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215074" y="5715016"/>
          <a:ext cx="1800225" cy="409575"/>
        </p:xfrm>
        <a:graphic>
          <a:graphicData uri="http://schemas.openxmlformats.org/presentationml/2006/ole">
            <p:oleObj spid="_x0000_s26627" name="Equação" r:id="rId3" imgW="1802618" imgH="406224" progId="Equation.3">
              <p:embed/>
            </p:oleObj>
          </a:graphicData>
        </a:graphic>
      </p:graphicFrame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429388" y="6143644"/>
          <a:ext cx="1995598" cy="490538"/>
        </p:xfrm>
        <a:graphic>
          <a:graphicData uri="http://schemas.openxmlformats.org/presentationml/2006/ole">
            <p:oleObj spid="_x0000_s26629" name="Equação" r:id="rId4" imgW="17018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214422"/>
            <a:ext cx="5247796" cy="3429024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714744" y="571480"/>
            <a:ext cx="4845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O PEC e o cálculo do terceiro coeficiente de </a:t>
            </a:r>
            <a:r>
              <a:rPr lang="pt-PT" dirty="0" err="1" smtClean="0"/>
              <a:t>virial</a:t>
            </a:r>
            <a:endParaRPr lang="pt-PT" dirty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 rot="10800000" flipV="1">
            <a:off x="214282" y="1500174"/>
            <a:ext cx="31432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1600" dirty="0" smtClean="0">
                <a:ea typeface="Times New Roman" pitchFamily="18" charset="0"/>
              </a:rPr>
              <a:t>Terceiro coeficiente de </a:t>
            </a:r>
            <a:r>
              <a:rPr lang="pt-PT" sz="1600" dirty="0" err="1" smtClean="0">
                <a:ea typeface="Times New Roman" pitchFamily="18" charset="0"/>
              </a:rPr>
              <a:t>virial</a:t>
            </a:r>
            <a:r>
              <a:rPr lang="pt-PT" sz="1600" dirty="0" smtClean="0">
                <a:ea typeface="Times New Roman" pitchFamily="18" charset="0"/>
              </a:rPr>
              <a:t> reduzido, C/</a:t>
            </a:r>
            <a:r>
              <a:rPr lang="pt-PT" sz="1600" dirty="0" smtClean="0"/>
              <a:t> V</a:t>
            </a:r>
            <a:r>
              <a:rPr lang="pt-PT" sz="1600" baseline="-25000" dirty="0" smtClean="0"/>
              <a:t>c</a:t>
            </a:r>
            <a:r>
              <a:rPr lang="pt-PT" sz="1600" baseline="30000" dirty="0" smtClean="0"/>
              <a:t>2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para vários gases, em função da temperatura reduzida, </a:t>
            </a:r>
            <a:r>
              <a:rPr kumimoji="0" lang="pt-P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</a:t>
            </a:r>
            <a:r>
              <a:rPr kumimoji="0" lang="pt-PT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As linhas correspondem à representação da função definida pela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eq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(A) para vários valores do parâmetro d. Os símbolos correspondem a valores experimentais. (Adaptado de J. M.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Prausnitz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et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al. )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428992" y="4643446"/>
          <a:ext cx="1428760" cy="722406"/>
        </p:xfrm>
        <a:graphic>
          <a:graphicData uri="http://schemas.openxmlformats.org/presentationml/2006/ole">
            <p:oleObj spid="_x0000_s27654" name="Equação" r:id="rId4" imgW="850531" imgH="431613" progId="Equation.3">
              <p:embed/>
            </p:oleObj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3286116" y="5357826"/>
          <a:ext cx="4651409" cy="428628"/>
        </p:xfrm>
        <a:graphic>
          <a:graphicData uri="http://schemas.openxmlformats.org/presentationml/2006/ole">
            <p:oleObj spid="_x0000_s27657" name="Equação" r:id="rId5" imgW="2794000" imgH="254000" progId="Equation.3">
              <p:embed/>
            </p:oleObj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4000496" y="5857892"/>
          <a:ext cx="2760691" cy="528643"/>
        </p:xfrm>
        <a:graphic>
          <a:graphicData uri="http://schemas.openxmlformats.org/presentationml/2006/ole">
            <p:oleObj spid="_x0000_s27656" name="Equação" r:id="rId6" imgW="1345616" imgH="253890" progId="Equation.3">
              <p:embed/>
            </p:oleObj>
          </a:graphicData>
        </a:graphic>
      </p:graphicFrame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072462" y="5214950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(A)</a:t>
            </a:r>
            <a:endParaRPr lang="pt-PT" sz="2800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142844" y="4357694"/>
          <a:ext cx="2857520" cy="13868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727824"/>
                <a:gridCol w="112969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err="1"/>
                        <a:t>Substância</a:t>
                      </a:r>
                      <a:endParaRPr lang="pt-PT" sz="125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latin typeface="Times New Roman"/>
                          <a:ea typeface="Times New Roman"/>
                        </a:rPr>
                        <a:t>d</a:t>
                      </a:r>
                      <a:endParaRPr lang="pt-PT" sz="125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000"/>
                        <a:t>Argon</a:t>
                      </a:r>
                      <a:endParaRPr lang="pt-PT" sz="125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000"/>
                        <a:t>0</a:t>
                      </a:r>
                      <a:endParaRPr lang="pt-PT" sz="125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000"/>
                        <a:t>xenon</a:t>
                      </a:r>
                      <a:endParaRPr lang="pt-PT" sz="125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000"/>
                        <a:t>0.6</a:t>
                      </a:r>
                      <a:endParaRPr lang="pt-PT" sz="125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80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000"/>
                        <a:t>etano, tetrafluoreto de carbono</a:t>
                      </a:r>
                      <a:endParaRPr lang="pt-PT" sz="125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000"/>
                        <a:t>1.0</a:t>
                      </a:r>
                      <a:endParaRPr lang="pt-PT" sz="125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000"/>
                        <a:t>neopentano</a:t>
                      </a:r>
                      <a:endParaRPr lang="pt-PT" sz="125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000" dirty="0"/>
                        <a:t>1.8</a:t>
                      </a:r>
                      <a:endParaRPr lang="pt-PT" sz="125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000"/>
                        <a:t>benzeno</a:t>
                      </a:r>
                      <a:endParaRPr lang="pt-PT" sz="125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000"/>
                        <a:t>2.5</a:t>
                      </a:r>
                      <a:endParaRPr lang="pt-PT" sz="125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000"/>
                        <a:t>óxido nitroso</a:t>
                      </a:r>
                      <a:endParaRPr lang="pt-PT" sz="125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000"/>
                        <a:t>4.0</a:t>
                      </a:r>
                      <a:endParaRPr lang="pt-PT" sz="125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000"/>
                        <a:t>n-octano</a:t>
                      </a:r>
                      <a:endParaRPr lang="pt-PT" sz="125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000" dirty="0"/>
                        <a:t>4.25</a:t>
                      </a:r>
                      <a:endParaRPr lang="pt-PT" sz="125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44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422275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4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36981"/>
            <a:ext cx="4141787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46" name="Rectangle 46"/>
          <p:cNvSpPr>
            <a:spLocks noChangeArrowheads="1"/>
          </p:cNvSpPr>
          <p:nvPr/>
        </p:nvSpPr>
        <p:spPr bwMode="auto">
          <a:xfrm>
            <a:off x="5143504" y="1428736"/>
            <a:ext cx="3571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Cálculo da pressão de vapor com o PEC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185658" y="1149770"/>
          <a:ext cx="5172557" cy="5422495"/>
        </p:xfrm>
        <a:graphic>
          <a:graphicData uri="http://schemas.openxmlformats.org/drawingml/2006/table">
            <a:tbl>
              <a:tblPr/>
              <a:tblGrid>
                <a:gridCol w="1075722"/>
                <a:gridCol w="642403"/>
                <a:gridCol w="863608"/>
                <a:gridCol w="863608"/>
                <a:gridCol w="863608"/>
                <a:gridCol w="863608"/>
              </a:tblGrid>
              <a:tr h="1738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700" dirty="0">
                          <a:latin typeface="Times New Roman"/>
                          <a:ea typeface="Times New Roman"/>
                          <a:cs typeface="Times New Roman"/>
                        </a:rPr>
                        <a:t>grupo</a:t>
                      </a:r>
                      <a:endParaRPr lang="pt-PT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Incrementos para substâncias alifáticas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1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0.0141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0.0012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23.58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5.10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0.0189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  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22.88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11.27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&gt;CH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0.0164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0.0020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21.74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12.64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&gt;C&lt;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0.0067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0.0043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18.25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46.43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=CH</a:t>
                      </a:r>
                      <a:r>
                        <a:rPr lang="es-ES_tradnl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0.0113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0.0028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18.18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4.32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574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=CH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0.0129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0.0006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24.96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8.73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=C&lt;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0.0117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0.0011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24.14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11.14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=C=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0.0026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0.0028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26.15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17.78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≡CH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0.0027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0.0008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9.20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11.18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≡C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0.0020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0.0016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27.38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64.32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Incrementos para substâncias aromáticas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927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0.0100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0.0025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27.15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7.75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&gt;CH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0.0122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0.0004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21.78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19.88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&gt;C&lt;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0.0042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0.0061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21.32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60.15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=CH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0.0082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0.0011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26.73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8.13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=C&lt;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0.0143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0.0008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31.01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37.02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Incrementos para substâncias halogenadas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0.0111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0.0057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15.78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0.0105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0.0049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38.13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13.55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Br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0.0133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  0.0057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66.86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43.43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0.0068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0.0034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93.84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41.69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Incrementos para substâncias com oxigénio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OH(alcool)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0.0741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0.0112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92.88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44.45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OH(fenol)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0.0240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0.0184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-25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76.34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82.83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(sem anel)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0.0168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0.0015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22.42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22.23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(anel)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0.0098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0.0048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31.22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23.05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&gt;C=O(sem anel)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0.0380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0.0031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76.75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61.20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&gt;C=O(anel)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0.0284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0.0028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94.97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75.97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O=CH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(aldeído)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0.0379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0.0030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72.24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36.90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COOH(ácido)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0.0791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0.0077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169.09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155.50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COO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(ester)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0.0481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0.0005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81.10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53.60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=O(outras subst.)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0.0143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0.0101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10.50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2.08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Incrementos para substâncias com azoto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1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NH</a:t>
                      </a:r>
                      <a:r>
                        <a:rPr lang="en-US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0.0243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0.0109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73.23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66.89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&gt;NH (sem anel)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0.0295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0.0077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50.17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52.66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&gt;NH (anel)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0.0130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0.0114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52.82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101.51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&gt;N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 (sem anel)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0.0169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0.0074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11.74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48.84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N= (sem anel)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0.0255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s-ES_tradnl" sz="600">
                          <a:latin typeface="Times New Roman"/>
                          <a:ea typeface="Times New Roman"/>
                          <a:cs typeface="Times New Roman"/>
                        </a:rPr>
                        <a:t>0.0099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74.60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574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N= (anel)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0.0085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0.0076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57.55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68.40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CN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0.0496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0.0101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125.66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59.89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pt-PT" sz="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0.0437</a:t>
                      </a:r>
                      <a:endParaRPr lang="pt-P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0.0064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152.54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127.24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Incrementos para substâncias com enxofre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927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SH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0.0031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0.0084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63.56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20.09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 (sem anel)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0.0119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0.0049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68.78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34.40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 (anel)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0.0019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0.0051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>
                          <a:latin typeface="Times New Roman"/>
                          <a:ea typeface="Times New Roman"/>
                          <a:cs typeface="Times New Roman"/>
                        </a:rPr>
                        <a:t>52.10</a:t>
                      </a:r>
                      <a:endParaRPr lang="pt-P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600" dirty="0">
                          <a:latin typeface="Times New Roman"/>
                          <a:ea typeface="Times New Roman"/>
                          <a:cs typeface="Times New Roman"/>
                        </a:rPr>
                        <a:t>79.93</a:t>
                      </a:r>
                      <a:endParaRPr lang="pt-PT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56" marR="43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4429124" y="1119173"/>
          <a:ext cx="276225" cy="238125"/>
        </p:xfrm>
        <a:graphic>
          <a:graphicData uri="http://schemas.openxmlformats.org/presentationml/2006/ole">
            <p:oleObj spid="_x0000_s28677" name="Equação" r:id="rId3" imgW="279279" imgH="241195" progId="Equation.3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929190" y="1119173"/>
          <a:ext cx="295275" cy="238125"/>
        </p:xfrm>
        <a:graphic>
          <a:graphicData uri="http://schemas.openxmlformats.org/presentationml/2006/ole">
            <p:oleObj spid="_x0000_s28676" name="Equação" r:id="rId4" imgW="291973" imgH="241195" progId="Equation.3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5705485" y="1119173"/>
          <a:ext cx="295275" cy="238125"/>
        </p:xfrm>
        <a:graphic>
          <a:graphicData uri="http://schemas.openxmlformats.org/presentationml/2006/ole">
            <p:oleObj spid="_x0000_s28675" name="Equação" r:id="rId5" imgW="291973" imgH="241195" progId="Equation.3">
              <p:embed/>
            </p:oleObj>
          </a:graphicData>
        </a:graphic>
      </p:graphicFrame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6919931" y="1119173"/>
          <a:ext cx="295275" cy="238125"/>
        </p:xfrm>
        <a:graphic>
          <a:graphicData uri="http://schemas.openxmlformats.org/presentationml/2006/ole">
            <p:oleObj spid="_x0000_s28674" name="Equação" r:id="rId6" imgW="291973" imgH="241195" progId="Equation.3">
              <p:embed/>
            </p:oleObj>
          </a:graphicData>
        </a:graphic>
      </p:graphicFrame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7786710" y="1119173"/>
          <a:ext cx="295275" cy="238125"/>
        </p:xfrm>
        <a:graphic>
          <a:graphicData uri="http://schemas.openxmlformats.org/presentationml/2006/ole">
            <p:oleObj spid="_x0000_s28673" name="Equação" r:id="rId7" imgW="291973" imgH="241195" progId="Equation.3">
              <p:embed/>
            </p:oleObj>
          </a:graphicData>
        </a:graphic>
      </p:graphicFrame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928926" y="142852"/>
            <a:ext cx="58578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Cálculo das coordenadas críticas com o PEC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Contribuições, ∆, dos </a:t>
            </a: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grupos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para o valor das propriedades críticas, </a:t>
            </a:r>
            <a:r>
              <a:rPr kumimoji="0" lang="pt-P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</a:t>
            </a:r>
            <a:r>
              <a:rPr kumimoji="0" lang="pt-PT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pt-P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</a:t>
            </a:r>
            <a:r>
              <a:rPr kumimoji="0" lang="pt-PT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e </a:t>
            </a:r>
            <a:r>
              <a:rPr kumimoji="0" lang="pt-P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V</a:t>
            </a:r>
            <a:r>
              <a:rPr kumimoji="0" lang="pt-PT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m,c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para a temperatura de ebulição normal, </a:t>
            </a:r>
            <a:r>
              <a:rPr kumimoji="0" lang="pt-P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</a:t>
            </a:r>
            <a:r>
              <a:rPr kumimoji="0" lang="pt-PT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b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e para a temperatura de fusão à pressão de 1 </a:t>
            </a:r>
            <a:r>
              <a:rPr kumimoji="0" lang="pt-P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atm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pt-P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</a:t>
            </a:r>
            <a:r>
              <a:rPr kumimoji="0" lang="pt-PT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f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segundo o método de </a:t>
            </a:r>
            <a:r>
              <a:rPr kumimoji="0" lang="pt-P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Joback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.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42844" y="1428736"/>
            <a:ext cx="28575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As coordenadas críticas de uma substância pura são determinadas por: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142844" y="2214554"/>
          <a:ext cx="2905125" cy="581025"/>
        </p:xfrm>
        <a:graphic>
          <a:graphicData uri="http://schemas.openxmlformats.org/presentationml/2006/ole">
            <p:oleObj spid="_x0000_s28684" name="Equação" r:id="rId8" imgW="2908300" imgH="584200" progId="Equation.3">
              <p:embed/>
            </p:oleObj>
          </a:graphicData>
        </a:graphic>
      </p:graphicFrame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142844" y="2928934"/>
          <a:ext cx="2247900" cy="485775"/>
        </p:xfrm>
        <a:graphic>
          <a:graphicData uri="http://schemas.openxmlformats.org/presentationml/2006/ole">
            <p:oleObj spid="_x0000_s28683" name="Equação" r:id="rId9" imgW="2247900" imgH="482600" progId="Equation.3">
              <p:embed/>
            </p:oleObj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214282" y="3571876"/>
          <a:ext cx="1362075" cy="314325"/>
        </p:xfrm>
        <a:graphic>
          <a:graphicData uri="http://schemas.openxmlformats.org/presentationml/2006/ole">
            <p:oleObj spid="_x0000_s28682" name="Equação" r:id="rId10" imgW="1358310" imgH="317362" progId="Equation.3">
              <p:embed/>
            </p:oleObj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214282" y="4000504"/>
          <a:ext cx="1266825" cy="381000"/>
        </p:xfrm>
        <a:graphic>
          <a:graphicData uri="http://schemas.openxmlformats.org/presentationml/2006/ole">
            <p:oleObj spid="_x0000_s28681" name="Equação" r:id="rId11" imgW="1269449" imgH="380835" progId="Equation.3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214282" y="4500570"/>
          <a:ext cx="1209675" cy="314325"/>
        </p:xfrm>
        <a:graphic>
          <a:graphicData uri="http://schemas.openxmlformats.org/presentationml/2006/ole">
            <p:oleObj spid="_x0000_s28680" name="Equação" r:id="rId12" imgW="1205977" imgH="317362" progId="Equation.3">
              <p:embed/>
            </p:oleObj>
          </a:graphicData>
        </a:graphic>
      </p:graphicFrame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	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		           </a:t>
            </a:r>
            <a:endParaRPr kumimoji="0" lang="pt-PT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95286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.  			</a:t>
            </a:r>
            <a:endParaRPr kumimoji="0" lang="pt-PT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2533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	</a:t>
            </a:r>
            <a:r>
              <a:rPr kumimoji="0" lang="pt-P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857232"/>
            <a:ext cx="2071702" cy="2044443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785786" y="1571612"/>
            <a:ext cx="236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Da </a:t>
            </a:r>
            <a:r>
              <a:rPr lang="pt-PT" dirty="0"/>
              <a:t>e</a:t>
            </a:r>
            <a:r>
              <a:rPr lang="pt-PT" dirty="0" smtClean="0"/>
              <a:t>quação de VDW:  </a:t>
            </a:r>
            <a:endParaRPr lang="pt-PT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071546"/>
            <a:ext cx="1196128" cy="639027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928802"/>
            <a:ext cx="1449398" cy="785818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4500562" y="15001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Seta para baixo 22"/>
          <p:cNvSpPr/>
          <p:nvPr/>
        </p:nvSpPr>
        <p:spPr>
          <a:xfrm>
            <a:off x="6429388" y="292893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000504"/>
            <a:ext cx="928694" cy="140494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Seta para a esquerda 15"/>
          <p:cNvSpPr/>
          <p:nvPr/>
        </p:nvSpPr>
        <p:spPr>
          <a:xfrm>
            <a:off x="5143504" y="435769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3500438"/>
            <a:ext cx="1500198" cy="125016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143512"/>
            <a:ext cx="1115471" cy="981077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786182" y="471488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ou</a:t>
            </a:r>
            <a:endParaRPr lang="pt-PT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85720" y="3540815"/>
            <a:ext cx="3010761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dirty="0" smtClean="0"/>
              <a:t>Portanto para um gás de VDW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4040881"/>
            <a:ext cx="2350299" cy="1343028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8" name="Conexão curva 37"/>
          <p:cNvCxnSpPr/>
          <p:nvPr/>
        </p:nvCxnSpPr>
        <p:spPr>
          <a:xfrm rot="10800000">
            <a:off x="2214546" y="4000504"/>
            <a:ext cx="4214842" cy="12858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Conexão curva 39"/>
          <p:cNvCxnSpPr/>
          <p:nvPr/>
        </p:nvCxnSpPr>
        <p:spPr>
          <a:xfrm rot="10800000" flipV="1">
            <a:off x="2786050" y="4071942"/>
            <a:ext cx="3714776" cy="214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Conexão curva 60"/>
          <p:cNvCxnSpPr/>
          <p:nvPr/>
        </p:nvCxnSpPr>
        <p:spPr>
          <a:xfrm rot="10800000">
            <a:off x="2786050" y="4714884"/>
            <a:ext cx="3714776" cy="14287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14" y="1928802"/>
            <a:ext cx="100965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direita 8"/>
          <p:cNvSpPr/>
          <p:nvPr/>
        </p:nvSpPr>
        <p:spPr>
          <a:xfrm>
            <a:off x="642910" y="150017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1857356" y="1428736"/>
            <a:ext cx="611552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De acordo com a equação de VDW todos os gases teriam um </a:t>
            </a:r>
          </a:p>
          <a:p>
            <a:r>
              <a:rPr lang="pt-PT" dirty="0" smtClean="0"/>
              <a:t>factor de compressibilidade no ponto crítico Z</a:t>
            </a:r>
            <a:r>
              <a:rPr lang="pt-PT" sz="1600" dirty="0" smtClean="0"/>
              <a:t>c</a:t>
            </a:r>
            <a:r>
              <a:rPr lang="pt-PT" dirty="0" smtClean="0"/>
              <a:t>=0.375.</a:t>
            </a:r>
          </a:p>
          <a:p>
            <a:r>
              <a:rPr lang="pt-PT" dirty="0" smtClean="0"/>
              <a:t>   </a:t>
            </a:r>
            <a:r>
              <a:rPr lang="pt-PT" dirty="0" smtClean="0">
                <a:solidFill>
                  <a:srgbClr val="FF0000"/>
                </a:solidFill>
              </a:rPr>
              <a:t>(recordar)</a:t>
            </a:r>
            <a:r>
              <a:rPr lang="pt-PT" dirty="0" smtClean="0"/>
              <a:t> Para o gás perfeito Z</a:t>
            </a:r>
            <a:r>
              <a:rPr lang="pt-PT" sz="1600" dirty="0" smtClean="0"/>
              <a:t>c</a:t>
            </a:r>
            <a:r>
              <a:rPr lang="pt-PT" dirty="0" smtClean="0"/>
              <a:t>=1.</a:t>
            </a:r>
          </a:p>
          <a:p>
            <a:endParaRPr lang="pt-PT" dirty="0" smtClean="0"/>
          </a:p>
          <a:p>
            <a:r>
              <a:rPr lang="pt-PT" dirty="0" smtClean="0"/>
              <a:t>Na realidade, os valores experimentais para as substâncias dão </a:t>
            </a:r>
          </a:p>
          <a:p>
            <a:r>
              <a:rPr lang="pt-PT" dirty="0" smtClean="0"/>
              <a:t>Zc=0.267 (em média).</a:t>
            </a:r>
            <a:endParaRPr lang="pt-PT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857488" y="3643314"/>
          <a:ext cx="5786478" cy="255557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schemeClr val="accent5">
                      <a:lumMod val="20000"/>
                      <a:lumOff val="80000"/>
                      <a:alpha val="40000"/>
                    </a:schemeClr>
                  </a:outerShdw>
                </a:effectLst>
              </a:tblPr>
              <a:tblGrid>
                <a:gridCol w="3498845"/>
                <a:gridCol w="2287633"/>
              </a:tblGrid>
              <a:tr h="318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latin typeface="Times New Roman"/>
                          <a:ea typeface="Times New Roman"/>
                          <a:cs typeface="Times New Roman"/>
                        </a:rPr>
                        <a:t>Substância</a:t>
                      </a:r>
                      <a:endParaRPr lang="pt-P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000" i="1" dirty="0" err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pt-PT" sz="20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pt-P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  <a:cs typeface="Times New Roman"/>
                        </a:rPr>
                        <a:t>HCN</a:t>
                      </a:r>
                      <a:endParaRPr lang="pt-P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  <a:cs typeface="Times New Roman"/>
                        </a:rPr>
                        <a:t>0.18</a:t>
                      </a:r>
                      <a:endParaRPr lang="pt-PT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pt-PT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pt-PT" sz="16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pt-P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  <a:cs typeface="Times New Roman"/>
                        </a:rPr>
                        <a:t>0.23(2)</a:t>
                      </a:r>
                      <a:endParaRPr lang="pt-PT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  <a:cs typeface="Times New Roman"/>
                        </a:rPr>
                        <a:t>NH</a:t>
                      </a:r>
                      <a:r>
                        <a:rPr lang="pt-PT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t-PT" sz="1600" dirty="0">
                          <a:latin typeface="Times New Roman"/>
                          <a:ea typeface="Times New Roman"/>
                          <a:cs typeface="Times New Roman"/>
                        </a:rPr>
                        <a:t>, (CH</a:t>
                      </a:r>
                      <a:r>
                        <a:rPr lang="pt-PT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t-PT" sz="1600" dirty="0">
                          <a:latin typeface="Times New Roman"/>
                          <a:ea typeface="Times New Roman"/>
                          <a:cs typeface="Times New Roman"/>
                        </a:rPr>
                        <a:t>)CO, </a:t>
                      </a:r>
                      <a:r>
                        <a:rPr lang="pt-PT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alcóois</a:t>
                      </a:r>
                      <a:r>
                        <a:rPr lang="pt-PT" sz="1600" dirty="0">
                          <a:latin typeface="Times New Roman"/>
                          <a:ea typeface="Times New Roman"/>
                          <a:cs typeface="Times New Roman"/>
                        </a:rPr>
                        <a:t>, éteres</a:t>
                      </a:r>
                      <a:endParaRPr lang="pt-P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  <a:cs typeface="Times New Roman"/>
                        </a:rPr>
                        <a:t>0.24</a:t>
                      </a:r>
                      <a:endParaRPr lang="pt-P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  <a:cs typeface="Times New Roman"/>
                        </a:rPr>
                        <a:t>60% das substâncias estudadas (em 1955)</a:t>
                      </a:r>
                      <a:endParaRPr lang="pt-P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  <a:cs typeface="Times New Roman"/>
                        </a:rPr>
                        <a:t>0.26 a 0.28</a:t>
                      </a:r>
                      <a:endParaRPr lang="pt-P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pt-PT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pt-PT" sz="1600" dirty="0">
                          <a:latin typeface="Times New Roman"/>
                          <a:ea typeface="Times New Roman"/>
                          <a:cs typeface="Times New Roman"/>
                        </a:rPr>
                        <a:t>, O</a:t>
                      </a:r>
                      <a:r>
                        <a:rPr lang="pt-PT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pt-PT" sz="1600" dirty="0">
                          <a:latin typeface="Times New Roman"/>
                          <a:ea typeface="Times New Roman"/>
                          <a:cs typeface="Times New Roman"/>
                        </a:rPr>
                        <a:t>, CO, H</a:t>
                      </a:r>
                      <a:r>
                        <a:rPr lang="pt-PT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pt-PT" sz="1600" dirty="0">
                          <a:latin typeface="Times New Roman"/>
                          <a:ea typeface="Times New Roman"/>
                          <a:cs typeface="Times New Roman"/>
                        </a:rPr>
                        <a:t>S, CH</a:t>
                      </a:r>
                      <a:r>
                        <a:rPr lang="pt-PT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pt-P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  <a:cs typeface="Times New Roman"/>
                        </a:rPr>
                        <a:t>0.28 a 0.30</a:t>
                      </a:r>
                      <a:endParaRPr lang="pt-P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  <a:cs typeface="Times New Roman"/>
                        </a:rPr>
                        <a:t>gases raros</a:t>
                      </a:r>
                      <a:endParaRPr lang="pt-PT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endParaRPr lang="pt-P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pt-PT" sz="1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PT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  <a:cs typeface="Times New Roman"/>
                        </a:rPr>
                        <a:t>0.30(4)</a:t>
                      </a:r>
                      <a:endParaRPr lang="pt-P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Seta para a direita 19"/>
          <p:cNvSpPr/>
          <p:nvPr/>
        </p:nvSpPr>
        <p:spPr>
          <a:xfrm>
            <a:off x="571472" y="4357694"/>
            <a:ext cx="2143140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14348" y="3357562"/>
            <a:ext cx="13573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Valores experimentais do factor de compressibilidade crítico, </a:t>
            </a:r>
            <a:r>
              <a:rPr kumimoji="0" lang="pt-P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z</a:t>
            </a:r>
            <a:r>
              <a:rPr kumimoji="0" lang="pt-PT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para a direita 1"/>
          <p:cNvSpPr/>
          <p:nvPr/>
        </p:nvSpPr>
        <p:spPr>
          <a:xfrm>
            <a:off x="642910" y="2284579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714480" y="2284579"/>
            <a:ext cx="6872138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A equação de VDW vai ser o ponto de partida para um raciocínio</a:t>
            </a:r>
          </a:p>
          <a:p>
            <a:r>
              <a:rPr lang="pt-PT" dirty="0" smtClean="0"/>
              <a:t> importante.</a:t>
            </a:r>
          </a:p>
          <a:p>
            <a:r>
              <a:rPr lang="pt-PT" dirty="0" smtClean="0"/>
              <a:t>Convém </a:t>
            </a:r>
            <a:r>
              <a:rPr lang="pt-PT" dirty="0" err="1" smtClean="0"/>
              <a:t>defenir</a:t>
            </a:r>
            <a:r>
              <a:rPr lang="pt-PT" dirty="0" smtClean="0"/>
              <a:t> novas variáveis (</a:t>
            </a:r>
            <a:r>
              <a:rPr lang="pt-PT" dirty="0" err="1" smtClean="0">
                <a:solidFill>
                  <a:srgbClr val="FF0000"/>
                </a:solidFill>
              </a:rPr>
              <a:t>adimensionais</a:t>
            </a:r>
            <a:r>
              <a:rPr lang="pt-PT" dirty="0" smtClean="0"/>
              <a:t>): as variáveis reduzidas:</a:t>
            </a:r>
          </a:p>
          <a:p>
            <a:r>
              <a:rPr lang="pt-PT" sz="2800" b="1" dirty="0" err="1" smtClean="0"/>
              <a:t>Tr=T</a:t>
            </a:r>
            <a:r>
              <a:rPr lang="pt-PT" sz="2800" b="1" dirty="0" smtClean="0"/>
              <a:t>/</a:t>
            </a:r>
            <a:r>
              <a:rPr lang="pt-PT" sz="2800" b="1" dirty="0" err="1" smtClean="0"/>
              <a:t>Tc</a:t>
            </a:r>
            <a:r>
              <a:rPr lang="pt-PT" sz="2800" b="1" dirty="0" smtClean="0"/>
              <a:t>      Temperatura reduzida</a:t>
            </a:r>
          </a:p>
          <a:p>
            <a:r>
              <a:rPr lang="pt-PT" sz="2800" b="1" dirty="0" err="1" smtClean="0"/>
              <a:t>Pr=P</a:t>
            </a:r>
            <a:r>
              <a:rPr lang="pt-PT" sz="2800" b="1" dirty="0" smtClean="0"/>
              <a:t>/</a:t>
            </a:r>
            <a:r>
              <a:rPr lang="pt-PT" sz="2800" b="1" dirty="0" err="1" smtClean="0"/>
              <a:t>Pc</a:t>
            </a:r>
            <a:r>
              <a:rPr lang="pt-PT" sz="2800" b="1" dirty="0" smtClean="0"/>
              <a:t>      Pressão reduzida</a:t>
            </a:r>
          </a:p>
          <a:p>
            <a:r>
              <a:rPr lang="pt-PT" sz="2800" b="1" dirty="0" err="1" smtClean="0"/>
              <a:t>Vr=V</a:t>
            </a:r>
            <a:r>
              <a:rPr lang="pt-PT" sz="2800" b="1" dirty="0" smtClean="0"/>
              <a:t>/</a:t>
            </a:r>
            <a:r>
              <a:rPr lang="pt-PT" sz="2800" b="1" dirty="0" err="1" smtClean="0"/>
              <a:t>Vc</a:t>
            </a:r>
            <a:r>
              <a:rPr lang="pt-PT" sz="2800" b="1" dirty="0" smtClean="0"/>
              <a:t>      Volume reduzido </a:t>
            </a:r>
            <a:endParaRPr lang="pt-PT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8596" y="428604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QUÍMICA FÍSICA</a:t>
            </a:r>
            <a:br>
              <a:rPr lang="pt-PT" b="1" dirty="0" smtClean="0"/>
            </a:br>
            <a:r>
              <a:rPr lang="pt-PT" b="1" dirty="0" smtClean="0"/>
              <a:t>Aula de 6/10/2008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28662" y="1014396"/>
            <a:ext cx="3003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Partindo da equação de VDW:</a:t>
            </a:r>
            <a:endParaRPr lang="pt-P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942958"/>
            <a:ext cx="2844531" cy="642942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871784"/>
            <a:ext cx="4347513" cy="857256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657602"/>
            <a:ext cx="1214446" cy="364334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214818"/>
            <a:ext cx="1285884" cy="342902"/>
          </a:xfrm>
          <a:prstGeom prst="rect">
            <a:avLst/>
          </a:prstGeom>
          <a:noFill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786314" y="1657338"/>
            <a:ext cx="1200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C00000"/>
                </a:solidFill>
              </a:rPr>
              <a:t>P= </a:t>
            </a:r>
            <a:r>
              <a:rPr lang="pt-PT" b="1" dirty="0" err="1" smtClean="0">
                <a:solidFill>
                  <a:srgbClr val="C00000"/>
                </a:solidFill>
              </a:rPr>
              <a:t>P</a:t>
            </a:r>
            <a:r>
              <a:rPr lang="pt-PT" sz="1600" b="1" dirty="0" err="1" smtClean="0">
                <a:solidFill>
                  <a:srgbClr val="C00000"/>
                </a:solidFill>
              </a:rPr>
              <a:t>r</a:t>
            </a:r>
            <a:r>
              <a:rPr lang="pt-PT" b="1" dirty="0" smtClean="0">
                <a:solidFill>
                  <a:srgbClr val="C00000"/>
                </a:solidFill>
              </a:rPr>
              <a:t> x </a:t>
            </a:r>
            <a:r>
              <a:rPr lang="pt-PT" b="1" dirty="0" err="1" smtClean="0">
                <a:solidFill>
                  <a:srgbClr val="C00000"/>
                </a:solidFill>
              </a:rPr>
              <a:t>P</a:t>
            </a:r>
            <a:r>
              <a:rPr lang="pt-PT" sz="1600" b="1" dirty="0" err="1" smtClean="0">
                <a:solidFill>
                  <a:srgbClr val="C00000"/>
                </a:solidFill>
              </a:rPr>
              <a:t>c</a:t>
            </a:r>
            <a:r>
              <a:rPr lang="pt-PT" b="1" dirty="0" smtClean="0">
                <a:solidFill>
                  <a:srgbClr val="C00000"/>
                </a:solidFill>
              </a:rPr>
              <a:t> </a:t>
            </a:r>
            <a:r>
              <a:rPr lang="pt-PT" b="1" dirty="0" smtClean="0"/>
              <a:t> </a:t>
            </a:r>
          </a:p>
          <a:p>
            <a:r>
              <a:rPr lang="pt-PT" b="1" dirty="0" err="1" smtClean="0">
                <a:solidFill>
                  <a:srgbClr val="C00000"/>
                </a:solidFill>
              </a:rPr>
              <a:t>T=T</a:t>
            </a:r>
            <a:r>
              <a:rPr lang="pt-PT" sz="1600" b="1" dirty="0" err="1" smtClean="0">
                <a:solidFill>
                  <a:srgbClr val="C00000"/>
                </a:solidFill>
              </a:rPr>
              <a:t>r</a:t>
            </a:r>
            <a:r>
              <a:rPr lang="pt-PT" sz="1600" b="1" dirty="0" smtClean="0">
                <a:solidFill>
                  <a:srgbClr val="C00000"/>
                </a:solidFill>
              </a:rPr>
              <a:t> </a:t>
            </a:r>
            <a:r>
              <a:rPr lang="pt-PT" b="1" dirty="0" smtClean="0">
                <a:solidFill>
                  <a:srgbClr val="C00000"/>
                </a:solidFill>
              </a:rPr>
              <a:t>x </a:t>
            </a:r>
            <a:r>
              <a:rPr lang="pt-PT" b="1" dirty="0" err="1" smtClean="0">
                <a:solidFill>
                  <a:srgbClr val="C00000"/>
                </a:solidFill>
              </a:rPr>
              <a:t>T</a:t>
            </a:r>
            <a:r>
              <a:rPr lang="pt-PT" sz="1600" b="1" dirty="0" err="1" smtClean="0">
                <a:solidFill>
                  <a:srgbClr val="C00000"/>
                </a:solidFill>
              </a:rPr>
              <a:t>c</a:t>
            </a:r>
            <a:r>
              <a:rPr lang="pt-PT" b="1" dirty="0" smtClean="0"/>
              <a:t> </a:t>
            </a:r>
          </a:p>
          <a:p>
            <a:r>
              <a:rPr lang="pt-PT" b="1" dirty="0" smtClean="0"/>
              <a:t> </a:t>
            </a:r>
            <a:r>
              <a:rPr lang="pt-PT" b="1" dirty="0" err="1" smtClean="0">
                <a:solidFill>
                  <a:srgbClr val="C00000"/>
                </a:solidFill>
              </a:rPr>
              <a:t>V=V</a:t>
            </a:r>
            <a:r>
              <a:rPr lang="pt-PT" sz="1600" b="1" dirty="0" err="1" smtClean="0">
                <a:solidFill>
                  <a:srgbClr val="C00000"/>
                </a:solidFill>
              </a:rPr>
              <a:t>r</a:t>
            </a:r>
            <a:r>
              <a:rPr lang="pt-PT" sz="1600" b="1" dirty="0" smtClean="0">
                <a:solidFill>
                  <a:srgbClr val="C00000"/>
                </a:solidFill>
              </a:rPr>
              <a:t> </a:t>
            </a:r>
            <a:r>
              <a:rPr lang="pt-PT" b="1" dirty="0" smtClean="0">
                <a:solidFill>
                  <a:srgbClr val="C00000"/>
                </a:solidFill>
              </a:rPr>
              <a:t>x </a:t>
            </a:r>
            <a:r>
              <a:rPr lang="pt-PT" b="1" dirty="0" err="1" smtClean="0">
                <a:solidFill>
                  <a:srgbClr val="C00000"/>
                </a:solidFill>
              </a:rPr>
              <a:t>V</a:t>
            </a:r>
            <a:r>
              <a:rPr lang="pt-PT" sz="1600" b="1" dirty="0" err="1" smtClean="0">
                <a:solidFill>
                  <a:srgbClr val="C00000"/>
                </a:solidFill>
              </a:rPr>
              <a:t>c</a:t>
            </a:r>
            <a:r>
              <a:rPr lang="pt-PT" b="1" dirty="0" smtClean="0">
                <a:solidFill>
                  <a:srgbClr val="C00000"/>
                </a:solidFill>
              </a:rPr>
              <a:t> </a:t>
            </a:r>
            <a:endParaRPr lang="pt-PT" b="1" dirty="0" smtClean="0"/>
          </a:p>
          <a:p>
            <a:endParaRPr lang="pt-PT" dirty="0"/>
          </a:p>
        </p:txBody>
      </p:sp>
      <p:sp>
        <p:nvSpPr>
          <p:cNvPr id="16" name="Seta para baixo 15"/>
          <p:cNvSpPr/>
          <p:nvPr/>
        </p:nvSpPr>
        <p:spPr>
          <a:xfrm>
            <a:off x="6000760" y="1514462"/>
            <a:ext cx="500066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4761939"/>
            <a:ext cx="4357718" cy="10959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Seta para baixo 20"/>
          <p:cNvSpPr/>
          <p:nvPr/>
        </p:nvSpPr>
        <p:spPr>
          <a:xfrm>
            <a:off x="5929322" y="3714752"/>
            <a:ext cx="500066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aixaDeTexto 21"/>
          <p:cNvSpPr txBox="1"/>
          <p:nvPr/>
        </p:nvSpPr>
        <p:spPr>
          <a:xfrm>
            <a:off x="2571736" y="5857892"/>
            <a:ext cx="496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C00000"/>
                </a:solidFill>
              </a:rPr>
              <a:t>Equação de </a:t>
            </a:r>
            <a:r>
              <a:rPr lang="pt-PT" sz="2000" b="1" dirty="0" err="1" smtClean="0">
                <a:solidFill>
                  <a:srgbClr val="C00000"/>
                </a:solidFill>
              </a:rPr>
              <a:t>van</a:t>
            </a:r>
            <a:r>
              <a:rPr lang="pt-PT" sz="2000" b="1" dirty="0" smtClean="0">
                <a:solidFill>
                  <a:srgbClr val="C00000"/>
                </a:solidFill>
              </a:rPr>
              <a:t> der </a:t>
            </a:r>
            <a:r>
              <a:rPr lang="pt-PT" sz="2000" b="1" dirty="0" err="1" smtClean="0">
                <a:solidFill>
                  <a:srgbClr val="C00000"/>
                </a:solidFill>
              </a:rPr>
              <a:t>Waals</a:t>
            </a:r>
            <a:r>
              <a:rPr lang="pt-PT" sz="2000" b="1" dirty="0" smtClean="0">
                <a:solidFill>
                  <a:srgbClr val="C00000"/>
                </a:solidFill>
              </a:rPr>
              <a:t> na forma reduzida</a:t>
            </a:r>
            <a:endParaRPr lang="pt-PT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571612"/>
            <a:ext cx="4357718" cy="10959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3" name="CaixaDeTexto 2"/>
          <p:cNvSpPr txBox="1"/>
          <p:nvPr/>
        </p:nvSpPr>
        <p:spPr>
          <a:xfrm>
            <a:off x="1643042" y="1000108"/>
            <a:ext cx="496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C00000"/>
                </a:solidFill>
              </a:rPr>
              <a:t>Equação de </a:t>
            </a:r>
            <a:r>
              <a:rPr lang="pt-PT" sz="2000" b="1" dirty="0" err="1" smtClean="0">
                <a:solidFill>
                  <a:srgbClr val="C00000"/>
                </a:solidFill>
              </a:rPr>
              <a:t>van</a:t>
            </a:r>
            <a:r>
              <a:rPr lang="pt-PT" sz="2000" b="1" dirty="0" smtClean="0">
                <a:solidFill>
                  <a:srgbClr val="C00000"/>
                </a:solidFill>
              </a:rPr>
              <a:t> der </a:t>
            </a:r>
            <a:r>
              <a:rPr lang="pt-PT" sz="2000" b="1" dirty="0" err="1" smtClean="0">
                <a:solidFill>
                  <a:srgbClr val="C00000"/>
                </a:solidFill>
              </a:rPr>
              <a:t>Waals</a:t>
            </a:r>
            <a:r>
              <a:rPr lang="pt-PT" sz="2000" b="1" dirty="0" smtClean="0">
                <a:solidFill>
                  <a:srgbClr val="C00000"/>
                </a:solidFill>
              </a:rPr>
              <a:t> na forma reduzida</a:t>
            </a:r>
            <a:endParaRPr lang="pt-PT" sz="2000" b="1" dirty="0">
              <a:solidFill>
                <a:srgbClr val="C00000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428596" y="2786058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1571604" y="2857496"/>
            <a:ext cx="7072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</a:rPr>
              <a:t>Características da equação de VDW: </a:t>
            </a:r>
          </a:p>
          <a:p>
            <a:r>
              <a:rPr lang="pt-PT" b="1" i="1" dirty="0" smtClean="0"/>
              <a:t>Na equação de VDW na forma reduzida não figuram</a:t>
            </a:r>
          </a:p>
          <a:p>
            <a:r>
              <a:rPr lang="pt-PT" b="1" i="1" dirty="0" smtClean="0"/>
              <a:t> os parâmetros a e b característicos de cada substância. </a:t>
            </a:r>
          </a:p>
          <a:p>
            <a:r>
              <a:rPr lang="pt-PT" b="1" i="1" dirty="0" smtClean="0"/>
              <a:t>Portanto, esta equação será </a:t>
            </a:r>
            <a:r>
              <a:rPr lang="pt-PT" b="1" i="1" dirty="0" smtClean="0">
                <a:solidFill>
                  <a:srgbClr val="FF0000"/>
                </a:solidFill>
              </a:rPr>
              <a:t>válida para todas </a:t>
            </a:r>
            <a:r>
              <a:rPr lang="pt-PT" b="1" i="1" dirty="0" smtClean="0"/>
              <a:t>as substâncias.</a:t>
            </a:r>
          </a:p>
          <a:p>
            <a:r>
              <a:rPr lang="pt-PT" dirty="0" smtClean="0"/>
              <a:t>Em termos de variáveis reduzidas virá</a:t>
            </a:r>
          </a:p>
          <a:p>
            <a:r>
              <a:rPr lang="pt-PT" dirty="0" smtClean="0"/>
              <a:t>                                 </a:t>
            </a:r>
            <a:r>
              <a:rPr lang="pt-PT" sz="2400" dirty="0" err="1" smtClean="0"/>
              <a:t>V</a:t>
            </a:r>
            <a:r>
              <a:rPr lang="pt-PT" dirty="0" err="1" smtClean="0"/>
              <a:t>r</a:t>
            </a:r>
            <a:r>
              <a:rPr lang="pt-PT" sz="2400" dirty="0" err="1" smtClean="0"/>
              <a:t>=</a:t>
            </a:r>
            <a:r>
              <a:rPr lang="pt-PT" sz="2400" dirty="0" smtClean="0"/>
              <a:t> f (</a:t>
            </a:r>
            <a:r>
              <a:rPr lang="pt-PT" sz="2400" dirty="0" err="1" smtClean="0"/>
              <a:t>P</a:t>
            </a:r>
            <a:r>
              <a:rPr lang="pt-PT" dirty="0" err="1" smtClean="0"/>
              <a:t>r</a:t>
            </a:r>
            <a:r>
              <a:rPr lang="pt-PT" sz="2400" dirty="0" smtClean="0"/>
              <a:t>, </a:t>
            </a:r>
            <a:r>
              <a:rPr lang="pt-PT" sz="2400" dirty="0" err="1" smtClean="0"/>
              <a:t>T</a:t>
            </a:r>
            <a:r>
              <a:rPr lang="pt-PT" dirty="0" err="1" smtClean="0"/>
              <a:t>r</a:t>
            </a:r>
            <a:r>
              <a:rPr lang="pt-PT" sz="2400" dirty="0" smtClean="0"/>
              <a:t>)</a:t>
            </a:r>
            <a:endParaRPr lang="pt-PT" dirty="0" smtClean="0"/>
          </a:p>
          <a:p>
            <a:r>
              <a:rPr lang="pt-PT" dirty="0" smtClean="0"/>
              <a:t>sendo f a mesma função para todas as substâncias.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928662" y="857232"/>
            <a:ext cx="764386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PT" dirty="0" smtClean="0"/>
              <a:t>    Se dois (ou mais) gases têm os mesmos valores de </a:t>
            </a:r>
            <a:r>
              <a:rPr lang="pt-PT" dirty="0" err="1" smtClean="0"/>
              <a:t>Pr</a:t>
            </a:r>
            <a:r>
              <a:rPr lang="pt-PT" dirty="0" smtClean="0"/>
              <a:t> e de </a:t>
            </a:r>
            <a:r>
              <a:rPr lang="pt-PT" dirty="0" err="1" smtClean="0"/>
              <a:t>Tr</a:t>
            </a:r>
            <a:r>
              <a:rPr lang="pt-PT" dirty="0" smtClean="0"/>
              <a:t> diz-se que estão em estados correspondentes. </a:t>
            </a:r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r>
              <a:rPr lang="pt-PT" sz="2000" b="1" dirty="0" smtClean="0"/>
              <a:t>   PRINCÍPIO DOS ESTADOS CORRESPONDENTES (PEC):</a:t>
            </a:r>
          </a:p>
          <a:p>
            <a:r>
              <a:rPr lang="pt-PT" dirty="0" smtClean="0"/>
              <a:t>O valor de uma terceira variável reduzida (por exemplo </a:t>
            </a:r>
            <a:r>
              <a:rPr lang="pt-PT" dirty="0" err="1" smtClean="0"/>
              <a:t>Vr</a:t>
            </a:r>
            <a:r>
              <a:rPr lang="pt-PT" dirty="0" smtClean="0"/>
              <a:t>) é o mesmo para dois (ou mais) gases em estados correspondentes.</a:t>
            </a:r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   O PEC é válido para qualquer propriedade reduzida (</a:t>
            </a:r>
            <a:r>
              <a:rPr lang="pt-PT" dirty="0" err="1" smtClean="0"/>
              <a:t>adimensional</a:t>
            </a:r>
            <a:r>
              <a:rPr lang="pt-PT" dirty="0" smtClean="0"/>
              <a:t>) </a:t>
            </a:r>
            <a:r>
              <a:rPr lang="pt-PT" dirty="0" err="1" smtClean="0"/>
              <a:t>V</a:t>
            </a:r>
            <a:r>
              <a:rPr lang="pt-PT" sz="1600" dirty="0" err="1" smtClean="0"/>
              <a:t>r</a:t>
            </a:r>
            <a:r>
              <a:rPr lang="pt-PT" dirty="0" smtClean="0"/>
              <a:t> ou outra.</a:t>
            </a:r>
            <a:endParaRPr lang="pt-PT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000504"/>
            <a:ext cx="2143140" cy="6212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0005" y="4643446"/>
            <a:ext cx="2819053" cy="642942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8662" y="3571876"/>
            <a:ext cx="408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EXEMPLO: z (factor de compressibilidade)</a:t>
            </a:r>
            <a:endParaRPr lang="pt-PT" dirty="0"/>
          </a:p>
        </p:txBody>
      </p:sp>
      <p:sp>
        <p:nvSpPr>
          <p:cNvPr id="11" name="Seta para a direita 10"/>
          <p:cNvSpPr/>
          <p:nvPr/>
        </p:nvSpPr>
        <p:spPr>
          <a:xfrm>
            <a:off x="4429124" y="4857760"/>
            <a:ext cx="135732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500570"/>
            <a:ext cx="1571636" cy="361296"/>
          </a:xfrm>
          <a:prstGeom prst="rect">
            <a:avLst/>
          </a:prstGeom>
          <a:noFill/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2577" y="4572008"/>
            <a:ext cx="2954265" cy="790578"/>
          </a:xfrm>
          <a:prstGeom prst="rect">
            <a:avLst/>
          </a:prstGeom>
          <a:noFill/>
        </p:spPr>
      </p:pic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 rot="18806602">
            <a:off x="5643570" y="5286388"/>
            <a:ext cx="11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constante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24" name="Rectângulo 23"/>
          <p:cNvSpPr/>
          <p:nvPr/>
        </p:nvSpPr>
        <p:spPr>
          <a:xfrm>
            <a:off x="6929454" y="4500570"/>
            <a:ext cx="1857388" cy="92869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CaixaDeTexto 24"/>
          <p:cNvSpPr txBox="1"/>
          <p:nvPr/>
        </p:nvSpPr>
        <p:spPr>
          <a:xfrm rot="19574309">
            <a:off x="6808569" y="5756384"/>
            <a:ext cx="180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Função de </a:t>
            </a:r>
            <a:r>
              <a:rPr lang="pt-PT" dirty="0" err="1" smtClean="0">
                <a:solidFill>
                  <a:srgbClr val="FF0000"/>
                </a:solidFill>
              </a:rPr>
              <a:t>Tr</a:t>
            </a:r>
            <a:r>
              <a:rPr lang="pt-PT" dirty="0" smtClean="0">
                <a:solidFill>
                  <a:srgbClr val="FF0000"/>
                </a:solidFill>
              </a:rPr>
              <a:t> e </a:t>
            </a:r>
            <a:r>
              <a:rPr lang="pt-PT" dirty="0" err="1" smtClean="0">
                <a:solidFill>
                  <a:srgbClr val="FF0000"/>
                </a:solidFill>
              </a:rPr>
              <a:t>Pr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572140"/>
            <a:ext cx="1659737" cy="404814"/>
          </a:xfrm>
          <a:prstGeom prst="rect">
            <a:avLst/>
          </a:prstGeom>
          <a:noFill/>
        </p:spPr>
      </p:pic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42910" y="528638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Portanto a função</a:t>
            </a:r>
          </a:p>
          <a:p>
            <a:endParaRPr lang="pt-PT" dirty="0" smtClean="0"/>
          </a:p>
          <a:p>
            <a:r>
              <a:rPr lang="pt-PT" dirty="0" smtClean="0"/>
              <a:t>é a mesma para todos os gases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7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00108"/>
            <a:ext cx="57801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71604" y="4857760"/>
            <a:ext cx="67936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Figura 1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Factor de compressibilidade em função de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</a:t>
            </a:r>
            <a:r>
              <a:rPr kumimoji="0" lang="pt-PT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e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</a:t>
            </a:r>
            <a:r>
              <a:rPr kumimoji="0" lang="pt-PT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para dez substâncias comuns.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Os símbolos correspondem a resultados experimentais e as linhas às previsões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do princípio (macroscópico) dos estados correspondentes.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42910" y="857232"/>
            <a:ext cx="807249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Examinando com atenção a Figura 1 observam-se pequenos desvios sistemáticos para certas substâncias. Esta constatação levou A. L.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Lydersen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R. A.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Greenkorn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e O. A.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Hougen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(1955) a proporem que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pt-PT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fosse usado como parâmetro correctivo, de natureza empírica, por forma a aproximar os valores calculados de </a:t>
            </a:r>
            <a:r>
              <a:rPr kumimoji="0" lang="pt-P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dos valores experimentalmente observados.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pt-PT" sz="1600" dirty="0" smtClean="0"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Por outras palavras,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Lydersen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et</a:t>
            </a:r>
            <a:r>
              <a:rPr kumimoji="0" lang="pt-P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al.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Consideraram que z é função de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</a:t>
            </a:r>
            <a:r>
              <a:rPr kumimoji="0" lang="pt-PT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</a:t>
            </a:r>
            <a:r>
              <a:rPr kumimoji="0" lang="pt-PT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e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pt-PT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: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	</a:t>
            </a:r>
            <a:r>
              <a:rPr kumimoji="0" lang="pt-PT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pt-P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=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f</a:t>
            </a:r>
            <a:r>
              <a:rPr kumimoji="0" lang="pt-PT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3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(</a:t>
            </a:r>
            <a:r>
              <a:rPr kumimoji="0" lang="pt-PT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</a:t>
            </a:r>
            <a:r>
              <a:rPr kumimoji="0" lang="pt-PT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pt-PT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</a:t>
            </a:r>
            <a:r>
              <a:rPr kumimoji="0" lang="pt-PT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pt-PT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pt-PT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)    ,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				          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relação que, nesta forma, exprime o que se denomina por </a:t>
            </a: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princípio dos estados correspondentes com três </a:t>
            </a:r>
            <a:r>
              <a:rPr kumimoji="0" lang="pt-P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parametros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(</a:t>
            </a:r>
            <a:r>
              <a:rPr kumimoji="0" lang="pt-PT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</a:t>
            </a:r>
            <a:r>
              <a:rPr kumimoji="0" lang="pt-PT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pt-PT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</a:t>
            </a:r>
            <a:r>
              <a:rPr kumimoji="0" lang="pt-PT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e </a:t>
            </a:r>
            <a:r>
              <a:rPr kumimoji="0" lang="pt-PT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pt-PT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).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pt-PT" sz="1600" dirty="0" smtClean="0"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Atendendo a que a maioria das substâncias estudadas (sobretudo hidrocarbonetos) apresenta valores de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pt-PT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entre 0.26 e 0.28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construiram-se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tabelas e gráficos -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Symbol" pitchFamily="18" charset="2"/>
              </a:rPr>
              <a:t>diagramas da compressibilidade generalizada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Symbol" pitchFamily="18" charset="2"/>
              </a:rPr>
              <a:t> 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como se ilustra na Tabela 1    </a:t>
            </a:r>
            <a:r>
              <a:rPr kumimoji="0" lang="pt-P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Symbol" pitchFamily="18" charset="2"/>
              </a:rPr>
              <a:t>z</a:t>
            </a:r>
            <a:r>
              <a:rPr kumimoji="0" lang="pt-PT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Symbol" pitchFamily="18" charset="2"/>
              </a:rPr>
              <a:t>c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Symbol" pitchFamily="18" charset="2"/>
              </a:rPr>
              <a:t>=0.27.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pt-PT" sz="1600" dirty="0" smtClean="0">
              <a:ea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Symbol" pitchFamily="18" charset="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2878</Words>
  <Application>Microsoft Office PowerPoint</Application>
  <PresentationFormat>Apresentação no Ecrã (4:3)</PresentationFormat>
  <Paragraphs>1171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9" baseType="lpstr">
      <vt:lpstr>Tema do Office</vt:lpstr>
      <vt:lpstr>Equação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</vt:vector>
  </TitlesOfParts>
  <Company>Ferreira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QUÌMICA FÍSICA Aula de 6/10/2008</dc:title>
  <dc:creator>Abel</dc:creator>
  <cp:lastModifiedBy>Abel</cp:lastModifiedBy>
  <cp:revision>52</cp:revision>
  <dcterms:created xsi:type="dcterms:W3CDTF">2008-10-05T18:26:32Z</dcterms:created>
  <dcterms:modified xsi:type="dcterms:W3CDTF">2008-10-31T10:18:45Z</dcterms:modified>
</cp:coreProperties>
</file>