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7" r:id="rId3"/>
    <p:sldId id="273" r:id="rId4"/>
    <p:sldId id="274" r:id="rId5"/>
    <p:sldId id="280" r:id="rId6"/>
    <p:sldId id="278" r:id="rId7"/>
    <p:sldId id="279" r:id="rId8"/>
    <p:sldId id="283" r:id="rId9"/>
    <p:sldId id="284" r:id="rId10"/>
    <p:sldId id="285" r:id="rId11"/>
    <p:sldId id="286" r:id="rId12"/>
    <p:sldId id="287" r:id="rId13"/>
    <p:sldId id="289" r:id="rId14"/>
    <p:sldId id="288" r:id="rId15"/>
    <p:sldId id="290" r:id="rId16"/>
    <p:sldId id="292" r:id="rId17"/>
    <p:sldId id="293" r:id="rId18"/>
    <p:sldId id="294" r:id="rId19"/>
    <p:sldId id="295" r:id="rId20"/>
    <p:sldId id="281" r:id="rId21"/>
    <p:sldId id="282" r:id="rId22"/>
    <p:sldId id="291" r:id="rId23"/>
    <p:sldId id="296" r:id="rId2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Destaqu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214" autoAdjust="0"/>
    <p:restoredTop sz="94660"/>
  </p:normalViewPr>
  <p:slideViewPr>
    <p:cSldViewPr>
      <p:cViewPr varScale="1">
        <p:scale>
          <a:sx n="74" d="100"/>
          <a:sy n="74" d="100"/>
        </p:scale>
        <p:origin x="-7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45D9-F792-4536-90A7-1FC50FF5BF75}" type="datetimeFigureOut">
              <a:rPr lang="pt-PT" smtClean="0"/>
              <a:pPr/>
              <a:t>31-10-2008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F84E-845A-46BA-85D8-6782AB4A9A6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45D9-F792-4536-90A7-1FC50FF5BF75}" type="datetimeFigureOut">
              <a:rPr lang="pt-PT" smtClean="0"/>
              <a:pPr/>
              <a:t>31-10-2008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F84E-845A-46BA-85D8-6782AB4A9A6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45D9-F792-4536-90A7-1FC50FF5BF75}" type="datetimeFigureOut">
              <a:rPr lang="pt-PT" smtClean="0"/>
              <a:pPr/>
              <a:t>31-10-2008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F84E-845A-46BA-85D8-6782AB4A9A6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45D9-F792-4536-90A7-1FC50FF5BF75}" type="datetimeFigureOut">
              <a:rPr lang="pt-PT" smtClean="0"/>
              <a:pPr/>
              <a:t>31-10-2008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F84E-845A-46BA-85D8-6782AB4A9A6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45D9-F792-4536-90A7-1FC50FF5BF75}" type="datetimeFigureOut">
              <a:rPr lang="pt-PT" smtClean="0"/>
              <a:pPr/>
              <a:t>31-10-2008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F84E-845A-46BA-85D8-6782AB4A9A6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45D9-F792-4536-90A7-1FC50FF5BF75}" type="datetimeFigureOut">
              <a:rPr lang="pt-PT" smtClean="0"/>
              <a:pPr/>
              <a:t>31-10-2008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F84E-845A-46BA-85D8-6782AB4A9A6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45D9-F792-4536-90A7-1FC50FF5BF75}" type="datetimeFigureOut">
              <a:rPr lang="pt-PT" smtClean="0"/>
              <a:pPr/>
              <a:t>31-10-2008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F84E-845A-46BA-85D8-6782AB4A9A6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45D9-F792-4536-90A7-1FC50FF5BF75}" type="datetimeFigureOut">
              <a:rPr lang="pt-PT" smtClean="0"/>
              <a:pPr/>
              <a:t>31-10-2008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F84E-845A-46BA-85D8-6782AB4A9A6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45D9-F792-4536-90A7-1FC50FF5BF75}" type="datetimeFigureOut">
              <a:rPr lang="pt-PT" smtClean="0"/>
              <a:pPr/>
              <a:t>31-10-2008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F84E-845A-46BA-85D8-6782AB4A9A6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45D9-F792-4536-90A7-1FC50FF5BF75}" type="datetimeFigureOut">
              <a:rPr lang="pt-PT" smtClean="0"/>
              <a:pPr/>
              <a:t>31-10-2008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F84E-845A-46BA-85D8-6782AB4A9A6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45D9-F792-4536-90A7-1FC50FF5BF75}" type="datetimeFigureOut">
              <a:rPr lang="pt-PT" smtClean="0"/>
              <a:pPr/>
              <a:t>31-10-2008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F84E-845A-46BA-85D8-6782AB4A9A6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345D9-F792-4536-90A7-1FC50FF5BF75}" type="datetimeFigureOut">
              <a:rPr lang="pt-PT" smtClean="0"/>
              <a:pPr/>
              <a:t>31-10-2008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4F84E-845A-46BA-85D8-6782AB4A9A6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85720" y="1214422"/>
            <a:ext cx="6596678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SUMÁRIO</a:t>
            </a:r>
            <a:endParaRPr lang="pt-PT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pt-PT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Elementos de termodinâmica</a:t>
            </a:r>
          </a:p>
          <a:p>
            <a:r>
              <a:rPr lang="pt-P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Sistema, tipos de sistemas</a:t>
            </a:r>
          </a:p>
          <a:p>
            <a:r>
              <a:rPr lang="pt-P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Estados dos sistemas</a:t>
            </a:r>
          </a:p>
          <a:p>
            <a:r>
              <a:rPr lang="pt-P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Propriedades termodinâmicas</a:t>
            </a:r>
          </a:p>
          <a:p>
            <a:r>
              <a:rPr lang="pt-P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Funções de estado e suas propriedades matemáticas</a:t>
            </a:r>
          </a:p>
          <a:p>
            <a:r>
              <a:rPr lang="pt-P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Equilíbrio termodinâmico</a:t>
            </a:r>
          </a:p>
          <a:p>
            <a:r>
              <a:rPr lang="pt-P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1º Princípio da termodinâmica</a:t>
            </a:r>
          </a:p>
          <a:p>
            <a:r>
              <a:rPr lang="pt-P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2º Princípio da termodinâmica</a:t>
            </a:r>
          </a:p>
          <a:p>
            <a:r>
              <a:rPr lang="pt-P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Relações de </a:t>
            </a:r>
            <a:r>
              <a:rPr lang="pt-PT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Maxwell</a:t>
            </a:r>
            <a:endParaRPr lang="pt-PT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PT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               </a:t>
            </a:r>
            <a:r>
              <a:rPr lang="pt-PT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Equação de </a:t>
            </a:r>
            <a:r>
              <a:rPr lang="pt-PT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Gibbs-Helmholtz</a:t>
            </a:r>
            <a:endParaRPr lang="pt-PT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00034" y="285728"/>
            <a:ext cx="465980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b="1" dirty="0" smtClean="0">
                <a:latin typeface="Arial" pitchFamily="34" charset="0"/>
                <a:cs typeface="Arial" pitchFamily="34" charset="0"/>
              </a:rPr>
              <a:t>QUÍMICA FÍSICA  / AULA 3</a:t>
            </a:r>
            <a:br>
              <a:rPr lang="pt-PT" sz="2800" b="1" dirty="0" smtClean="0">
                <a:latin typeface="Arial" pitchFamily="34" charset="0"/>
                <a:cs typeface="Arial" pitchFamily="34" charset="0"/>
              </a:rPr>
            </a:b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P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85752" y="714356"/>
            <a:ext cx="8286776" cy="28007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ebdings" pitchFamily="18" charset="2"/>
              <a:buChar char=""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Os valores das propriedades quer intensivas, quer extensivas, são   independentes da história do sistema (ou da fase) a que dizem respeito</a:t>
            </a:r>
            <a:r>
              <a:rPr kumimoji="0" lang="pt-PT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1600" b="1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OU  SEJA</a:t>
            </a:r>
            <a:r>
              <a:rPr kumimoji="0" lang="pt-PT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a diferencial </a:t>
            </a:r>
            <a:r>
              <a:rPr kumimoji="0" lang="pt-PT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d</a:t>
            </a:r>
            <a:r>
              <a:rPr kumimoji="0" lang="pt-PT" sz="16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de qualquer variável termodinâmica </a:t>
            </a:r>
            <a:r>
              <a:rPr kumimoji="0" lang="pt-PT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é necessariamente uma diferencial exacta</a:t>
            </a:r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ou seja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numa transformação entre dois estados A e B, o valor do integral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PT" sz="1600" b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PT" sz="1600" b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é independente do percurso A </a:t>
            </a:r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</a:t>
            </a:r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B, dependendo apenas dos valores da propriedade </a:t>
            </a:r>
            <a:r>
              <a:rPr lang="pt-PT" sz="1600" b="1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X</a:t>
            </a:r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que caracterizam o estado inicial A e o estado final B.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85720" y="3929066"/>
            <a:ext cx="8501058" cy="23391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ebdings" pitchFamily="18" charset="2"/>
              <a:buChar char=""/>
              <a:tabLst/>
            </a:pPr>
            <a:r>
              <a:rPr lang="pt-PT" sz="1600" b="1" dirty="0" smtClean="0">
                <a:latin typeface="Arial" pitchFamily="34" charset="0"/>
                <a:ea typeface="Times New Roman" pitchFamily="18" charset="0"/>
              </a:rPr>
              <a:t>   </a:t>
            </a:r>
            <a:r>
              <a:rPr lang="pt-PT" b="1" dirty="0" smtClean="0">
                <a:latin typeface="Arial" pitchFamily="34" charset="0"/>
                <a:ea typeface="Times New Roman" pitchFamily="18" charset="0"/>
              </a:rPr>
              <a:t>P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ropriedade fundamental das diferenciais exactas: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Dado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um sistema a duas variáveis independentes, </a:t>
            </a:r>
            <a:r>
              <a:rPr kumimoji="0" lang="pt-PT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  <a:r>
              <a:rPr kumimoji="0" lang="pt-PT" sz="16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1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e </a:t>
            </a:r>
            <a:r>
              <a:rPr kumimoji="0" lang="pt-PT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  <a:r>
              <a:rPr kumimoji="0" lang="pt-PT" sz="16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, e </a:t>
            </a:r>
            <a:r>
              <a:rPr kumimoji="0" lang="pt-PT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  <a:r>
              <a:rPr kumimoji="0" lang="pt-PT" sz="16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3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uma função de estado, </a:t>
            </a:r>
            <a:r>
              <a:rPr kumimoji="0" lang="pt-PT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  <a:r>
              <a:rPr kumimoji="0" lang="pt-PT" sz="16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=</a:t>
            </a:r>
            <a:r>
              <a:rPr kumimoji="0" lang="pt-PT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  <a:r>
              <a:rPr kumimoji="0" lang="pt-PT" sz="16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pt-PT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  <a:r>
              <a:rPr kumimoji="0" lang="pt-PT" sz="16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pt-PT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  <a:r>
              <a:rPr kumimoji="0" lang="pt-PT" sz="16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). Nestas condições, como </a:t>
            </a:r>
            <a:r>
              <a:rPr kumimoji="0" lang="pt-PT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  <a:r>
              <a:rPr kumimoji="0" lang="pt-PT" sz="16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3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é uma propriedade termodinâmica, d</a:t>
            </a:r>
            <a:r>
              <a:rPr kumimoji="0" lang="pt-PT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  <a:r>
              <a:rPr kumimoji="0" lang="pt-PT" sz="16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3 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é uma diferencial exacta. Portanto,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600" dirty="0" smtClean="0"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600" dirty="0" smtClean="0">
                <a:latin typeface="Arial" pitchFamily="34" charset="0"/>
              </a:rPr>
              <a:t>                                                                    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000232" y="2071678"/>
          <a:ext cx="2653411" cy="928694"/>
        </p:xfrm>
        <a:graphic>
          <a:graphicData uri="http://schemas.openxmlformats.org/presentationml/2006/ole">
            <p:oleObj spid="_x0000_s24578" name="Equação" r:id="rId3" imgW="1524000" imgH="533400" progId="Equation.3">
              <p:embed/>
            </p:oleObj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7158" y="214290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Características importantes das variáveis termodinâmicas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714348" y="5286388"/>
          <a:ext cx="3143272" cy="785818"/>
        </p:xfrm>
        <a:graphic>
          <a:graphicData uri="http://schemas.openxmlformats.org/presentationml/2006/ole">
            <p:oleObj spid="_x0000_s24583" name="Equação" r:id="rId4" imgW="2019300" imgH="508000" progId="Equation.3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4857752" y="5143512"/>
          <a:ext cx="3567137" cy="1000132"/>
        </p:xfrm>
        <a:graphic>
          <a:graphicData uri="http://schemas.openxmlformats.org/presentationml/2006/ole">
            <p:oleObj spid="_x0000_s24582" name="Equação" r:id="rId5" imgW="2311400" imgH="647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57158" y="5357826"/>
            <a:ext cx="821537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pt-PT" sz="1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pt-PT" sz="1400" b="1" dirty="0" err="1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iii</a:t>
            </a:r>
            <a:r>
              <a:rPr lang="pt-PT" sz="1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- </a:t>
            </a:r>
            <a:r>
              <a:rPr lang="pt-PT" sz="14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pt-PT" sz="1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Equilíbrio químico: </a:t>
            </a: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Não ocorre difusão (macroscópica) de matéria</a:t>
            </a:r>
            <a:r>
              <a:rPr lang="pt-PT" sz="14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no sistema e para o exterior deste. Para sistemas </a:t>
            </a:r>
            <a:r>
              <a:rPr lang="pt-PT" sz="1400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hetrogéneos</a:t>
            </a:r>
            <a:r>
              <a:rPr lang="pt-PT" sz="14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observa-se que o potencial químico de cada componente (</a:t>
            </a:r>
            <a:r>
              <a:rPr lang="pt-PT" sz="1600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µ</a:t>
            </a:r>
            <a:r>
              <a:rPr lang="pt-PT" sz="800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i</a:t>
            </a:r>
            <a:r>
              <a:rPr lang="pt-PT" sz="14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) é igual em todas as fases:</a:t>
            </a:r>
            <a:endParaRPr kumimoji="0" lang="pt-PT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pt-P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57158" y="4286256"/>
            <a:ext cx="821537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pt-PT" sz="1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(</a:t>
            </a:r>
            <a:r>
              <a:rPr lang="pt-PT" sz="1400" b="1" dirty="0" err="1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ii</a:t>
            </a:r>
            <a:r>
              <a:rPr lang="pt-PT" sz="1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lang="pt-PT" sz="1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E</a:t>
            </a:r>
            <a:r>
              <a:rPr lang="pt-PT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quilíbrio térmico</a:t>
            </a:r>
            <a:r>
              <a:rPr lang="pt-PT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pt-PT" sz="14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  N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ão existem fluxos de calor no interior do sistema e entre o sistema e o exterior. Por</a:t>
            </a:r>
            <a:r>
              <a:rPr kumimoji="0" lang="pt-PT" sz="1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isso a temperatura é uniforme. Para</a:t>
            </a:r>
            <a:r>
              <a:rPr lang="pt-PT" sz="14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sistemas heterogéneos:</a:t>
            </a: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pt-PT" sz="1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57158" y="2357430"/>
            <a:ext cx="8215370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pt-PT" sz="1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(i) -</a:t>
            </a:r>
            <a:r>
              <a:rPr lang="pt-PT" sz="14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pt-PT" sz="1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Equilíbrio hidrostático: </a:t>
            </a: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kumimoji="0" lang="pt-PT" sz="1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pt-PT" sz="14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ão existem forças não compensadas.</a:t>
            </a:r>
            <a:r>
              <a:rPr lang="pt-PT" sz="14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Esta condição corresponde ao equilíbrio de pressões na medida em que, na ausência de campos 	electromagnéticos, feitos de superfície, etc., as únicas forças a considerar são as forças de pressão, que actuam segundo a normal à fronteira. Portanto, num sistema em equilíbrio termodinâmico exige-se que a pressão seja uniforme em todo o sistema.  Em particular, para sistemas heterogéneos, é necessário que todas as fases </a:t>
            </a:r>
            <a:r>
              <a:rPr lang="pt-PT" sz="1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</a:t>
            </a:r>
            <a:r>
              <a:rPr lang="pt-PT" sz="14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, </a:t>
            </a:r>
            <a:r>
              <a:rPr lang="pt-PT" sz="1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</a:t>
            </a:r>
            <a:r>
              <a:rPr lang="pt-PT" sz="14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, ..., </a:t>
            </a:r>
            <a:r>
              <a:rPr lang="pt-PT" sz="1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</a:t>
            </a:r>
            <a:r>
              <a:rPr lang="pt-PT" sz="14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 estejam à mesma pressão: </a:t>
            </a: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pt-PT" sz="1400" b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7158" y="214290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pt-PT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E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quilíbrio termodinâmico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57158" y="642917"/>
            <a:ext cx="8215370" cy="175432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 typeface="Webdings" pitchFamily="18" charset="2"/>
              <a:buChar char=""/>
              <a:tabLst>
                <a:tab pos="180975" algn="l"/>
              </a:tabLst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Diz-se que um sistema está num estado de equilíbrio termodinâmico quando as suas propriedades intensivas tiverem valores bem definidos, uniformes e independentes do tempo, e não se observarem fluxos de matéria e/ou de energia através da sua fronteira ou no seu interior.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 situação de equilíbrio termodinâmico exige, pois, que no interior do sistema ou em pontos da sua fronteira exista:</a:t>
            </a:r>
            <a:endParaRPr kumimoji="0" lang="pt-P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6625" name="Line 1"/>
          <p:cNvSpPr>
            <a:spLocks noChangeShapeType="1"/>
          </p:cNvSpPr>
          <p:nvPr/>
        </p:nvSpPr>
        <p:spPr bwMode="auto">
          <a:xfrm>
            <a:off x="336550" y="1401763"/>
            <a:ext cx="19431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5072066" y="6143644"/>
          <a:ext cx="1790700" cy="357188"/>
        </p:xfrm>
        <a:graphic>
          <a:graphicData uri="http://schemas.openxmlformats.org/presentationml/2006/ole">
            <p:oleObj spid="_x0000_s26631" name="Equação" r:id="rId3" imgW="1193760" imgH="241200" progId="Equation.3">
              <p:embed/>
            </p:oleObj>
          </a:graphicData>
        </a:graphic>
      </p:graphicFrame>
      <p:sp>
        <p:nvSpPr>
          <p:cNvPr id="11" name="Line 1"/>
          <p:cNvSpPr>
            <a:spLocks noChangeShapeType="1"/>
          </p:cNvSpPr>
          <p:nvPr/>
        </p:nvSpPr>
        <p:spPr bwMode="auto">
          <a:xfrm>
            <a:off x="488950" y="1554163"/>
            <a:ext cx="19431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5072066" y="3714752"/>
          <a:ext cx="1600211" cy="357190"/>
        </p:xfrm>
        <a:graphic>
          <a:graphicData uri="http://schemas.openxmlformats.org/presentationml/2006/ole">
            <p:oleObj spid="_x0000_s26632" name="Equação" r:id="rId4" imgW="1066800" imgH="241300" progId="Equation.3">
              <p:embed/>
            </p:oleObj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5072066" y="4857760"/>
          <a:ext cx="1657350" cy="338138"/>
        </p:xfrm>
        <a:graphic>
          <a:graphicData uri="http://schemas.openxmlformats.org/presentationml/2006/ole">
            <p:oleObj spid="_x0000_s26633" name="Equação" r:id="rId5" imgW="11048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7158" y="214290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P</a:t>
            </a:r>
            <a:r>
              <a:rPr lang="pt-PT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rimeiro princípio (Lei) da termodinâmica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857232"/>
            <a:ext cx="8143932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600" dirty="0" smtClean="0">
                <a:latin typeface="Arial" pitchFamily="34" charset="0"/>
                <a:ea typeface="Times New Roman" pitchFamily="18" charset="0"/>
              </a:rPr>
              <a:t>Considere-se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um sistema homogéneo fechado onde não tenham lugar reacções químicas, isto é, onde a quantidade de substância, </a:t>
            </a:r>
            <a:r>
              <a:rPr kumimoji="0" lang="pt-P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pt-PT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de cada espécie química permaneça constante.  Quer dizer, se existirem c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espécies: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			d </a:t>
            </a:r>
            <a:r>
              <a:rPr kumimoji="0" lang="pt-P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pt-PT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= 0   ,</a:t>
            </a:r>
            <a:r>
              <a:rPr kumimoji="0" lang="pt-PT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 = 1, 2, … , c .     		                   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57158" y="2280344"/>
            <a:ext cx="8215370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 typeface="Webdings" pitchFamily="18" charset="2"/>
              <a:buChar char=""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De acordo com o primeiro princípio da termodinâmica existe uma função de estado  denominada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energia interna, </a:t>
            </a:r>
            <a:r>
              <a:rPr kumimoji="0" lang="pt-PT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U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tal que a variação </a:t>
            </a:r>
            <a:r>
              <a:rPr kumimoji="0" lang="pt-PT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</a:t>
            </a:r>
            <a:r>
              <a:rPr kumimoji="0" lang="pt-PT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U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numa transformação elementar é dada por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705100" y="2909888"/>
          <a:ext cx="2949575" cy="646112"/>
        </p:xfrm>
        <a:graphic>
          <a:graphicData uri="http://schemas.openxmlformats.org/presentationml/2006/ole">
            <p:oleObj spid="_x0000_s30722" name="Equação" r:id="rId3" imgW="927000" imgH="203040" progId="Equation.3">
              <p:embed/>
            </p:oleObj>
          </a:graphicData>
        </a:graphic>
      </p:graphicFrame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85720" y="3677197"/>
            <a:ext cx="8429684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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 e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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pt-P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representam,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respectivarnente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 o calor e o trabalho transferidos na transformação elementar.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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 e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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 não são “variações” de Q e W, uma vez que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calor e trabalho não são propriedades termodinâmicas do sistema.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000100" y="5143512"/>
            <a:ext cx="7429552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Tem-se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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=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</a:t>
            </a:r>
            <a:r>
              <a:rPr kumimoji="0" lang="pt-PT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pt-P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</a:t>
            </a:r>
            <a:r>
              <a:rPr kumimoji="0" lang="pt-PT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V</a:t>
            </a:r>
            <a:r>
              <a:rPr kumimoji="0" lang="pt-PT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 , 		               	             		  </a:t>
            </a:r>
            <a:endParaRPr kumimoji="0" lang="pt-P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pois</a:t>
            </a:r>
            <a:endParaRPr kumimoji="0" lang="pt-P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</a:t>
            </a:r>
            <a:r>
              <a:rPr kumimoji="0" lang="pt-PT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 </a:t>
            </a:r>
            <a:r>
              <a:rPr kumimoji="0" lang="pt-P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</a:t>
            </a:r>
            <a:r>
              <a:rPr kumimoji="0" lang="pt-PT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V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=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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pt-PT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/</a:t>
            </a:r>
            <a:r>
              <a:rPr kumimoji="0" lang="pt-PT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</a:t>
            </a:r>
            <a:r>
              <a:rPr kumimoji="0" lang="pt-P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</a:t>
            </a:r>
            <a:r>
              <a:rPr kumimoji="0" lang="pt-PT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V</a:t>
            </a:r>
            <a:r>
              <a:rPr kumimoji="0" lang="pt-PT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=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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pt-PT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/</a:t>
            </a:r>
            <a:r>
              <a:rPr kumimoji="0" lang="pt-PT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</a:t>
            </a:r>
            <a:r>
              <a:rPr kumimoji="0" lang="pt-PT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 </a:t>
            </a:r>
            <a:r>
              <a:rPr kumimoji="0" lang="pt-P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</a:t>
            </a:r>
            <a:r>
              <a:rPr kumimoji="0" lang="pt-PT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ℓ</a:t>
            </a:r>
            <a:r>
              <a:rPr kumimoji="0" lang="pt-PT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=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</a:t>
            </a:r>
            <a:r>
              <a:rPr kumimoji="0" lang="pt-PT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pt-P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</a:t>
            </a:r>
            <a:r>
              <a:rPr kumimoji="0" lang="pt-PT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ℓ</a:t>
            </a:r>
            <a:r>
              <a:rPr kumimoji="0" lang="pt-PT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=  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7158" y="214290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P</a:t>
            </a:r>
            <a:r>
              <a:rPr lang="pt-PT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rimeiro princípio (Lei) da termodinâmica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28596" y="857232"/>
            <a:ext cx="8215370" cy="33239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ebdings" pitchFamily="18" charset="2"/>
              <a:buChar char=""/>
              <a:tabLst>
                <a:tab pos="990600" algn="l"/>
              </a:tabLst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energia interna U do sistema resulta: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endParaRPr lang="pt-PT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 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energia potencial </a:t>
            </a:r>
            <a:r>
              <a:rPr kumimoji="0" lang="pt-P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intermolecular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</a:pPr>
            <a:r>
              <a:rPr lang="pt-PT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depende da posição e das orientações relativas das partículas que constituem o sistema, pelo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</a:pPr>
            <a:r>
              <a:rPr lang="pt-PT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que recebe a designação de </a:t>
            </a:r>
            <a:r>
              <a:rPr lang="pt-PT" sz="1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energia interna configuracional</a:t>
            </a:r>
            <a:r>
              <a:rPr lang="pt-PT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pt-PT" sz="1400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</a:t>
            </a:r>
            <a:r>
              <a:rPr lang="pt-PT" sz="1400" baseline="-300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conf</a:t>
            </a:r>
            <a:r>
              <a:rPr lang="pt-PT" sz="1400" baseline="-30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PT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</a:pP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 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energia cinética </a:t>
            </a:r>
            <a:r>
              <a:rPr kumimoji="0" lang="pt-P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translacional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das partículas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(dependente exclusivamente</a:t>
            </a:r>
            <a:r>
              <a:rPr kumimoji="0" lang="pt-PT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da temperatura)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das 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energias electrónica, </a:t>
            </a:r>
            <a:r>
              <a:rPr kumimoji="0" lang="pt-P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vibracional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rotacional,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etc. das próprias moléculas. </a:t>
            </a:r>
            <a:endParaRPr lang="pt-PT" sz="14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Estas energias são características de cada molécula considerada isoladamente e, por isso, à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lang="pt-PT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sua soma pode chamar-se 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energia interna molecular 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ou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intrínseca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pt-PT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</a:t>
            </a:r>
            <a:r>
              <a:rPr kumimoji="0" lang="pt-PT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kumimoji="0" lang="pt-PT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PT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.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endParaRPr kumimoji="0" lang="pt-PT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lang="pt-PT" sz="14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pt-PT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s-ES_tradnl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U= </a:t>
            </a:r>
            <a:r>
              <a:rPr kumimoji="0" lang="es-ES_tradnl" sz="2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</a:t>
            </a:r>
            <a:r>
              <a:rPr kumimoji="0" lang="es-ES_tradnl" sz="2400" b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conf</a:t>
            </a:r>
            <a:r>
              <a:rPr kumimoji="0" lang="es-ES_tradnl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</a:t>
            </a:r>
            <a:r>
              <a:rPr kumimoji="0" lang="es-ES_tradnl" sz="2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</a:t>
            </a:r>
            <a:r>
              <a:rPr kumimoji="0" lang="es-ES_tradnl" sz="2400" b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kumimoji="0" lang="es-ES_tradnl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		         		                  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ebdings" pitchFamily="18" charset="2"/>
              <a:buChar char=""/>
              <a:tabLst>
                <a:tab pos="990600" algn="l"/>
              </a:tabLst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energia interna é uma propriedade extensiva do sistema. </a:t>
            </a:r>
            <a:endParaRPr kumimoji="0" lang="pt-PT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57158" y="571480"/>
            <a:ext cx="8286808" cy="36009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PT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segundo princípio da termodinâmica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introduz a função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entropia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pt-PT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tal que numa transformação (reversível) elementar é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onde T é a temperatura do sistema.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1600" b="1" dirty="0" smtClean="0"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1600" b="1" dirty="0" smtClean="0"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1600" b="1" dirty="0" smtClean="0"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          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           </a:t>
            </a:r>
            <a:r>
              <a:rPr lang="pt-PT" sz="2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Q = 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 </a:t>
            </a:r>
            <a:r>
              <a:rPr lang="en-US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dS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</a:t>
            </a:r>
            <a:r>
              <a:rPr lang="pt-PT" sz="2000" i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</a:t>
            </a:r>
            <a:r>
              <a:rPr lang="pt-PT" sz="2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</a:t>
            </a:r>
            <a:r>
              <a:rPr lang="pt-PT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lang="pt-PT" sz="2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= 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</a:t>
            </a:r>
            <a:r>
              <a:rPr lang="pt-PT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pt-PT" sz="2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pt-PT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</a:t>
            </a:r>
            <a:r>
              <a:rPr lang="pt-PT" sz="2000" i="1" dirty="0" err="1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V</a:t>
            </a:r>
            <a:endParaRPr lang="pt-PT" sz="2000" i="1" dirty="0" smtClean="0"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2000" i="1" dirty="0" smtClean="0"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2000" i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pt-PT" sz="2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 </a:t>
            </a:r>
            <a:endParaRPr lang="pt-PT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7158" y="214290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pt-PT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Segundo princípio (Lei) da termodinâmica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36550" y="1401763"/>
            <a:ext cx="19431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4143371" y="1000108"/>
          <a:ext cx="1333509" cy="928694"/>
        </p:xfrm>
        <a:graphic>
          <a:graphicData uri="http://schemas.openxmlformats.org/presentationml/2006/ole">
            <p:oleObj spid="_x0000_s29701" name="Equação" r:id="rId3" imgW="533169" imgH="368140" progId="Equation.3">
              <p:embed/>
            </p:oleObj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4808538" y="2286000"/>
          <a:ext cx="3663950" cy="615950"/>
        </p:xfrm>
        <a:graphic>
          <a:graphicData uri="http://schemas.openxmlformats.org/presentationml/2006/ole">
            <p:oleObj spid="_x0000_s29700" name="Equação" r:id="rId4" imgW="1041120" imgH="177480" progId="Equation.3">
              <p:embed/>
            </p:oleObj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658813" y="2143125"/>
          <a:ext cx="3186112" cy="547688"/>
        </p:xfrm>
        <a:graphic>
          <a:graphicData uri="http://schemas.openxmlformats.org/presentationml/2006/ole">
            <p:oleObj spid="_x0000_s29705" name="Equação" r:id="rId5" imgW="1180800" imgH="203040" progId="Equation.3">
              <p:embed/>
            </p:oleObj>
          </a:graphicData>
        </a:graphic>
      </p:graphicFrame>
      <p:sp>
        <p:nvSpPr>
          <p:cNvPr id="15" name="Seta para cima 14"/>
          <p:cNvSpPr/>
          <p:nvPr/>
        </p:nvSpPr>
        <p:spPr>
          <a:xfrm>
            <a:off x="1785918" y="2643182"/>
            <a:ext cx="28575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Seta para cima 15"/>
          <p:cNvSpPr/>
          <p:nvPr/>
        </p:nvSpPr>
        <p:spPr>
          <a:xfrm>
            <a:off x="3357554" y="2643182"/>
            <a:ext cx="28575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Seta para a direita 16"/>
          <p:cNvSpPr/>
          <p:nvPr/>
        </p:nvSpPr>
        <p:spPr>
          <a:xfrm>
            <a:off x="4000496" y="2428868"/>
            <a:ext cx="714380" cy="4286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ctângulo 17"/>
          <p:cNvSpPr/>
          <p:nvPr/>
        </p:nvSpPr>
        <p:spPr>
          <a:xfrm>
            <a:off x="4929190" y="2928934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expressão combinada dos primeiro e segundo princípios da termodinâmica</a:t>
            </a:r>
            <a:r>
              <a:rPr lang="pt-P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(para sistemas homogéneos fechados).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285720" y="4336515"/>
            <a:ext cx="8358246" cy="20928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NOTA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interpretação física do conceito de entropia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acha-se ligada ao grau de desordem do sistema ou, por outras palavras, à 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falta de informação 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que sobre ele existe.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Esse grau de desordem ou essa falta de informação se exprimem quantitativamente, segundo </a:t>
            </a:r>
            <a:r>
              <a:rPr kumimoji="0" lang="pt-P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Boltzmann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através do chamado 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número de </a:t>
            </a:r>
            <a:r>
              <a:rPr kumimoji="0" lang="pt-P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complexões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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 sistema: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kumimoji="0" lang="pt-PT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= </a:t>
            </a:r>
            <a:r>
              <a:rPr kumimoji="0" lang="pt-PT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k</a:t>
            </a:r>
            <a:r>
              <a:rPr kumimoji="0" lang="pt-PT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pt-PT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ln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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pt-PT" sz="14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4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onde     </a:t>
            </a:r>
            <a:r>
              <a:rPr kumimoji="0" lang="pt-P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k</a:t>
            </a:r>
            <a:r>
              <a:rPr kumimoji="0" lang="pt-PT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pt-PT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= R/N</a:t>
            </a:r>
            <a:r>
              <a:rPr kumimoji="0" lang="pt-PT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 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= 1.380662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</a:t>
            </a:r>
            <a:r>
              <a:rPr kumimoji="0" lang="pt-PT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-23 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J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pt-PT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-1 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é a 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constante de </a:t>
            </a:r>
            <a:r>
              <a:rPr kumimoji="0" lang="pt-P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Boltzmann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(constante dos gases por molécula) e 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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representa o número de estados quânticos compatíveis com o estado termodinâmico macroscópico do sistema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.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7158" y="214290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t-PT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F</a:t>
            </a:r>
            <a:r>
              <a:rPr lang="pt-PT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uncões</a:t>
            </a:r>
            <a:r>
              <a:rPr lang="pt-PT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pt-PT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caraterísticas</a:t>
            </a:r>
            <a:endParaRPr lang="pt-PT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00034" y="1000108"/>
            <a:ext cx="8286808" cy="50167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3000"/>
              <a:buFont typeface="Webdings" pitchFamily="18" charset="2"/>
              <a:buChar char=""/>
              <a:tabLst/>
            </a:pPr>
            <a:r>
              <a:rPr lang="pt-PT" sz="1600" dirty="0" smtClean="0">
                <a:latin typeface="Arial" pitchFamily="34" charset="0"/>
                <a:ea typeface="Times New Roman" pitchFamily="18" charset="0"/>
              </a:rPr>
              <a:t>Viu-se que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6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600" dirty="0" smtClean="0">
                <a:latin typeface="Arial" pitchFamily="34" charset="0"/>
                <a:ea typeface="Times New Roman" pitchFamily="18" charset="0"/>
              </a:rPr>
              <a:t>o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u seja para sistemas homogéneos fechados a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energia interna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escreve-se como função das variáveis independentes entropia e volume: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600" dirty="0" smtClean="0"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PT" sz="1600" dirty="0" smtClean="0">
                <a:latin typeface="Arial" pitchFamily="34" charset="0"/>
                <a:ea typeface="Times New Roman" pitchFamily="18" charset="0"/>
              </a:rPr>
              <a:t>Diz-se por isso que </a:t>
            </a:r>
            <a:r>
              <a:rPr lang="pt-PT" sz="1600" i="1" dirty="0" smtClean="0">
                <a:latin typeface="Arial" pitchFamily="34" charset="0"/>
                <a:ea typeface="Times New Roman" pitchFamily="18" charset="0"/>
              </a:rPr>
              <a:t>U</a:t>
            </a:r>
            <a:r>
              <a:rPr lang="pt-PT" sz="1600" dirty="0" smtClean="0">
                <a:latin typeface="Arial" pitchFamily="34" charset="0"/>
                <a:ea typeface="Times New Roman" pitchFamily="18" charset="0"/>
              </a:rPr>
              <a:t> é a </a:t>
            </a:r>
            <a:r>
              <a:rPr lang="pt-PT" sz="1600" b="1" dirty="0" smtClean="0">
                <a:latin typeface="Arial" pitchFamily="34" charset="0"/>
                <a:ea typeface="Times New Roman" pitchFamily="18" charset="0"/>
              </a:rPr>
              <a:t>função característica</a:t>
            </a:r>
            <a:r>
              <a:rPr lang="pt-PT" sz="1600" dirty="0" smtClean="0">
                <a:latin typeface="Arial" pitchFamily="34" charset="0"/>
                <a:ea typeface="Times New Roman" pitchFamily="18" charset="0"/>
              </a:rPr>
              <a:t> associada ao par, de variáveis independentes (</a:t>
            </a:r>
            <a:r>
              <a:rPr lang="pt-PT" sz="1600" i="1" dirty="0" smtClean="0">
                <a:latin typeface="Arial" pitchFamily="34" charset="0"/>
                <a:ea typeface="Times New Roman" pitchFamily="18" charset="0"/>
              </a:rPr>
              <a:t>S</a:t>
            </a:r>
            <a:r>
              <a:rPr lang="pt-PT" sz="1600" dirty="0" smtClean="0">
                <a:latin typeface="Arial" pitchFamily="34" charset="0"/>
                <a:ea typeface="Times New Roman" pitchFamily="18" charset="0"/>
              </a:rPr>
              <a:t> ,</a:t>
            </a:r>
            <a:r>
              <a:rPr lang="pt-PT" sz="1600" i="1" dirty="0" smtClean="0">
                <a:latin typeface="Arial" pitchFamily="34" charset="0"/>
                <a:ea typeface="Times New Roman" pitchFamily="18" charset="0"/>
              </a:rPr>
              <a:t>V</a:t>
            </a:r>
            <a:r>
              <a:rPr lang="pt-PT" sz="1600" dirty="0" smtClean="0">
                <a:latin typeface="Arial" pitchFamily="34" charset="0"/>
                <a:ea typeface="Times New Roman" pitchFamily="18" charset="0"/>
              </a:rPr>
              <a:t>). Também se diz que </a:t>
            </a:r>
            <a:r>
              <a:rPr lang="pt-PT" sz="1600" i="1" dirty="0" smtClean="0">
                <a:latin typeface="Arial" pitchFamily="34" charset="0"/>
                <a:ea typeface="Times New Roman" pitchFamily="18" charset="0"/>
              </a:rPr>
              <a:t>S</a:t>
            </a:r>
            <a:r>
              <a:rPr lang="pt-PT" sz="1600" dirty="0" smtClean="0">
                <a:latin typeface="Arial" pitchFamily="34" charset="0"/>
                <a:ea typeface="Times New Roman" pitchFamily="18" charset="0"/>
              </a:rPr>
              <a:t> e </a:t>
            </a:r>
            <a:r>
              <a:rPr lang="pt-PT" sz="1600" i="1" dirty="0" smtClean="0">
                <a:latin typeface="Arial" pitchFamily="34" charset="0"/>
                <a:ea typeface="Times New Roman" pitchFamily="18" charset="0"/>
              </a:rPr>
              <a:t>V</a:t>
            </a:r>
            <a:r>
              <a:rPr lang="pt-PT" sz="1600" dirty="0" smtClean="0">
                <a:latin typeface="Arial" pitchFamily="34" charset="0"/>
                <a:ea typeface="Times New Roman" pitchFamily="18" charset="0"/>
              </a:rPr>
              <a:t> são as variáveis naturais associadas à função </a:t>
            </a:r>
            <a:r>
              <a:rPr lang="pt-PT" sz="1600" i="1" dirty="0" smtClean="0">
                <a:latin typeface="Arial" pitchFamily="34" charset="0"/>
                <a:ea typeface="Times New Roman" pitchFamily="18" charset="0"/>
              </a:rPr>
              <a:t>U:</a:t>
            </a:r>
            <a:r>
              <a:rPr lang="pt-PT" sz="1600" dirty="0" smtClean="0">
                <a:latin typeface="Arial" pitchFamily="34" charset="0"/>
                <a:ea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PT" sz="1600" dirty="0" smtClean="0">
              <a:latin typeface="Arial" pitchFamily="34" charset="0"/>
              <a:ea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PT" sz="1600" dirty="0" smtClean="0">
              <a:latin typeface="Arial" pitchFamily="34" charset="0"/>
              <a:ea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PT" sz="1600" dirty="0" smtClean="0">
                <a:latin typeface="Arial" pitchFamily="34" charset="0"/>
                <a:ea typeface="Times New Roman" pitchFamily="18" charset="0"/>
              </a:rPr>
              <a:t>Nem sempre, porém, </a:t>
            </a:r>
            <a:r>
              <a:rPr lang="pt-PT" sz="1600" i="1" dirty="0" smtClean="0">
                <a:latin typeface="Arial" pitchFamily="34" charset="0"/>
                <a:ea typeface="Times New Roman" pitchFamily="18" charset="0"/>
              </a:rPr>
              <a:t>S </a:t>
            </a:r>
            <a:r>
              <a:rPr lang="pt-PT" sz="1600" dirty="0" smtClean="0">
                <a:latin typeface="Arial" pitchFamily="34" charset="0"/>
                <a:ea typeface="Times New Roman" pitchFamily="18" charset="0"/>
              </a:rPr>
              <a:t>e </a:t>
            </a:r>
            <a:r>
              <a:rPr lang="pt-PT" sz="1600" i="1" dirty="0" smtClean="0">
                <a:latin typeface="Arial" pitchFamily="34" charset="0"/>
                <a:ea typeface="Times New Roman" pitchFamily="18" charset="0"/>
              </a:rPr>
              <a:t>V</a:t>
            </a:r>
            <a:r>
              <a:rPr lang="pt-PT" sz="1600" dirty="0" smtClean="0">
                <a:latin typeface="Arial" pitchFamily="34" charset="0"/>
                <a:ea typeface="Times New Roman" pitchFamily="18" charset="0"/>
              </a:rPr>
              <a:t> constituirão a escolha mais apropriada para desempenhar o papel de variáveis independentes, surgindo, portanto, a necessidade de considerar outras funções características. Assim, definem-se as funções: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PT" sz="2000" dirty="0" smtClean="0">
                <a:latin typeface="Arial" pitchFamily="34" charset="0"/>
                <a:ea typeface="Times New Roman" pitchFamily="18" charset="0"/>
              </a:rPr>
              <a:t>            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PT" sz="2000" b="1" dirty="0" smtClean="0">
                <a:latin typeface="Arial" pitchFamily="34" charset="0"/>
                <a:ea typeface="Times New Roman" pitchFamily="18" charset="0"/>
              </a:rPr>
              <a:t>           </a:t>
            </a:r>
            <a:r>
              <a:rPr lang="pt-PT" sz="2000" b="1" dirty="0" err="1" smtClean="0">
                <a:latin typeface="Arial" pitchFamily="34" charset="0"/>
                <a:ea typeface="Times New Roman" pitchFamily="18" charset="0"/>
              </a:rPr>
              <a:t>entalpia</a:t>
            </a:r>
            <a:r>
              <a:rPr lang="pt-PT" sz="2000" b="1" dirty="0" smtClean="0">
                <a:latin typeface="Arial" pitchFamily="34" charset="0"/>
                <a:ea typeface="Times New Roman" pitchFamily="18" charset="0"/>
              </a:rPr>
              <a:t>, H		        </a:t>
            </a:r>
            <a:r>
              <a:rPr lang="pt-PT" sz="2000" dirty="0" smtClean="0">
                <a:latin typeface="Arial" pitchFamily="34" charset="0"/>
                <a:ea typeface="Times New Roman" pitchFamily="18" charset="0"/>
              </a:rPr>
              <a:t>	                      </a:t>
            </a:r>
            <a:r>
              <a:rPr lang="pt-PT" sz="2000" b="1" dirty="0" smtClean="0">
                <a:latin typeface="Arial" pitchFamily="34" charset="0"/>
                <a:ea typeface="Times New Roman" pitchFamily="18" charset="0"/>
              </a:rPr>
              <a:t>H=U+PV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          energia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ou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função de </a:t>
            </a:r>
            <a:r>
              <a:rPr lang="pt-PT" sz="2000" b="1" dirty="0" err="1" smtClean="0">
                <a:latin typeface="Arial" pitchFamily="34" charset="0"/>
                <a:cs typeface="Arial" pitchFamily="34" charset="0"/>
              </a:rPr>
              <a:t>Helmholtz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A                  A=U-TS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          energia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ou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função de </a:t>
            </a:r>
            <a:r>
              <a:rPr lang="pt-PT" sz="2000" b="1" dirty="0" err="1" smtClean="0">
                <a:latin typeface="Arial" pitchFamily="34" charset="0"/>
                <a:cs typeface="Arial" pitchFamily="34" charset="0"/>
              </a:rPr>
              <a:t>Gibbs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G                        G=H-TS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es-ES_trad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2928926" y="3429000"/>
          <a:ext cx="1520122" cy="400032"/>
        </p:xfrm>
        <a:graphic>
          <a:graphicData uri="http://schemas.openxmlformats.org/presentationml/2006/ole">
            <p:oleObj spid="_x0000_s32769" name="Equação" r:id="rId3" imgW="723586" imgH="190417" progId="Equation.3">
              <p:embed/>
            </p:oleObj>
          </a:graphicData>
        </a:graphic>
      </p:graphicFrame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1643042" y="1357298"/>
          <a:ext cx="3088495" cy="500042"/>
        </p:xfrm>
        <a:graphic>
          <a:graphicData uri="http://schemas.openxmlformats.org/presentationml/2006/ole">
            <p:oleObj spid="_x0000_s32772" name="Equação" r:id="rId4" imgW="1002865" imgH="165028" progId="Equation.3">
              <p:embed/>
            </p:oleObj>
          </a:graphicData>
        </a:graphic>
      </p:graphicFrame>
      <p:sp>
        <p:nvSpPr>
          <p:cNvPr id="8" name="Seta para a direita 7"/>
          <p:cNvSpPr/>
          <p:nvPr/>
        </p:nvSpPr>
        <p:spPr>
          <a:xfrm flipV="1">
            <a:off x="2857488" y="5214950"/>
            <a:ext cx="342902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Seta para a direita 8"/>
          <p:cNvSpPr/>
          <p:nvPr/>
        </p:nvSpPr>
        <p:spPr>
          <a:xfrm>
            <a:off x="5643570" y="5500702"/>
            <a:ext cx="92869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Seta para a direita 9"/>
          <p:cNvSpPr/>
          <p:nvPr/>
        </p:nvSpPr>
        <p:spPr>
          <a:xfrm>
            <a:off x="5143504" y="5786454"/>
            <a:ext cx="13573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ângulo 51"/>
          <p:cNvSpPr/>
          <p:nvPr/>
        </p:nvSpPr>
        <p:spPr>
          <a:xfrm>
            <a:off x="357158" y="3071810"/>
            <a:ext cx="4214842" cy="24288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57158" y="1000108"/>
            <a:ext cx="8143932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4000"/>
              <a:buFont typeface="Webdings" pitchFamily="18" charset="2"/>
              <a:buChar char=""/>
              <a:tabLst/>
            </a:pPr>
            <a:r>
              <a:rPr kumimoji="0" lang="pt-PT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 forma diferencial ter-se-á</a:t>
            </a:r>
            <a:r>
              <a:rPr lang="pt-PT" b="1" baseline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pt-PT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 a </a:t>
            </a:r>
            <a:r>
              <a:rPr kumimoji="0" lang="pt-PT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entalpia</a:t>
            </a:r>
            <a:endParaRPr kumimoji="0" lang="pt-PT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fr-FR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dH</a:t>
            </a:r>
            <a:r>
              <a:rPr kumimoji="0" lang="fr-FR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d(U + PV)</a:t>
            </a:r>
            <a:endParaRPr kumimoji="0" lang="pt-PT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= </a:t>
            </a:r>
            <a:r>
              <a:rPr kumimoji="0" lang="fr-FR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</a:t>
            </a:r>
            <a:r>
              <a:rPr kumimoji="0" lang="fr-FR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+d(PV)</a:t>
            </a:r>
            <a:r>
              <a:rPr kumimoji="0" lang="fr-FR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baseline="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7" name="Seta curvada para cima 6"/>
          <p:cNvSpPr/>
          <p:nvPr/>
        </p:nvSpPr>
        <p:spPr>
          <a:xfrm>
            <a:off x="2214546" y="2214554"/>
            <a:ext cx="1428760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cxnSp>
        <p:nvCxnSpPr>
          <p:cNvPr id="9" name="Conexão recta 8"/>
          <p:cNvCxnSpPr/>
          <p:nvPr/>
        </p:nvCxnSpPr>
        <p:spPr>
          <a:xfrm>
            <a:off x="3143240" y="2071678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57158" y="214290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t-PT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F</a:t>
            </a:r>
            <a:r>
              <a:rPr lang="pt-PT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uncões</a:t>
            </a:r>
            <a:r>
              <a:rPr lang="pt-PT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pt-PT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caraterísticas</a:t>
            </a:r>
            <a:r>
              <a:rPr lang="pt-PT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 e Relações de </a:t>
            </a:r>
            <a:r>
              <a:rPr lang="pt-PT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Maxwell</a:t>
            </a:r>
            <a:endParaRPr lang="pt-PT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3248072" y="1785926"/>
            <a:ext cx="153824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(T </a:t>
            </a:r>
            <a:r>
              <a:rPr lang="fr-FR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dS</a:t>
            </a: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</a:t>
            </a: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fr-FR" b="1" dirty="0" err="1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dV</a:t>
            </a: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</a:p>
        </p:txBody>
      </p:sp>
      <p:sp>
        <p:nvSpPr>
          <p:cNvPr id="12" name="Rectângulo 11"/>
          <p:cNvSpPr/>
          <p:nvPr/>
        </p:nvSpPr>
        <p:spPr>
          <a:xfrm>
            <a:off x="4832741" y="1773784"/>
            <a:ext cx="166808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+ P </a:t>
            </a:r>
            <a:r>
              <a:rPr lang="fr-FR" b="1" dirty="0" err="1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dV</a:t>
            </a: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+ V </a:t>
            </a:r>
            <a:r>
              <a:rPr lang="fr-FR" b="1" dirty="0" err="1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dP</a:t>
            </a:r>
            <a:endParaRPr lang="pt-PT" dirty="0"/>
          </a:p>
        </p:txBody>
      </p:sp>
      <p:sp>
        <p:nvSpPr>
          <p:cNvPr id="13" name="Seta curvada para cima 12"/>
          <p:cNvSpPr/>
          <p:nvPr/>
        </p:nvSpPr>
        <p:spPr>
          <a:xfrm>
            <a:off x="2928926" y="2143116"/>
            <a:ext cx="2571768" cy="571504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cxnSp>
        <p:nvCxnSpPr>
          <p:cNvPr id="15" name="Conexão recta 14"/>
          <p:cNvCxnSpPr/>
          <p:nvPr/>
        </p:nvCxnSpPr>
        <p:spPr>
          <a:xfrm>
            <a:off x="5000628" y="2070090"/>
            <a:ext cx="135732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6429388" y="1785926"/>
            <a:ext cx="159530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= T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dS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+ V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dP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exão recta 25"/>
          <p:cNvCxnSpPr/>
          <p:nvPr/>
        </p:nvCxnSpPr>
        <p:spPr>
          <a:xfrm rot="16200000" flipH="1">
            <a:off x="4179091" y="1893083"/>
            <a:ext cx="428628" cy="21431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Conexão recta 26"/>
          <p:cNvCxnSpPr/>
          <p:nvPr/>
        </p:nvCxnSpPr>
        <p:spPr>
          <a:xfrm rot="16200000" flipH="1">
            <a:off x="5250661" y="1893083"/>
            <a:ext cx="428628" cy="21431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6429388" y="2202412"/>
            <a:ext cx="196951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Logo   H=H(P, S)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214414" y="4286256"/>
          <a:ext cx="3214711" cy="840561"/>
        </p:xfrm>
        <a:graphic>
          <a:graphicData uri="http://schemas.openxmlformats.org/presentationml/2006/ole">
            <p:oleObj spid="_x0000_s36866" name="Equação" r:id="rId3" imgW="1688760" imgH="444240" progId="Equation.3">
              <p:embed/>
            </p:oleObj>
          </a:graphicData>
        </a:graphic>
      </p:graphicFrame>
      <p:sp>
        <p:nvSpPr>
          <p:cNvPr id="44" name="CaixaDeTexto 43"/>
          <p:cNvSpPr txBox="1"/>
          <p:nvPr/>
        </p:nvSpPr>
        <p:spPr>
          <a:xfrm>
            <a:off x="857224" y="3071810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Em síntese:</a:t>
            </a:r>
          </a:p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dH=T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dS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+ V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dP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Seta para baixo 49"/>
          <p:cNvSpPr/>
          <p:nvPr/>
        </p:nvSpPr>
        <p:spPr>
          <a:xfrm rot="19380760">
            <a:off x="1903492" y="3648835"/>
            <a:ext cx="257294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1" name="Seta para baixo 50"/>
          <p:cNvSpPr/>
          <p:nvPr/>
        </p:nvSpPr>
        <p:spPr>
          <a:xfrm rot="17988862">
            <a:off x="2916544" y="3373880"/>
            <a:ext cx="238729" cy="1262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52"/>
          <p:cNvSpPr/>
          <p:nvPr/>
        </p:nvSpPr>
        <p:spPr>
          <a:xfrm>
            <a:off x="4572000" y="3071810"/>
            <a:ext cx="4214842" cy="24288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5581650" y="3643313"/>
          <a:ext cx="2274406" cy="1000133"/>
        </p:xfrm>
        <a:graphic>
          <a:graphicData uri="http://schemas.openxmlformats.org/presentationml/2006/ole">
            <p:oleObj spid="_x0000_s36867" name="Equação" r:id="rId4" imgW="1002960" imgH="444240" progId="Equation.3">
              <p:embed/>
            </p:oleObj>
          </a:graphicData>
        </a:graphic>
      </p:graphicFrame>
      <p:sp>
        <p:nvSpPr>
          <p:cNvPr id="56" name="CaixaDeTexto 55"/>
          <p:cNvSpPr txBox="1"/>
          <p:nvPr/>
        </p:nvSpPr>
        <p:spPr>
          <a:xfrm>
            <a:off x="4714876" y="3143248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e, para as derivadas mistas: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4714876" y="4774180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que é uma das relações de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Maxwell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22" grpId="0" animBg="1"/>
      <p:bldP spid="40" grpId="0" animBg="1"/>
      <p:bldP spid="50" grpId="0" animBg="1"/>
      <p:bldP spid="51" grpId="0" animBg="1"/>
      <p:bldP spid="56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57158" y="1071546"/>
            <a:ext cx="785818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para a energia de </a:t>
            </a:r>
            <a:r>
              <a:rPr lang="pt-PT" b="1" dirty="0" err="1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Helmholtz</a:t>
            </a:r>
            <a:endParaRPr lang="pt-PT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fr-FR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dA</a:t>
            </a: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= d(U - TS)</a:t>
            </a:r>
            <a:endParaRPr lang="pt-PT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= </a:t>
            </a:r>
            <a:r>
              <a:rPr lang="fr-FR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dU</a:t>
            </a: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d(TS) =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" name="Seta curvada para cima 2"/>
          <p:cNvSpPr/>
          <p:nvPr/>
        </p:nvSpPr>
        <p:spPr>
          <a:xfrm>
            <a:off x="2214546" y="1994876"/>
            <a:ext cx="1428760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3143240" y="1625544"/>
            <a:ext cx="153824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(T </a:t>
            </a:r>
            <a:r>
              <a:rPr lang="fr-FR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dS</a:t>
            </a: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</a:t>
            </a: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fr-FR" b="1" dirty="0" err="1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dV</a:t>
            </a: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</a:p>
        </p:txBody>
      </p:sp>
      <p:sp>
        <p:nvSpPr>
          <p:cNvPr id="5" name="Rectângulo 4"/>
          <p:cNvSpPr/>
          <p:nvPr/>
        </p:nvSpPr>
        <p:spPr>
          <a:xfrm>
            <a:off x="4546989" y="1637686"/>
            <a:ext cx="158248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- T </a:t>
            </a:r>
            <a:r>
              <a:rPr lang="fr-FR" b="1" dirty="0" err="1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dS</a:t>
            </a: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– S </a:t>
            </a:r>
            <a:r>
              <a:rPr lang="fr-FR" b="1" dirty="0" err="1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dT</a:t>
            </a:r>
            <a:endParaRPr lang="pt-PT" dirty="0"/>
          </a:p>
        </p:txBody>
      </p:sp>
      <p:sp>
        <p:nvSpPr>
          <p:cNvPr id="6" name="Seta curvada para cima 5"/>
          <p:cNvSpPr/>
          <p:nvPr/>
        </p:nvSpPr>
        <p:spPr>
          <a:xfrm>
            <a:off x="2643174" y="2066314"/>
            <a:ext cx="2571768" cy="571504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cxnSp>
        <p:nvCxnSpPr>
          <p:cNvPr id="7" name="Conexão recta 6"/>
          <p:cNvCxnSpPr/>
          <p:nvPr/>
        </p:nvCxnSpPr>
        <p:spPr>
          <a:xfrm>
            <a:off x="4786314" y="1923438"/>
            <a:ext cx="135732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Conexão recta 7"/>
          <p:cNvCxnSpPr/>
          <p:nvPr/>
        </p:nvCxnSpPr>
        <p:spPr>
          <a:xfrm rot="16200000" flipH="1">
            <a:off x="4750595" y="1744843"/>
            <a:ext cx="428628" cy="214314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9" name="Conexão recta 8"/>
          <p:cNvCxnSpPr/>
          <p:nvPr/>
        </p:nvCxnSpPr>
        <p:spPr>
          <a:xfrm rot="16200000" flipH="1">
            <a:off x="3321835" y="1673405"/>
            <a:ext cx="428628" cy="214314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0" name="CaixaDeTexto 9"/>
          <p:cNvSpPr txBox="1"/>
          <p:nvPr/>
        </p:nvSpPr>
        <p:spPr>
          <a:xfrm>
            <a:off x="6072198" y="1637686"/>
            <a:ext cx="178991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= - P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dV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 – S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dT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72198" y="2197048"/>
            <a:ext cx="195226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Logo   A=A(T, V)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357158" y="3071810"/>
            <a:ext cx="4214842" cy="24288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1141412" y="4357694"/>
          <a:ext cx="3359150" cy="839788"/>
        </p:xfrm>
        <a:graphic>
          <a:graphicData uri="http://schemas.openxmlformats.org/presentationml/2006/ole">
            <p:oleObj spid="_x0000_s37890" name="Equação" r:id="rId3" imgW="1765080" imgH="444240" progId="Equation.3">
              <p:embed/>
            </p:oleObj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857224" y="3071810"/>
            <a:ext cx="2354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Em síntese:</a:t>
            </a:r>
          </a:p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dA=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 - P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dV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 –S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dT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eta para baixo 14"/>
          <p:cNvSpPr/>
          <p:nvPr/>
        </p:nvSpPr>
        <p:spPr>
          <a:xfrm rot="19380760">
            <a:off x="1982554" y="3648835"/>
            <a:ext cx="257294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Seta para baixo 15"/>
          <p:cNvSpPr/>
          <p:nvPr/>
        </p:nvSpPr>
        <p:spPr>
          <a:xfrm rot="17988862">
            <a:off x="3059768" y="3451895"/>
            <a:ext cx="238729" cy="1262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16"/>
          <p:cNvSpPr/>
          <p:nvPr/>
        </p:nvSpPr>
        <p:spPr>
          <a:xfrm>
            <a:off x="4572000" y="3071810"/>
            <a:ext cx="4214842" cy="24288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5553075" y="3643313"/>
          <a:ext cx="2332038" cy="1000125"/>
        </p:xfrm>
        <a:graphic>
          <a:graphicData uri="http://schemas.openxmlformats.org/presentationml/2006/ole">
            <p:oleObj spid="_x0000_s37891" name="Equação" r:id="rId4" imgW="1028520" imgH="444240" progId="Equation.3">
              <p:embed/>
            </p:oleObj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4714876" y="3143248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e, para as derivadas mistas: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714876" y="4774180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que é outra relação de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Maxwell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57158" y="214290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t-PT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F</a:t>
            </a:r>
            <a:r>
              <a:rPr lang="pt-PT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uncões</a:t>
            </a:r>
            <a:r>
              <a:rPr lang="pt-PT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pt-PT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caraterísticas</a:t>
            </a:r>
            <a:r>
              <a:rPr lang="pt-PT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 e Relações de </a:t>
            </a:r>
            <a:r>
              <a:rPr lang="pt-PT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Maxwell</a:t>
            </a:r>
            <a:endParaRPr lang="pt-PT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4" grpId="0"/>
      <p:bldP spid="15" grpId="0" animBg="1"/>
      <p:bldP spid="16" grpId="0" animBg="1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57158" y="1071546"/>
            <a:ext cx="7715304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para a energia de </a:t>
            </a:r>
            <a:r>
              <a:rPr lang="pt-PT" b="1" dirty="0" err="1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Gibbs</a:t>
            </a:r>
            <a:endParaRPr lang="pt-PT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fr-FR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dG</a:t>
            </a: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= d(H - TS)</a:t>
            </a:r>
            <a:endParaRPr lang="pt-PT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= </a:t>
            </a:r>
            <a:r>
              <a:rPr lang="fr-FR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dH</a:t>
            </a: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d(TS) =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" name="Seta curvada para cima 2"/>
          <p:cNvSpPr/>
          <p:nvPr/>
        </p:nvSpPr>
        <p:spPr>
          <a:xfrm>
            <a:off x="2214546" y="1994876"/>
            <a:ext cx="1428760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3143240" y="1625544"/>
            <a:ext cx="155042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(T </a:t>
            </a:r>
            <a:r>
              <a:rPr lang="fr-FR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dS</a:t>
            </a: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 V </a:t>
            </a:r>
            <a:r>
              <a:rPr lang="fr-FR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dP</a:t>
            </a: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</a:p>
        </p:txBody>
      </p:sp>
      <p:sp>
        <p:nvSpPr>
          <p:cNvPr id="5" name="Rectângulo 4"/>
          <p:cNvSpPr/>
          <p:nvPr/>
        </p:nvSpPr>
        <p:spPr>
          <a:xfrm>
            <a:off x="4546989" y="1637686"/>
            <a:ext cx="158248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- T </a:t>
            </a:r>
            <a:r>
              <a:rPr lang="fr-FR" b="1" dirty="0" err="1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dS</a:t>
            </a: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– S </a:t>
            </a:r>
            <a:r>
              <a:rPr lang="fr-FR" b="1" dirty="0" err="1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dT</a:t>
            </a:r>
            <a:endParaRPr lang="pt-PT" dirty="0"/>
          </a:p>
        </p:txBody>
      </p:sp>
      <p:sp>
        <p:nvSpPr>
          <p:cNvPr id="6" name="Seta curvada para cima 5"/>
          <p:cNvSpPr/>
          <p:nvPr/>
        </p:nvSpPr>
        <p:spPr>
          <a:xfrm>
            <a:off x="2643174" y="2066314"/>
            <a:ext cx="2571768" cy="571504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cxnSp>
        <p:nvCxnSpPr>
          <p:cNvPr id="7" name="Conexão recta 6"/>
          <p:cNvCxnSpPr/>
          <p:nvPr/>
        </p:nvCxnSpPr>
        <p:spPr>
          <a:xfrm>
            <a:off x="4786314" y="1923438"/>
            <a:ext cx="135732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Conexão recta 7"/>
          <p:cNvCxnSpPr/>
          <p:nvPr/>
        </p:nvCxnSpPr>
        <p:spPr>
          <a:xfrm rot="16200000" flipH="1">
            <a:off x="4750595" y="1744843"/>
            <a:ext cx="428628" cy="214314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9" name="Conexão recta 8"/>
          <p:cNvCxnSpPr/>
          <p:nvPr/>
        </p:nvCxnSpPr>
        <p:spPr>
          <a:xfrm rot="16200000" flipH="1">
            <a:off x="3321835" y="1673405"/>
            <a:ext cx="428628" cy="214314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0" name="CaixaDeTexto 9"/>
          <p:cNvSpPr txBox="1"/>
          <p:nvPr/>
        </p:nvSpPr>
        <p:spPr>
          <a:xfrm>
            <a:off x="6072198" y="1637686"/>
            <a:ext cx="164884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= V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dP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 – S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dT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62674" y="2066314"/>
            <a:ext cx="198233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Logo   G=G(P, T)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exão recta 12"/>
          <p:cNvCxnSpPr/>
          <p:nvPr/>
        </p:nvCxnSpPr>
        <p:spPr>
          <a:xfrm>
            <a:off x="3357554" y="1928802"/>
            <a:ext cx="114300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ângulo 13"/>
          <p:cNvSpPr/>
          <p:nvPr/>
        </p:nvSpPr>
        <p:spPr>
          <a:xfrm>
            <a:off x="357158" y="3071810"/>
            <a:ext cx="4214842" cy="24288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1176338" y="4357688"/>
          <a:ext cx="3287712" cy="839787"/>
        </p:xfrm>
        <a:graphic>
          <a:graphicData uri="http://schemas.openxmlformats.org/presentationml/2006/ole">
            <p:oleObj spid="_x0000_s38914" name="Equação" r:id="rId3" imgW="1726920" imgH="444240" progId="Equation.3">
              <p:embed/>
            </p:oleObj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857224" y="3071810"/>
            <a:ext cx="2225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Em síntese:</a:t>
            </a:r>
          </a:p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dG=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 V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dP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 –S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dT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eta para baixo 16"/>
          <p:cNvSpPr/>
          <p:nvPr/>
        </p:nvSpPr>
        <p:spPr>
          <a:xfrm rot="19380760">
            <a:off x="1982554" y="3648835"/>
            <a:ext cx="257294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 para baixo 17"/>
          <p:cNvSpPr/>
          <p:nvPr/>
        </p:nvSpPr>
        <p:spPr>
          <a:xfrm rot="17988862">
            <a:off x="3059768" y="3451895"/>
            <a:ext cx="238729" cy="1262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ectângulo 18"/>
          <p:cNvSpPr/>
          <p:nvPr/>
        </p:nvSpPr>
        <p:spPr>
          <a:xfrm>
            <a:off x="4572000" y="3071810"/>
            <a:ext cx="4214842" cy="24288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5453063" y="3643313"/>
          <a:ext cx="2532062" cy="1000125"/>
        </p:xfrm>
        <a:graphic>
          <a:graphicData uri="http://schemas.openxmlformats.org/presentationml/2006/ole">
            <p:oleObj spid="_x0000_s38915" name="Equação" r:id="rId4" imgW="1117440" imgH="444240" progId="Equation.3">
              <p:embed/>
            </p:oleObj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4714876" y="3143248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e, para as derivadas mistas: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14876" y="4774180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que é outra relação de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Maxwell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57158" y="214290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t-PT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F</a:t>
            </a:r>
            <a:r>
              <a:rPr lang="pt-PT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uncões</a:t>
            </a:r>
            <a:r>
              <a:rPr lang="pt-PT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pt-PT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caraterísticas</a:t>
            </a:r>
            <a:r>
              <a:rPr lang="pt-PT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 e Relações de </a:t>
            </a:r>
            <a:r>
              <a:rPr lang="pt-PT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Maxwell</a:t>
            </a:r>
            <a:endParaRPr lang="pt-PT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6" grpId="0"/>
      <p:bldP spid="17" grpId="0" animBg="1"/>
      <p:bldP spid="18" grpId="0" animBg="1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57158" y="1071546"/>
            <a:ext cx="7715304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para a energia interna (como se viu)</a:t>
            </a:r>
            <a:endParaRPr lang="pt-PT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fr-FR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dU</a:t>
            </a: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= T </a:t>
            </a:r>
            <a:r>
              <a:rPr lang="fr-FR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dS</a:t>
            </a: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– P </a:t>
            </a:r>
            <a:r>
              <a:rPr lang="fr-FR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dV</a:t>
            </a: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428992" y="1714488"/>
            <a:ext cx="199926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Logo   U=U(S, V)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357158" y="3071810"/>
            <a:ext cx="4214842" cy="3214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176338" y="4357688"/>
          <a:ext cx="3287712" cy="839787"/>
        </p:xfrm>
        <a:graphic>
          <a:graphicData uri="http://schemas.openxmlformats.org/presentationml/2006/ole">
            <p:oleObj spid="_x0000_s40962" name="Equação" r:id="rId3" imgW="1726920" imgH="444240" progId="Equation.3">
              <p:embed/>
            </p:oleObj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857224" y="3071810"/>
            <a:ext cx="227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Em síntese:</a:t>
            </a:r>
          </a:p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dU=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 T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dS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 – P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dV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eta para baixo 15"/>
          <p:cNvSpPr/>
          <p:nvPr/>
        </p:nvSpPr>
        <p:spPr>
          <a:xfrm rot="19380760">
            <a:off x="1982554" y="3648835"/>
            <a:ext cx="257294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Seta para baixo 16"/>
          <p:cNvSpPr/>
          <p:nvPr/>
        </p:nvSpPr>
        <p:spPr>
          <a:xfrm rot="17988862">
            <a:off x="2987983" y="3358042"/>
            <a:ext cx="238729" cy="1262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ctângulo 17"/>
          <p:cNvSpPr/>
          <p:nvPr/>
        </p:nvSpPr>
        <p:spPr>
          <a:xfrm>
            <a:off x="4572000" y="3071810"/>
            <a:ext cx="4214842" cy="3214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5453063" y="3643313"/>
          <a:ext cx="2532062" cy="1000125"/>
        </p:xfrm>
        <a:graphic>
          <a:graphicData uri="http://schemas.openxmlformats.org/presentationml/2006/ole">
            <p:oleObj spid="_x0000_s40963" name="Equação" r:id="rId4" imgW="1117440" imgH="444240" progId="Equation.3">
              <p:embed/>
            </p:oleObj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4714876" y="3143248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e, para as derivadas mistas: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643438" y="5786454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que é outra relação de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Maxwell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5429256" y="4643453"/>
          <a:ext cx="2532062" cy="1000125"/>
        </p:xfrm>
        <a:graphic>
          <a:graphicData uri="http://schemas.openxmlformats.org/presentationml/2006/ole">
            <p:oleObj spid="_x0000_s40964" name="Equação" r:id="rId5" imgW="1117440" imgH="444240" progId="Equation.3">
              <p:embed/>
            </p:oleObj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4786314" y="492919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ou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7158" y="214290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t-PT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F</a:t>
            </a:r>
            <a:r>
              <a:rPr lang="pt-PT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uncões</a:t>
            </a:r>
            <a:r>
              <a:rPr lang="pt-PT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pt-PT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caraterísticas</a:t>
            </a:r>
            <a:r>
              <a:rPr lang="pt-PT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 e Relações de </a:t>
            </a:r>
            <a:r>
              <a:rPr lang="pt-PT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Maxwell</a:t>
            </a:r>
            <a:endParaRPr lang="pt-PT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home.utah.edu/~ptt25660/ear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5184619" cy="5143536"/>
          </a:xfrm>
          <a:prstGeom prst="rect">
            <a:avLst/>
          </a:prstGeom>
          <a:noFill/>
        </p:spPr>
      </p:pic>
      <p:pic>
        <p:nvPicPr>
          <p:cNvPr id="4" name="Picture 2" descr="http://www.portmacquariemarina.com.au/Portals/0/images/dolphins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643314"/>
            <a:ext cx="5715000" cy="2324101"/>
          </a:xfrm>
          <a:prstGeom prst="rect">
            <a:avLst/>
          </a:prstGeom>
          <a:noFill/>
        </p:spPr>
      </p:pic>
      <p:pic>
        <p:nvPicPr>
          <p:cNvPr id="5" name="Picture 3" descr="http://www.goldsim.com/images/yosemi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85728"/>
            <a:ext cx="2924175" cy="2190750"/>
          </a:xfrm>
          <a:prstGeom prst="rect">
            <a:avLst/>
          </a:prstGeom>
          <a:noFill/>
        </p:spPr>
      </p:pic>
      <p:pic>
        <p:nvPicPr>
          <p:cNvPr id="6" name="Picture 4" descr="http://www.bom.gov.au/info/vaac/eruptions/Semeru/2004_10_23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596747"/>
            <a:ext cx="4000528" cy="2912885"/>
          </a:xfrm>
          <a:prstGeom prst="rect">
            <a:avLst/>
          </a:prstGeom>
          <a:noFill/>
        </p:spPr>
      </p:pic>
      <p:pic>
        <p:nvPicPr>
          <p:cNvPr id="3" name="Picture 2" descr="http://www.epa.gov/athens/research/process/redox/images/Proc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1500174"/>
            <a:ext cx="5572164" cy="4182463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720" y="214290"/>
            <a:ext cx="73580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Sistema</a:t>
            </a:r>
            <a:r>
              <a:rPr lang="pt-PT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PT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PT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857488" y="1643050"/>
            <a:ext cx="3643338" cy="33575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" name="Conexão recta unidireccional 3"/>
          <p:cNvCxnSpPr/>
          <p:nvPr/>
        </p:nvCxnSpPr>
        <p:spPr>
          <a:xfrm>
            <a:off x="2857488" y="1643050"/>
            <a:ext cx="3643338" cy="3286148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unidireccional 7"/>
          <p:cNvCxnSpPr/>
          <p:nvPr/>
        </p:nvCxnSpPr>
        <p:spPr>
          <a:xfrm>
            <a:off x="2857488" y="1643050"/>
            <a:ext cx="3653960" cy="3348955"/>
          </a:xfrm>
          <a:prstGeom prst="straightConnector1">
            <a:avLst/>
          </a:prstGeom>
          <a:ln w="76200">
            <a:tailEnd type="arrow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429124" y="121442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latin typeface="Arial" pitchFamily="34" charset="0"/>
                <a:cs typeface="Arial" pitchFamily="34" charset="0"/>
              </a:rPr>
              <a:t>H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429124" y="514351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Arial" pitchFamily="34" charset="0"/>
                <a:cs typeface="Arial" pitchFamily="34" charset="0"/>
              </a:rPr>
              <a:t>A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572264" y="321468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Arial" pitchFamily="34" charset="0"/>
                <a:cs typeface="Arial" pitchFamily="34" charset="0"/>
              </a:rPr>
              <a:t>G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285984" y="307181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Arial" pitchFamily="34" charset="0"/>
                <a:cs typeface="Arial" pitchFamily="34" charset="0"/>
              </a:rPr>
              <a:t>U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Conexão recta unidireccional 19"/>
          <p:cNvCxnSpPr/>
          <p:nvPr/>
        </p:nvCxnSpPr>
        <p:spPr>
          <a:xfrm rot="10800000" flipV="1">
            <a:off x="2857488" y="1643050"/>
            <a:ext cx="3643338" cy="328614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285984" y="471488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Arial" pitchFamily="34" charset="0"/>
                <a:cs typeface="Arial" pitchFamily="34" charset="0"/>
              </a:rPr>
              <a:t>V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572264" y="135729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Arial" pitchFamily="34" charset="0"/>
                <a:cs typeface="Arial" pitchFamily="34" charset="0"/>
              </a:rPr>
              <a:t>P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2285984" y="142873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Arial" pitchFamily="34" charset="0"/>
                <a:cs typeface="Arial" pitchFamily="34" charset="0"/>
              </a:rPr>
              <a:t>S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572264" y="478632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Arial" pitchFamily="34" charset="0"/>
                <a:cs typeface="Arial" pitchFamily="34" charset="0"/>
              </a:rPr>
              <a:t>T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500166" y="928670"/>
            <a:ext cx="6933308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r>
              <a:rPr lang="pt-PT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Colocar as funções características por ordem alfabética no sentido </a:t>
            </a:r>
            <a:r>
              <a:rPr lang="pt-PT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anti</a:t>
            </a:r>
            <a:r>
              <a:rPr lang="pt-PT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horário</a:t>
            </a:r>
            <a:endParaRPr lang="pt-PT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500166" y="928670"/>
            <a:ext cx="563167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r>
              <a:rPr lang="pt-PT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Ladear as funções características pelas suas variáveis naturais </a:t>
            </a:r>
            <a:endParaRPr lang="pt-PT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57158" y="214290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t-PT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O quadrado </a:t>
            </a:r>
            <a:r>
              <a:rPr kumimoji="0" lang="pt-PT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trmodinâmico</a:t>
            </a:r>
            <a:endParaRPr lang="pt-PT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18" grpId="0"/>
      <p:bldP spid="21" grpId="0"/>
      <p:bldP spid="22" grpId="0"/>
      <p:bldP spid="23" grpId="0"/>
      <p:bldP spid="24" grpId="0"/>
      <p:bldP spid="25" grpId="0" animBg="1"/>
      <p:bldP spid="25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071538" y="1895765"/>
            <a:ext cx="3643338" cy="33575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" name="Conexão recta unidireccional 2"/>
          <p:cNvCxnSpPr/>
          <p:nvPr/>
        </p:nvCxnSpPr>
        <p:spPr>
          <a:xfrm>
            <a:off x="1071538" y="1895765"/>
            <a:ext cx="3643338" cy="3286148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xão recta unidireccional 3"/>
          <p:cNvCxnSpPr/>
          <p:nvPr/>
        </p:nvCxnSpPr>
        <p:spPr>
          <a:xfrm>
            <a:off x="1071538" y="1895765"/>
            <a:ext cx="3653960" cy="3348955"/>
          </a:xfrm>
          <a:prstGeom prst="straightConnector1">
            <a:avLst/>
          </a:prstGeom>
          <a:ln w="76200">
            <a:tailEnd type="arrow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643174" y="14671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latin typeface="Arial" pitchFamily="34" charset="0"/>
                <a:cs typeface="Arial" pitchFamily="34" charset="0"/>
              </a:rPr>
              <a:t>H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57488" y="528638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Arial" pitchFamily="34" charset="0"/>
                <a:cs typeface="Arial" pitchFamily="34" charset="0"/>
              </a:rPr>
              <a:t>A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786314" y="314324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Arial" pitchFamily="34" charset="0"/>
                <a:cs typeface="Arial" pitchFamily="34" charset="0"/>
              </a:rPr>
              <a:t>G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034" y="3324525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Arial" pitchFamily="34" charset="0"/>
                <a:cs typeface="Arial" pitchFamily="34" charset="0"/>
              </a:rPr>
              <a:t>U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exão recta unidireccional 8"/>
          <p:cNvCxnSpPr/>
          <p:nvPr/>
        </p:nvCxnSpPr>
        <p:spPr>
          <a:xfrm rot="10800000" flipV="1">
            <a:off x="1071538" y="1895765"/>
            <a:ext cx="3643338" cy="328614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00034" y="4967599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Arial" pitchFamily="34" charset="0"/>
                <a:cs typeface="Arial" pitchFamily="34" charset="0"/>
              </a:rPr>
              <a:t>V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786314" y="1610013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Arial" pitchFamily="34" charset="0"/>
                <a:cs typeface="Arial" pitchFamily="34" charset="0"/>
              </a:rPr>
              <a:t>P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00034" y="1681451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Arial" pitchFamily="34" charset="0"/>
                <a:cs typeface="Arial" pitchFamily="34" charset="0"/>
              </a:rPr>
              <a:t>S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786314" y="5039037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Arial" pitchFamily="34" charset="0"/>
                <a:cs typeface="Arial" pitchFamily="34" charset="0"/>
              </a:rPr>
              <a:t>T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643042" y="357166"/>
            <a:ext cx="575484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/>
              <a:t>O QUADRADO TERMODINÂMICO / RELAÇÕES DE MAXWELL</a:t>
            </a:r>
            <a:endParaRPr lang="pt-PT" dirty="0"/>
          </a:p>
        </p:txBody>
      </p:sp>
      <p:cxnSp>
        <p:nvCxnSpPr>
          <p:cNvPr id="18" name="Conexão recta unidireccional 17"/>
          <p:cNvCxnSpPr/>
          <p:nvPr/>
        </p:nvCxnSpPr>
        <p:spPr>
          <a:xfrm>
            <a:off x="714348" y="1427942"/>
            <a:ext cx="45720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Conexão recta unidireccional 19"/>
          <p:cNvCxnSpPr/>
          <p:nvPr/>
        </p:nvCxnSpPr>
        <p:spPr>
          <a:xfrm rot="5400000">
            <a:off x="3321835" y="3392487"/>
            <a:ext cx="39290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2571744"/>
            <a:ext cx="928694" cy="1000087"/>
          </a:xfrm>
          <a:prstGeom prst="rect">
            <a:avLst/>
          </a:prstGeom>
          <a:noFill/>
        </p:spPr>
      </p:pic>
      <p:sp>
        <p:nvSpPr>
          <p:cNvPr id="28" name="CaixaDeTexto 27"/>
          <p:cNvSpPr txBox="1"/>
          <p:nvPr/>
        </p:nvSpPr>
        <p:spPr>
          <a:xfrm>
            <a:off x="6500826" y="2571744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∂S</a:t>
            </a:r>
            <a:endParaRPr lang="pt-PT" sz="24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6572264" y="3038773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∂P</a:t>
            </a:r>
            <a:endParaRPr lang="pt-PT" sz="24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6929454" y="307181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    T</a:t>
            </a:r>
            <a:endParaRPr lang="pt-PT" sz="24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7286644" y="27146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/>
              <a:t>=</a:t>
            </a:r>
            <a:endParaRPr lang="pt-PT" sz="2400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2500306"/>
            <a:ext cx="928694" cy="1000087"/>
          </a:xfrm>
          <a:prstGeom prst="rect">
            <a:avLst/>
          </a:prstGeom>
          <a:noFill/>
        </p:spPr>
      </p:pic>
      <p:sp>
        <p:nvSpPr>
          <p:cNvPr id="33" name="CaixaDeTexto 32"/>
          <p:cNvSpPr txBox="1"/>
          <p:nvPr/>
        </p:nvSpPr>
        <p:spPr>
          <a:xfrm>
            <a:off x="8072462" y="2500306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∂V</a:t>
            </a:r>
            <a:endParaRPr lang="pt-PT" sz="24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8072462" y="2928934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∂T</a:t>
            </a:r>
            <a:endParaRPr lang="pt-PT" sz="2400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8429652" y="307181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    P</a:t>
            </a:r>
            <a:endParaRPr lang="pt-PT" sz="2400" dirty="0"/>
          </a:p>
        </p:txBody>
      </p:sp>
      <p:cxnSp>
        <p:nvCxnSpPr>
          <p:cNvPr id="37" name="Conexão recta unidireccional 36"/>
          <p:cNvCxnSpPr/>
          <p:nvPr/>
        </p:nvCxnSpPr>
        <p:spPr>
          <a:xfrm flipV="1">
            <a:off x="928662" y="5715016"/>
            <a:ext cx="4786346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Conexão recta unidireccional 39"/>
          <p:cNvCxnSpPr/>
          <p:nvPr/>
        </p:nvCxnSpPr>
        <p:spPr>
          <a:xfrm rot="5400000" flipH="1" flipV="1">
            <a:off x="3571868" y="3571876"/>
            <a:ext cx="42862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6215074" y="1000108"/>
            <a:ext cx="208518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dirty="0" smtClean="0"/>
              <a:t>Vamos ver o sinal ….</a:t>
            </a:r>
            <a:endParaRPr lang="pt-PT" dirty="0"/>
          </a:p>
        </p:txBody>
      </p:sp>
      <p:sp>
        <p:nvSpPr>
          <p:cNvPr id="43" name="Rectângulo 42"/>
          <p:cNvSpPr/>
          <p:nvPr/>
        </p:nvSpPr>
        <p:spPr>
          <a:xfrm>
            <a:off x="5429256" y="1571612"/>
            <a:ext cx="214314" cy="36433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CaixaDeTexto 43"/>
          <p:cNvSpPr txBox="1"/>
          <p:nvPr/>
        </p:nvSpPr>
        <p:spPr>
          <a:xfrm>
            <a:off x="6000760" y="4214818"/>
            <a:ext cx="259853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b="1" dirty="0" smtClean="0"/>
              <a:t>Este é o lado de encontro</a:t>
            </a:r>
          </a:p>
          <a:p>
            <a:r>
              <a:rPr lang="pt-PT" b="1" dirty="0" smtClean="0"/>
              <a:t> dos dois percursos.</a:t>
            </a:r>
            <a:endParaRPr lang="pt-PT" b="1" dirty="0"/>
          </a:p>
        </p:txBody>
      </p:sp>
      <p:sp>
        <p:nvSpPr>
          <p:cNvPr id="48" name="CaixaDeTexto 47"/>
          <p:cNvSpPr txBox="1"/>
          <p:nvPr/>
        </p:nvSpPr>
        <p:spPr>
          <a:xfrm>
            <a:off x="6143636" y="5214950"/>
            <a:ext cx="2550763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b="1" dirty="0" smtClean="0"/>
              <a:t>Vamos construir uma </a:t>
            </a:r>
          </a:p>
          <a:p>
            <a:r>
              <a:rPr lang="pt-PT" b="1" dirty="0" smtClean="0"/>
              <a:t>Vertical ao lado comum. </a:t>
            </a:r>
            <a:endParaRPr lang="pt-PT" b="1" dirty="0"/>
          </a:p>
        </p:txBody>
      </p:sp>
      <p:cxnSp>
        <p:nvCxnSpPr>
          <p:cNvPr id="50" name="Conexão recta 49"/>
          <p:cNvCxnSpPr/>
          <p:nvPr/>
        </p:nvCxnSpPr>
        <p:spPr>
          <a:xfrm>
            <a:off x="1071538" y="3571876"/>
            <a:ext cx="1000132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Conexão recta 55"/>
          <p:cNvCxnSpPr/>
          <p:nvPr/>
        </p:nvCxnSpPr>
        <p:spPr>
          <a:xfrm>
            <a:off x="2071670" y="3571876"/>
            <a:ext cx="857256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Conexão recta 56"/>
          <p:cNvCxnSpPr/>
          <p:nvPr/>
        </p:nvCxnSpPr>
        <p:spPr>
          <a:xfrm>
            <a:off x="3071802" y="3571876"/>
            <a:ext cx="857256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Conexão recta 57"/>
          <p:cNvCxnSpPr/>
          <p:nvPr/>
        </p:nvCxnSpPr>
        <p:spPr>
          <a:xfrm>
            <a:off x="3929058" y="3571876"/>
            <a:ext cx="857256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Conexão recta 58"/>
          <p:cNvCxnSpPr/>
          <p:nvPr/>
        </p:nvCxnSpPr>
        <p:spPr>
          <a:xfrm>
            <a:off x="4857752" y="3571876"/>
            <a:ext cx="857256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CaixaDeTexto 59"/>
          <p:cNvSpPr txBox="1"/>
          <p:nvPr/>
        </p:nvSpPr>
        <p:spPr>
          <a:xfrm>
            <a:off x="1214414" y="4000504"/>
            <a:ext cx="3727624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sz="1200" b="1" dirty="0" smtClean="0">
                <a:latin typeface="Arial" pitchFamily="34" charset="0"/>
                <a:cs typeface="Arial" pitchFamily="34" charset="0"/>
              </a:rPr>
              <a:t>RESULTADO: As setas ficam para o mesmo lado</a:t>
            </a:r>
            <a:endParaRPr lang="pt-PT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4572000" y="6000768"/>
            <a:ext cx="2734275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sz="2800" dirty="0" smtClean="0"/>
              <a:t>Portanto o sinal é</a:t>
            </a:r>
            <a:endParaRPr lang="pt-PT" sz="2800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7493946" y="254859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 smtClean="0"/>
              <a:t>_</a:t>
            </a:r>
            <a:endParaRPr lang="pt-PT" sz="2800" dirty="0"/>
          </a:p>
        </p:txBody>
      </p:sp>
      <p:cxnSp>
        <p:nvCxnSpPr>
          <p:cNvPr id="64" name="Conexão curva 63"/>
          <p:cNvCxnSpPr/>
          <p:nvPr/>
        </p:nvCxnSpPr>
        <p:spPr>
          <a:xfrm>
            <a:off x="5500694" y="3286124"/>
            <a:ext cx="914400" cy="914400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3" grpId="0"/>
      <p:bldP spid="34" grpId="0"/>
      <p:bldP spid="35" grpId="0"/>
      <p:bldP spid="42" grpId="0" animBg="1"/>
      <p:bldP spid="42" grpId="1" animBg="1"/>
      <p:bldP spid="43" grpId="0" animBg="1"/>
      <p:bldP spid="44" grpId="0" animBg="1"/>
      <p:bldP spid="44" grpId="1" animBg="1"/>
      <p:bldP spid="48" grpId="0" animBg="1"/>
      <p:bldP spid="48" grpId="1" animBg="1"/>
      <p:bldP spid="60" grpId="0" animBg="1"/>
      <p:bldP spid="60" grpId="1" animBg="1"/>
      <p:bldP spid="61" grpId="0" animBg="1"/>
      <p:bldP spid="61" grpId="1" animBg="1"/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5072066" y="4143380"/>
            <a:ext cx="428628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Oval 30"/>
          <p:cNvSpPr/>
          <p:nvPr/>
        </p:nvSpPr>
        <p:spPr>
          <a:xfrm>
            <a:off x="2857488" y="2143116"/>
            <a:ext cx="500066" cy="4286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. 			</a:t>
            </a:r>
            <a:r>
              <a:rPr kumimoji="0" lang="pt-P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500034" y="571480"/>
            <a:ext cx="792961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SzPct val="120000"/>
              <a:buFont typeface="Webdings" pitchFamily="18" charset="2"/>
              <a:buChar char="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  Todas as propriedades termodinâmicas podem ser expressas em termos de uma das funções características e das derivadas parciais desta em relação às variáveis naturais que lhe estão associadas. Vamos ver como se retira essa informação do quadrado termodinâmico: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1357290" y="2571744"/>
            <a:ext cx="3643338" cy="33575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1" name="Conexão recta unidireccional 10"/>
          <p:cNvCxnSpPr/>
          <p:nvPr/>
        </p:nvCxnSpPr>
        <p:spPr>
          <a:xfrm>
            <a:off x="1357290" y="2571744"/>
            <a:ext cx="3643338" cy="3286148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unidireccional 11"/>
          <p:cNvCxnSpPr/>
          <p:nvPr/>
        </p:nvCxnSpPr>
        <p:spPr>
          <a:xfrm>
            <a:off x="1357290" y="2571744"/>
            <a:ext cx="3653960" cy="3348955"/>
          </a:xfrm>
          <a:prstGeom prst="straightConnector1">
            <a:avLst/>
          </a:prstGeom>
          <a:ln w="76200">
            <a:tailEnd type="arrow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928926" y="214311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Arial" pitchFamily="34" charset="0"/>
                <a:cs typeface="Arial" pitchFamily="34" charset="0"/>
              </a:rPr>
              <a:t>H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071934" y="607220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Arial" pitchFamily="34" charset="0"/>
                <a:cs typeface="Arial" pitchFamily="34" charset="0"/>
              </a:rPr>
              <a:t>A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072066" y="414338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Arial" pitchFamily="34" charset="0"/>
                <a:cs typeface="Arial" pitchFamily="34" charset="0"/>
              </a:rPr>
              <a:t>G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85786" y="400050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Arial" pitchFamily="34" charset="0"/>
                <a:cs typeface="Arial" pitchFamily="34" charset="0"/>
              </a:rPr>
              <a:t>U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exão recta unidireccional 16"/>
          <p:cNvCxnSpPr/>
          <p:nvPr/>
        </p:nvCxnSpPr>
        <p:spPr>
          <a:xfrm rot="10800000" flipV="1">
            <a:off x="1357290" y="2571744"/>
            <a:ext cx="3643338" cy="328614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785786" y="564357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Arial" pitchFamily="34" charset="0"/>
                <a:cs typeface="Arial" pitchFamily="34" charset="0"/>
              </a:rPr>
              <a:t>V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072066" y="228599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endParaRPr lang="pt-PT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85786" y="235743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Arial" pitchFamily="34" charset="0"/>
                <a:cs typeface="Arial" pitchFamily="34" charset="0"/>
              </a:rPr>
              <a:t>S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072066" y="571501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</a:t>
            </a:r>
            <a:endParaRPr lang="pt-PT" sz="24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exão recta 24"/>
          <p:cNvCxnSpPr/>
          <p:nvPr/>
        </p:nvCxnSpPr>
        <p:spPr>
          <a:xfrm>
            <a:off x="3143240" y="2143116"/>
            <a:ext cx="2357454" cy="1588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Conexão recta 26"/>
          <p:cNvCxnSpPr/>
          <p:nvPr/>
        </p:nvCxnSpPr>
        <p:spPr>
          <a:xfrm rot="16200000" flipH="1">
            <a:off x="4429124" y="3214686"/>
            <a:ext cx="2214578" cy="71438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6796088" y="3275013"/>
          <a:ext cx="1141412" cy="784225"/>
        </p:xfrm>
        <a:graphic>
          <a:graphicData uri="http://schemas.openxmlformats.org/presentationml/2006/ole">
            <p:oleObj spid="_x0000_s33800" name="Equação" r:id="rId3" imgW="660240" imgH="457200" progId="Equation.3">
              <p:embed/>
            </p:oleObj>
          </a:graphicData>
        </a:graphic>
      </p:graphicFrame>
      <p:sp>
        <p:nvSpPr>
          <p:cNvPr id="29" name="CaixaDeTexto 28"/>
          <p:cNvSpPr txBox="1"/>
          <p:nvPr/>
        </p:nvSpPr>
        <p:spPr>
          <a:xfrm>
            <a:off x="5643570" y="2085795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As funções características vizinhas são  H e G. A variável comum é </a:t>
            </a:r>
            <a:r>
              <a:rPr lang="pt-PT" b="1" dirty="0" smtClean="0">
                <a:solidFill>
                  <a:srgbClr val="FF0000"/>
                </a:solidFill>
              </a:rPr>
              <a:t>P</a:t>
            </a:r>
            <a:r>
              <a:rPr lang="pt-PT" b="1" dirty="0" smtClean="0"/>
              <a:t> e a não comum </a:t>
            </a:r>
            <a:r>
              <a:rPr lang="pt-PT" b="1" dirty="0" smtClean="0">
                <a:solidFill>
                  <a:schemeClr val="accent6"/>
                </a:solidFill>
              </a:rPr>
              <a:t>T</a:t>
            </a:r>
            <a:endParaRPr lang="pt-PT" b="1" dirty="0">
              <a:solidFill>
                <a:schemeClr val="accent6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5857884" y="3429000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H =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432202" y="3429000"/>
            <a:ext cx="497252" cy="40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G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Seta para baixo 37"/>
          <p:cNvSpPr/>
          <p:nvPr/>
        </p:nvSpPr>
        <p:spPr>
          <a:xfrm>
            <a:off x="5214942" y="4714884"/>
            <a:ext cx="214314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Seta para cima 38"/>
          <p:cNvSpPr/>
          <p:nvPr/>
        </p:nvSpPr>
        <p:spPr>
          <a:xfrm>
            <a:off x="5143504" y="2786058"/>
            <a:ext cx="214314" cy="12144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CaixaDeTexto 39"/>
          <p:cNvSpPr txBox="1"/>
          <p:nvPr/>
        </p:nvSpPr>
        <p:spPr>
          <a:xfrm>
            <a:off x="7715272" y="371475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P</a:t>
            </a:r>
            <a:endParaRPr lang="pt-PT" b="1" dirty="0"/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357158" y="214290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t-PT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O quadrado termodinâmico</a:t>
            </a:r>
            <a:endParaRPr lang="pt-PT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13" grpId="0"/>
      <p:bldP spid="15" grpId="0"/>
      <p:bldP spid="29" grpId="0"/>
      <p:bldP spid="33" grpId="0"/>
      <p:bldP spid="34" grpId="0"/>
      <p:bldP spid="38" grpId="0" animBg="1"/>
      <p:bldP spid="39" grpId="0" animBg="1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57158" y="714356"/>
            <a:ext cx="82868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3000"/>
              <a:buFont typeface="Webdings" pitchFamily="18" charset="2"/>
              <a:buChar char=""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Dentre as funções características atrás definidas, as que mais frequentemente aparecem nas aplicações de Termodinâmica Química são a </a:t>
            </a:r>
            <a:r>
              <a:rPr kumimoji="0" lang="pt-PT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entalpia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e a função de </a:t>
            </a:r>
            <a:r>
              <a:rPr kumimoji="0" lang="pt-PT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Gibbs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85720" y="1785926"/>
            <a:ext cx="80724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SzPct val="121000"/>
              <a:buFont typeface="Webdings" pitchFamily="18" charset="2"/>
              <a:buChar char=""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A importância prática da função </a:t>
            </a:r>
            <a:r>
              <a:rPr kumimoji="0" lang="pt-PT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H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deriva de que a variação de </a:t>
            </a:r>
            <a:r>
              <a:rPr kumimoji="0" lang="pt-PT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entalpia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a pressão constante se identifica com a quantidade de calor transferida na transformação. De facto, a maioria das transformações que interessam na prática realizam-se à pressão atmosférica (vaso aberto). Por outro lado, a função </a:t>
            </a:r>
            <a:r>
              <a:rPr kumimoji="0" lang="pt-PT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é particularmente relevante porque as suas variáveis naturais (</a:t>
            </a:r>
            <a:r>
              <a:rPr kumimoji="0" lang="pt-PT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 e T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podem controlar-se com facilidade e medir-se com muito rigor.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As duas funções características, </a:t>
            </a:r>
            <a:r>
              <a:rPr lang="pt-PT" b="1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PT" b="1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, relacionam-se sem dificuldade: </a:t>
            </a: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2143108" y="4143380"/>
          <a:ext cx="944562" cy="549275"/>
        </p:xfrm>
        <a:graphic>
          <a:graphicData uri="http://schemas.openxmlformats.org/presentationml/2006/ole">
            <p:oleObj spid="_x0000_s41987" name="Equação" r:id="rId3" imgW="685800" imgH="393480" progId="Equation.3">
              <p:embed/>
            </p:oleObj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3736975" y="4143380"/>
          <a:ext cx="1089025" cy="617537"/>
        </p:xfrm>
        <a:graphic>
          <a:graphicData uri="http://schemas.openxmlformats.org/presentationml/2006/ole">
            <p:oleObj spid="_x0000_s41991" name="Equação" r:id="rId4" imgW="825480" imgH="469800" progId="Equation.3">
              <p:embed/>
            </p:oleObj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4857752" y="4143386"/>
          <a:ext cx="1053819" cy="609590"/>
        </p:xfrm>
        <a:graphic>
          <a:graphicData uri="http://schemas.openxmlformats.org/presentationml/2006/ole">
            <p:oleObj spid="_x0000_s41990" name="Equação" r:id="rId5" imgW="812520" imgH="469800" progId="Equation.3">
              <p:embed/>
            </p:oleObj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5929322" y="4143386"/>
          <a:ext cx="1117600" cy="615950"/>
        </p:xfrm>
        <a:graphic>
          <a:graphicData uri="http://schemas.openxmlformats.org/presentationml/2006/ole">
            <p:oleObj spid="_x0000_s41989" name="Equação" r:id="rId6" imgW="850680" imgH="469800" progId="Equation.3">
              <p:embed/>
            </p:oleObj>
          </a:graphicData>
        </a:graphic>
      </p:graphicFrame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41996" name="Object 12"/>
          <p:cNvGraphicFramePr>
            <a:graphicFrameLocks noChangeAspect="1"/>
          </p:cNvGraphicFramePr>
          <p:nvPr/>
        </p:nvGraphicFramePr>
        <p:xfrm>
          <a:off x="4713300" y="4857766"/>
          <a:ext cx="1644650" cy="615950"/>
        </p:xfrm>
        <a:graphic>
          <a:graphicData uri="http://schemas.openxmlformats.org/presentationml/2006/ole">
            <p:oleObj spid="_x0000_s41996" name="Equação" r:id="rId7" imgW="1257120" imgH="469800" progId="Equation.3">
              <p:embed/>
            </p:oleObj>
          </a:graphicData>
        </a:graphic>
      </p:graphicFrame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</a:t>
            </a:r>
            <a:r>
              <a:rPr kumimoji="0" lang="pt-P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2000" name="Object 16"/>
          <p:cNvGraphicFramePr>
            <a:graphicFrameLocks noChangeAspect="1"/>
          </p:cNvGraphicFramePr>
          <p:nvPr/>
        </p:nvGraphicFramePr>
        <p:xfrm>
          <a:off x="642910" y="4286262"/>
          <a:ext cx="1050925" cy="247650"/>
        </p:xfrm>
        <a:graphic>
          <a:graphicData uri="http://schemas.openxmlformats.org/presentationml/2006/ole">
            <p:oleObj spid="_x0000_s42000" name="Equação" r:id="rId8" imgW="761760" imgH="177480" progId="Equation.3">
              <p:embed/>
            </p:oleObj>
          </a:graphicData>
        </a:graphic>
      </p:graphicFrame>
      <p:sp>
        <p:nvSpPr>
          <p:cNvPr id="19" name="Seta para a direita 18"/>
          <p:cNvSpPr/>
          <p:nvPr/>
        </p:nvSpPr>
        <p:spPr>
          <a:xfrm>
            <a:off x="1785918" y="4286262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Seta para a direita 19"/>
          <p:cNvSpPr/>
          <p:nvPr/>
        </p:nvSpPr>
        <p:spPr>
          <a:xfrm>
            <a:off x="3286116" y="4286262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42001" name="Object 17"/>
          <p:cNvGraphicFramePr>
            <a:graphicFrameLocks noChangeAspect="1"/>
          </p:cNvGraphicFramePr>
          <p:nvPr/>
        </p:nvGraphicFramePr>
        <p:xfrm>
          <a:off x="3857620" y="5715016"/>
          <a:ext cx="1358905" cy="316120"/>
        </p:xfrm>
        <a:graphic>
          <a:graphicData uri="http://schemas.openxmlformats.org/presentationml/2006/ole">
            <p:oleObj spid="_x0000_s42001" name="Equação" r:id="rId9" imgW="876240" imgH="203040" progId="Equation.3">
              <p:embed/>
            </p:oleObj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428596" y="5692625"/>
            <a:ext cx="3753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>
                <a:latin typeface="Arial" pitchFamily="34" charset="0"/>
                <a:cs typeface="Arial" pitchFamily="34" charset="0"/>
              </a:rPr>
              <a:t>A pressão constante:  </a:t>
            </a:r>
            <a:r>
              <a:rPr lang="pt-PT" sz="1600" b="1" dirty="0" err="1" smtClean="0">
                <a:latin typeface="Arial" pitchFamily="34" charset="0"/>
                <a:cs typeface="Arial" pitchFamily="34" charset="0"/>
              </a:rPr>
              <a:t>dH=T</a:t>
            </a:r>
            <a:r>
              <a:rPr lang="pt-PT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1600" b="1" dirty="0" err="1" smtClean="0">
                <a:latin typeface="Arial" pitchFamily="34" charset="0"/>
                <a:cs typeface="Arial" pitchFamily="34" charset="0"/>
              </a:rPr>
              <a:t>dS</a:t>
            </a:r>
            <a:r>
              <a:rPr lang="pt-PT" sz="1600" b="1" dirty="0" smtClean="0">
                <a:latin typeface="Arial" pitchFamily="34" charset="0"/>
                <a:cs typeface="Arial" pitchFamily="34" charset="0"/>
              </a:rPr>
              <a:t>  ou   </a:t>
            </a:r>
            <a:endParaRPr lang="pt-PT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003" name="Object 19"/>
          <p:cNvGraphicFramePr>
            <a:graphicFrameLocks noChangeAspect="1"/>
          </p:cNvGraphicFramePr>
          <p:nvPr/>
        </p:nvGraphicFramePr>
        <p:xfrm>
          <a:off x="6286512" y="4857766"/>
          <a:ext cx="1117600" cy="615950"/>
        </p:xfrm>
        <a:graphic>
          <a:graphicData uri="http://schemas.openxmlformats.org/presentationml/2006/ole">
            <p:oleObj spid="_x0000_s42003" name="Equação" r:id="rId10" imgW="850680" imgH="469800" progId="Equation.3">
              <p:embed/>
            </p:oleObj>
          </a:graphicData>
        </a:graphic>
      </p:graphicFrame>
      <p:graphicFrame>
        <p:nvGraphicFramePr>
          <p:cNvPr id="42004" name="Object 20"/>
          <p:cNvGraphicFramePr>
            <a:graphicFrameLocks noChangeAspect="1"/>
          </p:cNvGraphicFramePr>
          <p:nvPr/>
        </p:nvGraphicFramePr>
        <p:xfrm>
          <a:off x="6643702" y="5572140"/>
          <a:ext cx="1940945" cy="928694"/>
        </p:xfrm>
        <a:graphic>
          <a:graphicData uri="http://schemas.openxmlformats.org/presentationml/2006/ole">
            <p:oleObj spid="_x0000_s42004" name="Equação" r:id="rId11" imgW="977760" imgH="469800" progId="Equation.3">
              <p:embed/>
            </p:oleObj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357158" y="6000768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Arial" pitchFamily="34" charset="0"/>
                <a:cs typeface="Arial" pitchFamily="34" charset="0"/>
              </a:rPr>
              <a:t>resultado que se conhece por equação de </a:t>
            </a:r>
            <a:r>
              <a:rPr lang="pt-PT" sz="1600" b="1" dirty="0" err="1" smtClean="0">
                <a:latin typeface="Arial" pitchFamily="34" charset="0"/>
                <a:cs typeface="Arial" pitchFamily="34" charset="0"/>
              </a:rPr>
              <a:t>Gibbs</a:t>
            </a:r>
            <a:r>
              <a:rPr lang="pt-PT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1600" b="1" dirty="0" err="1" smtClean="0">
                <a:latin typeface="Arial" pitchFamily="34" charset="0"/>
                <a:cs typeface="Arial" pitchFamily="34" charset="0"/>
              </a:rPr>
              <a:t>–Helmholtz</a:t>
            </a:r>
            <a:endParaRPr lang="pt-PT" sz="1600" b="1" dirty="0" smtClean="0">
              <a:latin typeface="Arial" pitchFamily="34" charset="0"/>
              <a:cs typeface="Arial" pitchFamily="34" charset="0"/>
            </a:endParaRPr>
          </a:p>
          <a:p>
            <a:endParaRPr lang="pt-PT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5214942" y="5715016"/>
            <a:ext cx="1516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Arial" pitchFamily="34" charset="0"/>
                <a:cs typeface="Arial" pitchFamily="34" charset="0"/>
              </a:rPr>
              <a:t>e  portanto</a:t>
            </a:r>
            <a:endParaRPr lang="pt-PT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57158" y="214290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Equação de </a:t>
            </a:r>
            <a:r>
              <a:rPr kumimoji="0" lang="pt-PT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Gibbs-Helmholtz</a:t>
            </a:r>
            <a:endParaRPr lang="pt-PT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71472" y="1071546"/>
            <a:ext cx="73580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Sistema</a:t>
            </a:r>
            <a:r>
              <a:rPr lang="pt-PT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PT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pt-PT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pt-PT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orção macroscópica de matéria separada do exterior por uma fronteira, real ou fictícia.  </a:t>
            </a: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PT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PT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14620"/>
            <a:ext cx="2930525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ângulo 3"/>
          <p:cNvSpPr/>
          <p:nvPr/>
        </p:nvSpPr>
        <p:spPr>
          <a:xfrm>
            <a:off x="3786182" y="2928934"/>
            <a:ext cx="42148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</a:rPr>
              <a:t>Convenção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</a:p>
          <a:p>
            <a:pPr algn="just"/>
            <a:r>
              <a:rPr lang="pt-PT" b="1" i="1" dirty="0" smtClean="0"/>
              <a:t>No que respeita ao sentido dos fluxos (matéria e energia), considera-se positivo (sinal +) tudo aquilo, matéria ou energia, que for fornecido ao sistema (o sistema ficará com “mais qualquer coisa”); será negativo (sinal </a:t>
            </a:r>
            <a:r>
              <a:rPr lang="pt-PT" b="1" i="1" dirty="0" smtClean="0">
                <a:sym typeface="Symbol"/>
              </a:rPr>
              <a:t></a:t>
            </a:r>
            <a:r>
              <a:rPr lang="pt-PT" b="1" i="1" dirty="0" smtClean="0"/>
              <a:t>)  tudo o que for cedido (ao exterior) pelo sistema (o sistema ficará com “menos qualquer coisa”), </a:t>
            </a:r>
            <a:endParaRPr lang="pt-PT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1472" y="1071546"/>
            <a:ext cx="735808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Sistema</a:t>
            </a:r>
            <a:r>
              <a:rPr lang="pt-PT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PT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PT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PT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PT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 serem macroscópicos os sistemas hão-de conter um número elevado de partículas – átomos ou moléculas – número que convencionaremos ser de ordem vizinha da do número de </a:t>
            </a:r>
            <a:r>
              <a:rPr kumimoji="0" lang="pt-PT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Avogadro</a:t>
            </a:r>
            <a:r>
              <a:rPr kumimoji="0" lang="pt-PT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N</a:t>
            </a:r>
            <a:r>
              <a:rPr kumimoji="0" lang="pt-PT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pt-PT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6.0221367</a:t>
            </a:r>
            <a:r>
              <a:rPr kumimoji="0" lang="pt-PT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</a:t>
            </a:r>
            <a:r>
              <a:rPr kumimoji="0" lang="pt-PT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</a:t>
            </a:r>
            <a:r>
              <a:rPr kumimoji="0" lang="pt-PT" b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23</a:t>
            </a:r>
            <a:r>
              <a:rPr kumimoji="0" lang="pt-PT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mol</a:t>
            </a:r>
            <a:r>
              <a:rPr kumimoji="0" lang="pt-PT" b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-1</a:t>
            </a:r>
            <a:r>
              <a:rPr kumimoji="0" lang="pt-PT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</a:t>
            </a: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571472" y="3143248"/>
            <a:ext cx="700092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890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  <a:tab pos="5221288" algn="l"/>
              </a:tabLst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lang="pt-PT" sz="1600" b="1" dirty="0" smtClean="0">
                <a:latin typeface="Arial" pitchFamily="34" charset="0"/>
                <a:ea typeface="Times New Roman" pitchFamily="18" charset="0"/>
              </a:rPr>
              <a:t>A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dmitiremos que nos sistemas de que vamos tratar as transformações envolvidas são de natureza  física. </a:t>
            </a: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714348" y="428604"/>
            <a:ext cx="75724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Sistema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Tudo o que não for sistema considerar-se-á  exterior, podendo a fronteira englobar-se num ou noutro conforme se achar conveniente.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Por exemplo, num vaso fechado contendo uma certa 	quantidade de substância, parcialmente líquida e 	parcialmente vaporizada, será possível definir o sistema 	como sendo constituído apenas pelo líquido, ou só pelo 	vapor, ou, eventualmente, pelo conjunto (líquido+vapor).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Situações surgirão em que será aconselhável considerar 	o próprio vaso como parte integrante do sistema em 	estudo como acontece nas experiências 	calorimétricas,   	onde, inclusive, certos instrumentos de 	</a:t>
            </a:r>
            <a:r>
              <a:rPr kumimoji="0" lang="pt-PT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medida–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	termómetros e resistências de aquecimento, 	em 	particular – colocados em contacto íntimo com o 	vaso 	ou o seu conteúdo podem ser (ou não)  tratados 	como 	parte do sistema em observação.</a:t>
            </a: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1541463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14282" y="214290"/>
            <a:ext cx="807249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 fontAlgn="base">
              <a:spcBef>
                <a:spcPct val="0"/>
              </a:spcBef>
              <a:spcAft>
                <a:spcPct val="0"/>
              </a:spcAft>
            </a:pPr>
            <a:r>
              <a:rPr kumimoji="0" lang="pt-PT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pt-PT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pt-PT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Fase</a:t>
            </a:r>
            <a:r>
              <a:rPr kumimoji="0" lang="pt-PT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pt-PT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pt-PT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pt-PT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pt-PT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Q</a:t>
            </a:r>
            <a:r>
              <a:rPr lang="pt-PT" b="1" dirty="0" smtClean="0">
                <a:latin typeface="Arial" pitchFamily="34" charset="0"/>
                <a:ea typeface="Times New Roman" pitchFamily="18" charset="0"/>
              </a:rPr>
              <a:t>ualquer porção de sistema física e/ou quimicamente dis­tinta das demais e que, além disto, exiba propriedades físicas e composição química uniformes em toda a sua extensão.  </a:t>
            </a:r>
            <a:endParaRPr lang="pt-PT" b="1" dirty="0" smtClean="0">
              <a:latin typeface="Arial" pitchFamily="34" charset="0"/>
            </a:endParaRP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b="1" dirty="0" smtClean="0">
                <a:latin typeface="Arial" pitchFamily="34" charset="0"/>
                <a:ea typeface="Times New Roman" pitchFamily="18" charset="0"/>
              </a:rPr>
              <a:t/>
            </a:r>
            <a:br>
              <a:rPr lang="pt-PT" b="1" dirty="0" smtClean="0">
                <a:latin typeface="Arial" pitchFamily="34" charset="0"/>
                <a:ea typeface="Times New Roman" pitchFamily="18" charset="0"/>
              </a:rPr>
            </a:br>
            <a:r>
              <a:rPr kumimoji="0" lang="pt-PT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Sistemas homogéneos </a:t>
            </a:r>
            <a:r>
              <a:rPr lang="pt-PT" b="1" dirty="0" smtClean="0">
                <a:latin typeface="Arial" pitchFamily="34" charset="0"/>
                <a:ea typeface="Times New Roman" pitchFamily="18" charset="0"/>
              </a:rPr>
              <a:t>constituídos, por uma única fase ;</a:t>
            </a:r>
            <a:r>
              <a:rPr kumimoji="0" lang="pt-PT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br>
              <a:rPr kumimoji="0" lang="pt-PT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pt-PT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Sistemas heterogéneos</a:t>
            </a:r>
            <a:r>
              <a:rPr kumimoji="0" lang="pt-PT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pt-PT" b="1" dirty="0" smtClean="0">
                <a:latin typeface="Arial" pitchFamily="34" charset="0"/>
                <a:ea typeface="Times New Roman" pitchFamily="18" charset="0"/>
              </a:rPr>
              <a:t>por mais que uma fase</a:t>
            </a:r>
            <a:endParaRPr kumimoji="0" lang="pt-PT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pt-PT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pt-PT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 definição não exige a continuidade física da fase, fazendo sentido, portanto, considerar fases dispersas.  </a:t>
            </a:r>
          </a:p>
        </p:txBody>
      </p:sp>
      <p:sp>
        <p:nvSpPr>
          <p:cNvPr id="3" name="Rectângulo 2"/>
          <p:cNvSpPr/>
          <p:nvPr/>
        </p:nvSpPr>
        <p:spPr>
          <a:xfrm>
            <a:off x="214282" y="4143380"/>
            <a:ext cx="3857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latin typeface="Arial" pitchFamily="34" charset="0"/>
                <a:ea typeface="Times New Roman" pitchFamily="18" charset="0"/>
              </a:rPr>
              <a:t>Por exemplo, os cristais de cloreto de sódio que constituem o precipitado duma solução aquosa são, no seu conjunto, uma única fase (sólida).</a:t>
            </a:r>
            <a:endParaRPr lang="pt-PT" b="1" dirty="0" smtClean="0">
              <a:latin typeface="Arial" pitchFamily="34" charset="0"/>
            </a:endParaRPr>
          </a:p>
        </p:txBody>
      </p:sp>
      <p:pic>
        <p:nvPicPr>
          <p:cNvPr id="56323" name="Picture 3" descr="http://www.chem.ufl.edu/~itl/4411/colligative/C12F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214686"/>
            <a:ext cx="4429156" cy="3321867"/>
          </a:xfrm>
          <a:prstGeom prst="rect">
            <a:avLst/>
          </a:prstGeom>
          <a:noFill/>
        </p:spPr>
      </p:pic>
      <p:sp>
        <p:nvSpPr>
          <p:cNvPr id="6" name="Seta para a direita 5"/>
          <p:cNvSpPr/>
          <p:nvPr/>
        </p:nvSpPr>
        <p:spPr>
          <a:xfrm>
            <a:off x="4214810" y="4714884"/>
            <a:ext cx="78581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57158" y="214290"/>
            <a:ext cx="800105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Variáveis termodinâmicas. Estado.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Depois de fazer a caracterização qualitativa de qualquer sistema é preciso defini-lo em termos quantitativos: é preciso fixar o seu estado (termodinâmico) ou o das suas fases,</a:t>
            </a:r>
            <a:r>
              <a:rPr kumimoji="0" lang="pt-PT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se for heterogéneo, e conhecer a quantidade de substância nele existente.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 estado de uma fase ou de um sistema define-se por meio dos valores de certas propriedades (ou variáveis) termodinâmicas denominadas propriedades intensivas. </a:t>
            </a: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85720" y="3143248"/>
            <a:ext cx="800105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dirty="0" smtClean="0">
                <a:latin typeface="Arial" pitchFamily="34" charset="0"/>
                <a:ea typeface="Times New Roman" pitchFamily="18" charset="0"/>
              </a:rPr>
              <a:t>O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 valores das 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propriedades intensivas 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não dependem da quantidade de substância existente na fase ou no sistema: </a:t>
            </a:r>
            <a:r>
              <a:rPr lang="pt-PT" dirty="0" smtClean="0">
                <a:latin typeface="Arial" pitchFamily="34" charset="0"/>
                <a:ea typeface="Times New Roman" pitchFamily="18" charset="0"/>
              </a:rPr>
              <a:t>e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xemplos (P, T)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Os valores das 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propriedades extensivas 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tomam valores proporcionais à quantidade de substância na fase (ou no sistema), isto é, as propriedades extensivas são aditivas:</a:t>
            </a:r>
            <a:r>
              <a:rPr kumimoji="0" lang="pt-P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exemplos (</a:t>
            </a:r>
            <a:r>
              <a:rPr lang="pt-PT" i="1" dirty="0" smtClean="0">
                <a:latin typeface="Arial" pitchFamily="34" charset="0"/>
                <a:ea typeface="Times New Roman" pitchFamily="18" charset="0"/>
              </a:rPr>
              <a:t>m</a:t>
            </a:r>
            <a:r>
              <a:rPr lang="pt-PT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pt-PT" i="1" dirty="0" smtClean="0">
                <a:latin typeface="Arial" pitchFamily="34" charset="0"/>
                <a:ea typeface="Times New Roman" pitchFamily="18" charset="0"/>
              </a:rPr>
              <a:t>n e</a:t>
            </a:r>
            <a:r>
              <a:rPr lang="pt-PT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pt-PT" i="1" dirty="0" smtClean="0">
                <a:latin typeface="Arial" pitchFamily="34" charset="0"/>
                <a:ea typeface="Times New Roman" pitchFamily="18" charset="0"/>
              </a:rPr>
              <a:t>V</a:t>
            </a:r>
            <a:r>
              <a:rPr lang="pt-PT" dirty="0" smtClean="0">
                <a:latin typeface="Arial" pitchFamily="34" charset="0"/>
                <a:ea typeface="Times New Roman" pitchFamily="18" charset="0"/>
              </a:rPr>
              <a:t>)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dirty="0" smtClean="0">
                <a:latin typeface="Arial" pitchFamily="34" charset="0"/>
                <a:ea typeface="Times New Roman" pitchFamily="18" charset="0"/>
              </a:rPr>
              <a:t>  Em particular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1928794" y="5286388"/>
          <a:ext cx="2720301" cy="971536"/>
        </p:xfrm>
        <a:graphic>
          <a:graphicData uri="http://schemas.openxmlformats.org/presentationml/2006/ole">
            <p:oleObj spid="_x0000_s4097" name="Equação" r:id="rId3" imgW="1066800" imgH="381000" progId="Equation.3">
              <p:embed/>
            </p:oleObj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4714884"/>
            <a:ext cx="5555678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2857496"/>
            <a:ext cx="75723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0563" algn="l"/>
              </a:tabLst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Para fixar </a:t>
            </a:r>
            <a:r>
              <a:rPr lang="pt-PT" b="1" dirty="0" smtClean="0">
                <a:latin typeface="Arial" pitchFamily="34" charset="0"/>
                <a:ea typeface="Times New Roman" pitchFamily="18" charset="0"/>
              </a:rPr>
              <a:t>o estado de um sistema (ou de uma fase) especificam-se os valores de um certo número (i) de 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propriedades intensivas que recebem a designação de 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variáveis independentes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As restantes propriedades termodinâmicas denominam-se 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funções de estado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58" y="214290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Variáveis termodinâmicas. Estado.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1500166" y="857232"/>
            <a:ext cx="61436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 smtClean="0">
                <a:solidFill>
                  <a:srgbClr val="0070C0"/>
                </a:solidFill>
              </a:rPr>
              <a:t>A experiência mostra que é necessário e suficiente fixar os valores de </a:t>
            </a:r>
            <a:r>
              <a:rPr lang="pt-PT" sz="1600" b="1" dirty="0" smtClean="0">
                <a:solidFill>
                  <a:srgbClr val="0070C0"/>
                </a:solidFill>
              </a:rPr>
              <a:t>duas</a:t>
            </a:r>
            <a:r>
              <a:rPr lang="pt-PT" b="1" dirty="0" smtClean="0">
                <a:solidFill>
                  <a:srgbClr val="0070C0"/>
                </a:solidFill>
              </a:rPr>
              <a:t> das propriedades intensivas para definir o estado termodinâmico dos sistemas de substâncias puras ou misturas de composição fixa; </a:t>
            </a:r>
          </a:p>
          <a:p>
            <a:pPr algn="just"/>
            <a:r>
              <a:rPr lang="pt-PT" b="1" dirty="0" smtClean="0">
                <a:solidFill>
                  <a:srgbClr val="0070C0"/>
                </a:solidFill>
              </a:rPr>
              <a:t>Para misturas de composição variável será preciso, ainda,</a:t>
            </a:r>
            <a:r>
              <a:rPr lang="pt-PT" b="1" baseline="-25000" dirty="0" smtClean="0">
                <a:solidFill>
                  <a:srgbClr val="0070C0"/>
                </a:solidFill>
              </a:rPr>
              <a:t> </a:t>
            </a:r>
            <a:r>
              <a:rPr lang="pt-PT" b="1" dirty="0" smtClean="0">
                <a:solidFill>
                  <a:srgbClr val="0070C0"/>
                </a:solidFill>
              </a:rPr>
              <a:t>dispor dos valores de um certo número de variáveis de composição. </a:t>
            </a:r>
            <a:endParaRPr lang="pt-PT" b="1" dirty="0">
              <a:solidFill>
                <a:srgbClr val="0070C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728" y="4214818"/>
            <a:ext cx="64294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0563" algn="l"/>
              </a:tabLst>
            </a:pPr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Se por hipótese forem conhecidos os valores das </a:t>
            </a:r>
            <a:r>
              <a:rPr lang="pt-PT" sz="16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i variáveis independentes, </a:t>
            </a:r>
            <a:r>
              <a:rPr lang="pt-PT" sz="1600" b="1" i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X</a:t>
            </a:r>
            <a:r>
              <a:rPr lang="pt-PT" sz="1600" b="1" baseline="-300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1</a:t>
            </a:r>
            <a:r>
              <a:rPr lang="pt-PT" sz="16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, </a:t>
            </a:r>
            <a:r>
              <a:rPr lang="pt-PT" sz="1600" b="1" i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X</a:t>
            </a:r>
            <a:r>
              <a:rPr lang="pt-PT" sz="1600" b="1" baseline="-300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lang="pt-PT" sz="16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, ... </a:t>
            </a:r>
            <a:r>
              <a:rPr lang="pt-PT" sz="1600" b="1" i="1" dirty="0" err="1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X</a:t>
            </a:r>
            <a:r>
              <a:rPr lang="pt-PT" sz="1600" b="1" baseline="-30000" dirty="0" err="1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i</a:t>
            </a:r>
            <a:r>
              <a:rPr lang="pt-PT" sz="1600" b="1" baseline="-300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pt-PT" sz="1600" b="1" baseline="-300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a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dmite-se que existe sempre</a:t>
            </a:r>
            <a:r>
              <a:rPr kumimoji="0" lang="pt-PT" sz="16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a possibilidade de conhecer o valor de qualquer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função de estado, </a:t>
            </a:r>
            <a:r>
              <a:rPr kumimoji="0" lang="pt-PT" sz="16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  <a:r>
              <a:rPr kumimoji="0" lang="pt-PT" sz="1600" b="1" i="0" u="none" strike="noStrike" cap="none" normalizeH="0" baseline="-30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j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. Quer dizer:</a:t>
            </a:r>
            <a:r>
              <a:rPr kumimoji="0" lang="pt-PT" sz="1600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existirão sempre funções f </a:t>
            </a:r>
            <a:r>
              <a:rPr kumimoji="0" lang="pt-PT" sz="16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j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tais que</a:t>
            </a:r>
            <a:endParaRPr kumimoji="0" lang="pt-PT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0563" algn="l"/>
              </a:tabLst>
            </a:pPr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                           </a:t>
            </a:r>
            <a:r>
              <a:rPr kumimoji="0" lang="pt-PT" sz="16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  <a:r>
              <a:rPr kumimoji="0" lang="pt-PT" sz="1600" b="1" i="0" u="none" strike="noStrike" cap="none" normalizeH="0" baseline="-30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j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= </a:t>
            </a:r>
            <a:r>
              <a:rPr kumimoji="0" lang="pt-PT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f</a:t>
            </a:r>
            <a:r>
              <a:rPr kumimoji="0" lang="pt-PT" sz="1600" b="1" i="0" u="none" strike="noStrike" cap="none" normalizeH="0" baseline="-30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j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(</a:t>
            </a:r>
            <a:r>
              <a:rPr kumimoji="0" lang="pt-PT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  <a:r>
              <a:rPr kumimoji="0" lang="pt-PT" sz="16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pt-PT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  <a:r>
              <a:rPr kumimoji="0" lang="pt-PT" sz="16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, ..., </a:t>
            </a:r>
            <a:r>
              <a:rPr kumimoji="0" lang="pt-PT" sz="16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  <a:r>
              <a:rPr kumimoji="0" lang="pt-PT" sz="1600" b="1" i="0" u="none" strike="noStrike" cap="none" normalizeH="0" baseline="-30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i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)     		           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0563" algn="l"/>
              </a:tabLst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embora a forma analítica explícita dessas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funções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possa não ser conhecida</a:t>
            </a:r>
            <a:r>
              <a:rPr kumimoji="0" lang="pt-PT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(</a:t>
            </a:r>
            <a:r>
              <a:rPr kumimoji="0" lang="pt-PT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Princípio -1 da termodinâmica</a:t>
            </a:r>
            <a:r>
              <a:rPr kumimoji="0" lang="pt-PT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endParaRPr kumimoji="0" lang="pt-PT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357290" y="2428868"/>
          <a:ext cx="1905013" cy="571504"/>
        </p:xfrm>
        <a:graphic>
          <a:graphicData uri="http://schemas.openxmlformats.org/presentationml/2006/ole">
            <p:oleObj spid="_x0000_s23554" name="Equação" r:id="rId3" imgW="761669" imgH="228501" progId="Equation.3">
              <p:embed/>
            </p:oleObj>
          </a:graphicData>
        </a:graphic>
      </p:graphicFrame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4071934" y="2428868"/>
          <a:ext cx="2214578" cy="571504"/>
        </p:xfrm>
        <a:graphic>
          <a:graphicData uri="http://schemas.openxmlformats.org/presentationml/2006/ole">
            <p:oleObj spid="_x0000_s23553" name="Equação" r:id="rId4" imgW="889000" imgH="228600" progId="Equation.3">
              <p:embed/>
            </p:oleObj>
          </a:graphicData>
        </a:graphic>
      </p:graphicFrame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85752" y="827300"/>
            <a:ext cx="81439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pressão (P) e a temperatura (T) são as propriedades frequentemente escolhidas para  varáveis independentes</a:t>
            </a:r>
            <a:r>
              <a:rPr lang="pt-PT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são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fáceis de medir e controlar.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Então, para sistemas a duas variáveis independentes poderemos escrever por exemplo para o volume molar</a:t>
            </a:r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2714612" y="1240141"/>
            <a:ext cx="57150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2285984" y="3071810"/>
            <a:ext cx="4643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latin typeface="Arial" pitchFamily="34" charset="0"/>
                <a:ea typeface="Times New Roman" pitchFamily="18" charset="0"/>
              </a:rPr>
              <a:t>que é a equação de estado do sistema. </a:t>
            </a: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28992" y="25717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latin typeface="Arial" pitchFamily="34" charset="0"/>
                <a:cs typeface="Arial" pitchFamily="34" charset="0"/>
              </a:rPr>
              <a:t>ou</a:t>
            </a:r>
            <a:endParaRPr lang="pt-P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57158" y="214290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Variáveis termodinâmicas. Estado.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1815</Words>
  <Application>Microsoft Office PowerPoint</Application>
  <PresentationFormat>Apresentação no Ecrã (4:3)</PresentationFormat>
  <Paragraphs>248</Paragraphs>
  <Slides>23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5" baseType="lpstr">
      <vt:lpstr>Tema do Office</vt:lpstr>
      <vt:lpstr>Equação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</vt:vector>
  </TitlesOfParts>
  <Company>Ferreira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QUÌMICA FÍSICA Aula de 6/10/2008</dc:title>
  <dc:creator>Abel</dc:creator>
  <cp:lastModifiedBy>Abel</cp:lastModifiedBy>
  <cp:revision>185</cp:revision>
  <dcterms:created xsi:type="dcterms:W3CDTF">2008-10-05T18:26:32Z</dcterms:created>
  <dcterms:modified xsi:type="dcterms:W3CDTF">2008-10-31T10:20:03Z</dcterms:modified>
</cp:coreProperties>
</file>