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97" r:id="rId3"/>
    <p:sldId id="298" r:id="rId4"/>
    <p:sldId id="299" r:id="rId5"/>
    <p:sldId id="300" r:id="rId6"/>
    <p:sldId id="301" r:id="rId7"/>
    <p:sldId id="302" r:id="rId8"/>
    <p:sldId id="303" r:id="rId9"/>
    <p:sldId id="304" r:id="rId10"/>
    <p:sldId id="305" r:id="rId11"/>
    <p:sldId id="306" r:id="rId12"/>
    <p:sldId id="307" r:id="rId13"/>
    <p:sldId id="309" r:id="rId14"/>
    <p:sldId id="310" r:id="rId15"/>
    <p:sldId id="311" r:id="rId16"/>
    <p:sldId id="308" r:id="rId17"/>
    <p:sldId id="312" r:id="rId18"/>
    <p:sldId id="313" r:id="rId19"/>
    <p:sldId id="321" r:id="rId20"/>
    <p:sldId id="322" r:id="rId21"/>
    <p:sldId id="331" r:id="rId22"/>
    <p:sldId id="323" r:id="rId23"/>
    <p:sldId id="315" r:id="rId24"/>
    <p:sldId id="316" r:id="rId25"/>
    <p:sldId id="317" r:id="rId26"/>
    <p:sldId id="318" r:id="rId27"/>
    <p:sldId id="319" r:id="rId28"/>
    <p:sldId id="320" r:id="rId29"/>
    <p:sldId id="325" r:id="rId30"/>
    <p:sldId id="326" r:id="rId31"/>
    <p:sldId id="327" r:id="rId32"/>
    <p:sldId id="328" r:id="rId33"/>
    <p:sldId id="329" r:id="rId34"/>
    <p:sldId id="333" r:id="rId35"/>
    <p:sldId id="332" r:id="rId36"/>
    <p:sldId id="334" r:id="rId37"/>
    <p:sldId id="335" r:id="rId38"/>
    <p:sldId id="336" r:id="rId39"/>
    <p:sldId id="337" r:id="rId40"/>
    <p:sldId id="338" r:id="rId41"/>
    <p:sldId id="342" r:id="rId42"/>
    <p:sldId id="339" r:id="rId43"/>
    <p:sldId id="340" r:id="rId44"/>
    <p:sldId id="341" r:id="rId45"/>
    <p:sldId id="343" r:id="rId46"/>
    <p:sldId id="344" r:id="rId47"/>
    <p:sldId id="345" r:id="rId48"/>
    <p:sldId id="346" r:id="rId49"/>
    <p:sldId id="347" r:id="rId50"/>
    <p:sldId id="348" r:id="rId51"/>
    <p:sldId id="349" r:id="rId52"/>
    <p:sldId id="350" r:id="rId5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showPr>
  <p:clrMru>
    <a:srgbClr val="E3ECD0"/>
    <a:srgbClr val="F5F8EE"/>
  </p:clrMru>
</p:presentationPr>
</file>

<file path=ppt/tableStyles.xml><?xml version="1.0" encoding="utf-8"?>
<a:tblStyleLst xmlns:a="http://schemas.openxmlformats.org/drawingml/2006/main" def="{5C22544A-7EE6-4342-B048-85BDC9FD1C3A}">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com Tema 1 - Destaqu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com Tema 2 - Destaqu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com Tema 2 - Destaqu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com Tema 2 - Destaqu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214" autoAdjust="0"/>
    <p:restoredTop sz="94667" autoAdjust="0"/>
  </p:normalViewPr>
  <p:slideViewPr>
    <p:cSldViewPr>
      <p:cViewPr varScale="1">
        <p:scale>
          <a:sx n="75" d="100"/>
          <a:sy n="75" d="100"/>
        </p:scale>
        <p:origin x="-7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52.wmf"/><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5CB345D9-F792-4536-90A7-1FC50FF5BF75}" type="datetimeFigureOut">
              <a:rPr lang="pt-PT" smtClean="0"/>
              <a:pPr/>
              <a:t>30-10-2008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7D34F84E-845A-46BA-85D8-6782AB4A9A6D}"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345D9-F792-4536-90A7-1FC50FF5BF75}" type="datetimeFigureOut">
              <a:rPr lang="pt-PT" smtClean="0"/>
              <a:pPr/>
              <a:t>30-10-2008</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4F84E-845A-46BA-85D8-6782AB4A9A6D}"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12"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0.bin"/><Relationship Id="rId11" Type="http://schemas.openxmlformats.org/officeDocument/2006/relationships/oleObject" Target="../embeddings/oleObject45.bin"/><Relationship Id="rId5" Type="http://schemas.openxmlformats.org/officeDocument/2006/relationships/oleObject" Target="../embeddings/oleObject39.bin"/><Relationship Id="rId10" Type="http://schemas.openxmlformats.org/officeDocument/2006/relationships/oleObject" Target="../embeddings/oleObject44.bin"/><Relationship Id="rId4" Type="http://schemas.openxmlformats.org/officeDocument/2006/relationships/oleObject" Target="../embeddings/oleObject38.bin"/><Relationship Id="rId9"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6.bin"/><Relationship Id="rId5" Type="http://schemas.openxmlformats.org/officeDocument/2006/relationships/oleObject" Target="../embeddings/oleObject55.bin"/><Relationship Id="rId10" Type="http://schemas.openxmlformats.org/officeDocument/2006/relationships/oleObject" Target="../embeddings/oleObject60.bin"/><Relationship Id="rId4" Type="http://schemas.openxmlformats.org/officeDocument/2006/relationships/oleObject" Target="../embeddings/oleObject54.bin"/><Relationship Id="rId9" Type="http://schemas.openxmlformats.org/officeDocument/2006/relationships/oleObject" Target="../embeddings/oleObject59.bin"/></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fy.chalmers.se/OLDUSERS/brodin/MolecularMotions/CCl4mode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1.xml"/><Relationship Id="rId5" Type="http://schemas.openxmlformats.org/officeDocument/2006/relationships/image" Target="../media/image67.gif"/><Relationship Id="rId4" Type="http://schemas.openxmlformats.org/officeDocument/2006/relationships/image" Target="../media/image66.gif"/></Relationships>
</file>

<file path=ppt/slides/_rels/slide2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gif"/><Relationship Id="rId4" Type="http://schemas.openxmlformats.org/officeDocument/2006/relationships/image" Target="../media/image6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eq.uc.pt/~abel/cpconst.HT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70.bin"/></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7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74.bin"/></Relationships>
</file>

<file path=ppt/slides/_rels/slide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7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78.bin"/></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eq.uc.pt/~abel/cpliqfinal.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oleObject" Target="../embeddings/oleObject18.bin"/><Relationship Id="rId5" Type="http://schemas.openxmlformats.org/officeDocument/2006/relationships/oleObject" Target="../embeddings/oleObject12.bin"/><Relationship Id="rId10"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357166"/>
            <a:ext cx="4560416" cy="523220"/>
          </a:xfrm>
          <a:prstGeom prst="rect">
            <a:avLst/>
          </a:prstGeom>
          <a:noFill/>
        </p:spPr>
        <p:txBody>
          <a:bodyPr wrap="none" rtlCol="0">
            <a:spAutoFit/>
          </a:bodyPr>
          <a:lstStyle/>
          <a:p>
            <a:r>
              <a:rPr lang="pt-PT" sz="2800" b="1" dirty="0" smtClean="0">
                <a:latin typeface="Arial" pitchFamily="34" charset="0"/>
                <a:cs typeface="Arial" pitchFamily="34" charset="0"/>
              </a:rPr>
              <a:t>QUÍMICA FÍSICA / AULA 4</a:t>
            </a:r>
            <a:endParaRPr lang="pt-PT" sz="2800" b="1" dirty="0">
              <a:latin typeface="Arial" pitchFamily="34" charset="0"/>
              <a:cs typeface="Arial" pitchFamily="34" charset="0"/>
            </a:endParaRPr>
          </a:p>
        </p:txBody>
      </p:sp>
      <p:sp>
        <p:nvSpPr>
          <p:cNvPr id="3" name="CaixaDeTexto 2"/>
          <p:cNvSpPr txBox="1"/>
          <p:nvPr/>
        </p:nvSpPr>
        <p:spPr>
          <a:xfrm>
            <a:off x="285720" y="1214422"/>
            <a:ext cx="4839786" cy="2523768"/>
          </a:xfrm>
          <a:prstGeom prst="rect">
            <a:avLst/>
          </a:prstGeom>
          <a:noFill/>
        </p:spPr>
        <p:txBody>
          <a:bodyPr wrap="none" rtlCol="0">
            <a:spAutoFit/>
          </a:bodyPr>
          <a:lstStyle/>
          <a:p>
            <a:r>
              <a:rPr lang="pt-PT" sz="2400" b="1" dirty="0" smtClean="0">
                <a:solidFill>
                  <a:srgbClr val="7030A0"/>
                </a:solidFill>
                <a:latin typeface="Arial" pitchFamily="34" charset="0"/>
                <a:cs typeface="Arial" pitchFamily="34" charset="0"/>
              </a:rPr>
              <a:t>SUMÁRIO</a:t>
            </a:r>
            <a:endParaRPr lang="pt-PT" sz="2400" b="1" dirty="0" smtClean="0">
              <a:solidFill>
                <a:srgbClr val="7030A0"/>
              </a:solidFill>
              <a:latin typeface="Arial" pitchFamily="34" charset="0"/>
              <a:cs typeface="Arial" pitchFamily="34" charset="0"/>
            </a:endParaRPr>
          </a:p>
          <a:p>
            <a:endParaRPr lang="pt-PT" sz="2400" b="1" dirty="0" smtClean="0">
              <a:solidFill>
                <a:srgbClr val="7030A0"/>
              </a:solidFill>
              <a:latin typeface="Arial" pitchFamily="34" charset="0"/>
              <a:cs typeface="Arial" pitchFamily="34" charset="0"/>
            </a:endParaRPr>
          </a:p>
          <a:p>
            <a:r>
              <a:rPr lang="pt-PT" sz="2000" dirty="0" smtClean="0">
                <a:solidFill>
                  <a:srgbClr val="FF0000"/>
                </a:solidFill>
                <a:latin typeface="Arial" pitchFamily="34" charset="0"/>
                <a:cs typeface="Arial" pitchFamily="34" charset="0"/>
              </a:rPr>
              <a:t>Coeficientes térmicos. Calorimetria</a:t>
            </a:r>
          </a:p>
          <a:p>
            <a:r>
              <a:rPr lang="pt-PT" dirty="0" smtClean="0">
                <a:latin typeface="Arial" pitchFamily="34" charset="0"/>
                <a:cs typeface="Arial" pitchFamily="34" charset="0"/>
              </a:rPr>
              <a:t>    </a:t>
            </a:r>
            <a:r>
              <a:rPr lang="pt-PT" dirty="0" smtClean="0">
                <a:solidFill>
                  <a:srgbClr val="FF0000"/>
                </a:solidFill>
                <a:latin typeface="Arial" pitchFamily="34" charset="0"/>
                <a:cs typeface="Arial" pitchFamily="34" charset="0"/>
              </a:rPr>
              <a:t>Capacidade calorífica do gás (</a:t>
            </a:r>
            <a:r>
              <a:rPr lang="pt-PT" dirty="0" err="1" smtClean="0">
                <a:solidFill>
                  <a:srgbClr val="FF0000"/>
                </a:solidFill>
                <a:latin typeface="Arial" pitchFamily="34" charset="0"/>
                <a:cs typeface="Arial" pitchFamily="34" charset="0"/>
              </a:rPr>
              <a:t>gás</a:t>
            </a:r>
            <a:r>
              <a:rPr lang="pt-PT" dirty="0" smtClean="0">
                <a:solidFill>
                  <a:srgbClr val="FF0000"/>
                </a:solidFill>
                <a:latin typeface="Arial" pitchFamily="34" charset="0"/>
                <a:cs typeface="Arial" pitchFamily="34" charset="0"/>
              </a:rPr>
              <a:t> perfeito)</a:t>
            </a:r>
          </a:p>
          <a:p>
            <a:r>
              <a:rPr lang="pt-PT" dirty="0" smtClean="0">
                <a:solidFill>
                  <a:srgbClr val="FF0000"/>
                </a:solidFill>
                <a:latin typeface="Arial" pitchFamily="34" charset="0"/>
                <a:cs typeface="Arial" pitchFamily="34" charset="0"/>
              </a:rPr>
              <a:t>    Capacidade calorífica dos sólidos</a:t>
            </a:r>
          </a:p>
          <a:p>
            <a:r>
              <a:rPr lang="pt-PT" dirty="0" smtClean="0">
                <a:solidFill>
                  <a:srgbClr val="FF0000"/>
                </a:solidFill>
                <a:latin typeface="Arial" pitchFamily="34" charset="0"/>
                <a:cs typeface="Arial" pitchFamily="34" charset="0"/>
              </a:rPr>
              <a:t>    Capacidade calorífica dos líquidos</a:t>
            </a:r>
          </a:p>
          <a:p>
            <a:endParaRPr lang="pt-PT" dirty="0" smtClean="0">
              <a:latin typeface="Arial" pitchFamily="34" charset="0"/>
              <a:cs typeface="Arial" pitchFamily="34" charset="0"/>
            </a:endParaRPr>
          </a:p>
          <a:p>
            <a:r>
              <a:rPr lang="pt-PT" dirty="0" smtClean="0">
                <a:latin typeface="Arial" pitchFamily="34" charset="0"/>
                <a:cs typeface="Arial" pitchFamily="34" charset="0"/>
              </a:rPr>
              <a:t>	</a:t>
            </a:r>
          </a:p>
        </p:txBody>
      </p:sp>
      <p:pic>
        <p:nvPicPr>
          <p:cNvPr id="59393" name="Picture 1"/>
          <p:cNvPicPr>
            <a:picLocks noChangeAspect="1" noChangeArrowheads="1"/>
          </p:cNvPicPr>
          <p:nvPr/>
        </p:nvPicPr>
        <p:blipFill>
          <a:blip r:embed="rId2"/>
          <a:srcRect/>
          <a:stretch>
            <a:fillRect/>
          </a:stretch>
        </p:blipFill>
        <p:spPr bwMode="auto">
          <a:xfrm>
            <a:off x="5072066" y="357166"/>
            <a:ext cx="3214710" cy="2396833"/>
          </a:xfrm>
          <a:prstGeom prst="rect">
            <a:avLst/>
          </a:prstGeom>
          <a:noFill/>
          <a:ln w="9525">
            <a:noFill/>
            <a:miter lim="800000"/>
            <a:headEnd/>
            <a:tailEnd/>
          </a:ln>
          <a:effectLst/>
        </p:spPr>
      </p:pic>
      <p:pic>
        <p:nvPicPr>
          <p:cNvPr id="6" name="Imagem 5" descr="anicienx.gif"/>
          <p:cNvPicPr>
            <a:picLocks noChangeAspect="1"/>
          </p:cNvPicPr>
          <p:nvPr/>
        </p:nvPicPr>
        <p:blipFill>
          <a:blip r:embed="rId3"/>
          <a:stretch>
            <a:fillRect/>
          </a:stretch>
        </p:blipFill>
        <p:spPr>
          <a:xfrm>
            <a:off x="5786446" y="3357562"/>
            <a:ext cx="2143140" cy="277881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1" name="Object 3"/>
          <p:cNvGraphicFramePr>
            <a:graphicFrameLocks noChangeAspect="1"/>
          </p:cNvGraphicFramePr>
          <p:nvPr/>
        </p:nvGraphicFramePr>
        <p:xfrm>
          <a:off x="5643570" y="646524"/>
          <a:ext cx="3000396" cy="567898"/>
        </p:xfrm>
        <a:graphic>
          <a:graphicData uri="http://schemas.openxmlformats.org/presentationml/2006/ole">
            <p:oleObj spid="_x0000_s53251" name="Equação" r:id="rId3" imgW="2222280" imgH="419040" progId="Equation.3">
              <p:embed/>
            </p:oleObj>
          </a:graphicData>
        </a:graphic>
      </p:graphicFrame>
      <p:sp>
        <p:nvSpPr>
          <p:cNvPr id="53252" name="Rectangle 4"/>
          <p:cNvSpPr>
            <a:spLocks noChangeArrowheads="1"/>
          </p:cNvSpPr>
          <p:nvPr/>
        </p:nvSpPr>
        <p:spPr bwMode="auto">
          <a:xfrm>
            <a:off x="285720" y="692048"/>
            <a:ext cx="828680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pt-PT" sz="1600" b="1" dirty="0" smtClean="0">
                <a:latin typeface="Arial" pitchFamily="34" charset="0"/>
                <a:ea typeface="Times New Roman" pitchFamily="18" charset="0"/>
                <a:cs typeface="Arial" pitchFamily="34"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contribuição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translacional</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pt-PT"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V</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 gás perfeito</a:t>
            </a:r>
            <a:r>
              <a:rPr kumimoji="0" lang="pt-PT"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é </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b="1" baseline="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1" i="0" u="none" strike="noStrike" cap="none" normalizeH="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b="1" baseline="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dirty="0" smtClean="0">
                <a:ln>
                  <a:noFill/>
                </a:ln>
                <a:solidFill>
                  <a:schemeClr val="tx1"/>
                </a:solidFill>
                <a:effectLst/>
                <a:latin typeface="Arial" pitchFamily="34" charset="0"/>
                <a:cs typeface="Arial" pitchFamily="34" charset="0"/>
              </a:rPr>
              <a:t>De acordo com a fórmula de Mayer é </a:t>
            </a:r>
            <a:r>
              <a:rPr kumimoji="0" lang="pt-PT" sz="1600" b="1" i="0" u="none" strike="noStrike" cap="none" normalizeH="0" dirty="0" err="1" smtClean="0">
                <a:ln>
                  <a:noFill/>
                </a:ln>
                <a:solidFill>
                  <a:schemeClr val="tx1"/>
                </a:solidFill>
                <a:effectLst/>
                <a:latin typeface="Arial" pitchFamily="34" charset="0"/>
                <a:cs typeface="Arial" pitchFamily="34" charset="0"/>
              </a:rPr>
              <a:t>Cp=Cv</a:t>
            </a:r>
            <a:r>
              <a:rPr kumimoji="0" lang="pt-PT" sz="1600" b="1" i="0" u="none" strike="noStrike" cap="none" normalizeH="0" dirty="0" smtClean="0">
                <a:ln>
                  <a:noFill/>
                </a:ln>
                <a:solidFill>
                  <a:schemeClr val="tx1"/>
                </a:solidFill>
                <a:effectLst/>
                <a:latin typeface="Arial" pitchFamily="34" charset="0"/>
                <a:cs typeface="Arial" pitchFamily="34" charset="0"/>
              </a:rPr>
              <a:t>+R e para gases monoatómicos que só possuem contribuição </a:t>
            </a:r>
            <a:r>
              <a:rPr kumimoji="0" lang="pt-PT" sz="1600" b="1" i="0" u="none" strike="noStrike" cap="none" normalizeH="0" dirty="0" err="1" smtClean="0">
                <a:ln>
                  <a:noFill/>
                </a:ln>
                <a:solidFill>
                  <a:schemeClr val="tx1"/>
                </a:solidFill>
                <a:effectLst/>
                <a:latin typeface="Arial" pitchFamily="34" charset="0"/>
                <a:cs typeface="Arial" pitchFamily="34" charset="0"/>
              </a:rPr>
              <a:t>translaccional</a:t>
            </a:r>
            <a:r>
              <a:rPr kumimoji="0" lang="pt-PT" sz="1600" b="1" i="0" u="none" strike="noStrike" cap="none" normalizeH="0" dirty="0" smtClean="0">
                <a:ln>
                  <a:noFill/>
                </a:ln>
                <a:solidFill>
                  <a:schemeClr val="tx1"/>
                </a:solidFill>
                <a:effectLst/>
                <a:latin typeface="Arial" pitchFamily="34" charset="0"/>
                <a:cs typeface="Arial" pitchFamily="34" charset="0"/>
              </a:rPr>
              <a:t> para </a:t>
            </a:r>
            <a:r>
              <a:rPr lang="pt-PT" sz="1600" b="1" dirty="0" err="1" smtClean="0">
                <a:latin typeface="Arial" pitchFamily="34" charset="0"/>
                <a:cs typeface="Arial" pitchFamily="34" charset="0"/>
              </a:rPr>
              <a:t>Cv</a:t>
            </a:r>
            <a:r>
              <a:rPr lang="pt-PT" sz="1600" b="1" dirty="0" smtClean="0">
                <a:latin typeface="Arial" pitchFamily="34" charset="0"/>
                <a:cs typeface="Arial" pitchFamily="34" charset="0"/>
              </a:rPr>
              <a:t> tem-se </a:t>
            </a:r>
          </a:p>
          <a:p>
            <a:pPr marL="0" marR="0" lvl="0" indent="0" algn="just" defTabSz="914400" rtl="0" eaLnBrk="1" fontAlgn="base" latinLnBrk="0" hangingPunct="1">
              <a:lnSpc>
                <a:spcPct val="100000"/>
              </a:lnSpc>
              <a:spcBef>
                <a:spcPct val="0"/>
              </a:spcBef>
              <a:spcAft>
                <a:spcPct val="0"/>
              </a:spcAft>
              <a:buClrTx/>
              <a:buSzTx/>
              <a:buFontTx/>
              <a:buNone/>
              <a:tabLst/>
            </a:pPr>
            <a:r>
              <a:rPr lang="pt-PT" sz="1600" b="1" dirty="0" smtClean="0">
                <a:latin typeface="Arial" pitchFamily="34" charset="0"/>
                <a:cs typeface="Arial" pitchFamily="34" charset="0"/>
              </a:rPr>
              <a:t>					</a:t>
            </a:r>
            <a:r>
              <a:rPr lang="pt-PT" sz="1600" b="1" dirty="0" err="1" smtClean="0">
                <a:latin typeface="Arial" pitchFamily="34" charset="0"/>
                <a:cs typeface="Arial" pitchFamily="34" charset="0"/>
              </a:rPr>
              <a:t>Cp=</a:t>
            </a:r>
            <a:r>
              <a:rPr lang="pt-PT" sz="1600" b="1" dirty="0" smtClean="0">
                <a:latin typeface="Arial" pitchFamily="34" charset="0"/>
                <a:cs typeface="Arial" pitchFamily="34" charset="0"/>
              </a:rPr>
              <a:t>(3/2)R+R=2.5R=20.78 J</a:t>
            </a:r>
            <a:r>
              <a:rPr lang="pt-PT" sz="1600" b="1" dirty="0" smtClean="0">
                <a:latin typeface="Arial" pitchFamily="34" charset="0"/>
                <a:cs typeface="Arial" pitchFamily="34" charset="0"/>
                <a:sym typeface="Symbol"/>
              </a:rPr>
              <a:t></a:t>
            </a:r>
            <a:r>
              <a:rPr lang="pt-PT" sz="1600" b="1" dirty="0" smtClean="0">
                <a:latin typeface="Arial" pitchFamily="34" charset="0"/>
                <a:cs typeface="Arial" pitchFamily="34" charset="0"/>
              </a:rPr>
              <a:t>mol</a:t>
            </a:r>
            <a:r>
              <a:rPr lang="pt-PT" sz="1600" b="1" baseline="30000" dirty="0" smtClean="0">
                <a:latin typeface="Arial" pitchFamily="34" charset="0"/>
                <a:cs typeface="Arial" pitchFamily="34" charset="0"/>
                <a:sym typeface="Symbol"/>
              </a:rPr>
              <a:t></a:t>
            </a:r>
            <a:r>
              <a:rPr lang="pt-PT" sz="1600" b="1" baseline="30000" dirty="0" smtClean="0">
                <a:latin typeface="Arial" pitchFamily="34" charset="0"/>
                <a:cs typeface="Arial" pitchFamily="34" charset="0"/>
              </a:rPr>
              <a:t>1</a:t>
            </a:r>
            <a:r>
              <a:rPr lang="pt-PT" sz="1600" b="1" dirty="0" smtClean="0">
                <a:latin typeface="Arial" pitchFamily="34" charset="0"/>
                <a:cs typeface="Arial" pitchFamily="34" charset="0"/>
                <a:sym typeface="Symbol"/>
              </a:rPr>
              <a:t></a:t>
            </a:r>
            <a:r>
              <a:rPr lang="pt-PT" sz="1600" b="1" dirty="0" smtClean="0">
                <a:latin typeface="Arial" pitchFamily="34" charset="0"/>
                <a:cs typeface="Arial" pitchFamily="34" charset="0"/>
              </a:rPr>
              <a:t>K</a:t>
            </a:r>
            <a:r>
              <a:rPr lang="pt-PT" sz="1600" b="1" baseline="30000" dirty="0" smtClean="0">
                <a:latin typeface="Arial" pitchFamily="34" charset="0"/>
                <a:cs typeface="Arial" pitchFamily="34" charset="0"/>
                <a:sym typeface="Symbol"/>
              </a:rPr>
              <a:t></a:t>
            </a:r>
            <a:r>
              <a:rPr lang="pt-PT" sz="1600" b="1" baseline="30000" dirty="0" smtClean="0">
                <a:latin typeface="Arial" pitchFamily="34" charset="0"/>
                <a:cs typeface="Arial" pitchFamily="34" charset="0"/>
              </a:rPr>
              <a:t>1</a:t>
            </a:r>
            <a:r>
              <a:rPr lang="pt-PT" sz="1600" b="1" dirty="0" smtClean="0">
                <a:latin typeface="Arial" pitchFamily="34" charset="0"/>
                <a:cs typeface="Arial" pitchFamily="34" charset="0"/>
              </a:rPr>
              <a:t>  </a:t>
            </a:r>
            <a:endParaRPr kumimoji="0" lang="pt-PT"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pt-PT"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53257" name="Rectangle 9"/>
          <p:cNvSpPr>
            <a:spLocks noChangeArrowheads="1"/>
          </p:cNvSpPr>
          <p:nvPr/>
        </p:nvSpPr>
        <p:spPr bwMode="auto">
          <a:xfrm>
            <a:off x="357158" y="2643182"/>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Na verdade, os resultados experimentais da capacidade calorífica de substâncias constituídas por moléculas monoatómicas – os gases raros e os vapores de alguns metais, por exemplo – mostram que os valores de  </a:t>
            </a:r>
            <a:r>
              <a:rPr lang="pt-PT" sz="1600" b="1" dirty="0" smtClean="0">
                <a:latin typeface="Arial" pitchFamily="34" charset="0"/>
                <a:ea typeface="Times New Roman" pitchFamily="18" charset="0"/>
              </a:rPr>
              <a:t>concordam perfeitamente com a previsão da teoria, como se constata por observação da tabela a seguir. </a:t>
            </a:r>
            <a:endParaRPr lang="pt-PT" sz="1600" b="1" dirty="0" smtClean="0">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1" i="0" u="none" strike="noStrike" cap="none" normalizeH="0" baseline="0" dirty="0" smtClean="0">
              <a:ln>
                <a:noFill/>
              </a:ln>
              <a:solidFill>
                <a:schemeClr val="tx1"/>
              </a:solidFill>
              <a:effectLst/>
              <a:latin typeface="Arial" pitchFamily="34" charset="0"/>
            </a:endParaRPr>
          </a:p>
        </p:txBody>
      </p:sp>
      <p:graphicFrame>
        <p:nvGraphicFramePr>
          <p:cNvPr id="5" name="Tabela 4"/>
          <p:cNvGraphicFramePr>
            <a:graphicFrameLocks noGrp="1"/>
          </p:cNvGraphicFramePr>
          <p:nvPr/>
        </p:nvGraphicFramePr>
        <p:xfrm>
          <a:off x="357158" y="4572010"/>
          <a:ext cx="4500594" cy="1785948"/>
        </p:xfrm>
        <a:graphic>
          <a:graphicData uri="http://schemas.openxmlformats.org/drawingml/2006/table">
            <a:tbl>
              <a:tblPr/>
              <a:tblGrid>
                <a:gridCol w="1799673"/>
                <a:gridCol w="2700921"/>
              </a:tblGrid>
              <a:tr h="297658">
                <a:tc>
                  <a:txBody>
                    <a:bodyPr/>
                    <a:lstStyle/>
                    <a:p>
                      <a:pPr algn="ctr">
                        <a:spcAft>
                          <a:spcPts val="0"/>
                        </a:spcAft>
                      </a:pPr>
                      <a:r>
                        <a:rPr lang="pt-PT" sz="1200" dirty="0">
                          <a:latin typeface="Arial" pitchFamily="34" charset="0"/>
                          <a:ea typeface="Times New Roman"/>
                          <a:cs typeface="Arial" pitchFamily="34" charset="0"/>
                        </a:rPr>
                        <a:t>gás</a:t>
                      </a: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200" i="1" dirty="0" err="1">
                          <a:latin typeface="Arial" pitchFamily="34" charset="0"/>
                          <a:ea typeface="Times New Roman"/>
                          <a:cs typeface="Arial" pitchFamily="34" charset="0"/>
                        </a:rPr>
                        <a:t>C</a:t>
                      </a:r>
                      <a:r>
                        <a:rPr lang="pt-PT" sz="1200" i="1" baseline="-25000" dirty="0" err="1">
                          <a:latin typeface="Arial" pitchFamily="34" charset="0"/>
                          <a:ea typeface="Times New Roman"/>
                          <a:cs typeface="Arial" pitchFamily="34" charset="0"/>
                        </a:rPr>
                        <a:t>P</a:t>
                      </a:r>
                      <a:r>
                        <a:rPr lang="pt-PT" sz="1200" baseline="-25000" dirty="0" err="1">
                          <a:latin typeface="Arial" pitchFamily="34" charset="0"/>
                          <a:ea typeface="Times New Roman"/>
                          <a:cs typeface="Arial" pitchFamily="34" charset="0"/>
                        </a:rPr>
                        <a:t>,m</a:t>
                      </a:r>
                      <a:r>
                        <a:rPr lang="pt-PT" sz="1200" baseline="30000" dirty="0" err="1">
                          <a:latin typeface="Arial" pitchFamily="34" charset="0"/>
                          <a:ea typeface="Times New Roman"/>
                          <a:cs typeface="Arial" pitchFamily="34" charset="0"/>
                        </a:rPr>
                        <a:t>gp</a:t>
                      </a:r>
                      <a:r>
                        <a:rPr lang="pt-PT" sz="1200" dirty="0">
                          <a:latin typeface="Arial" pitchFamily="34" charset="0"/>
                          <a:ea typeface="Times New Roman"/>
                          <a:cs typeface="Arial" pitchFamily="34" charset="0"/>
                        </a:rPr>
                        <a:t>/ (J</a:t>
                      </a:r>
                      <a:r>
                        <a:rPr lang="en-US" sz="1200" dirty="0">
                          <a:latin typeface="Arial" pitchFamily="34" charset="0"/>
                          <a:ea typeface="Times New Roman"/>
                          <a:cs typeface="Arial" pitchFamily="34" charset="0"/>
                          <a:sym typeface="Symbol"/>
                        </a:rPr>
                        <a:t></a:t>
                      </a:r>
                      <a:r>
                        <a:rPr lang="pt-PT" sz="1200" dirty="0">
                          <a:latin typeface="Arial" pitchFamily="34" charset="0"/>
                          <a:ea typeface="Times New Roman"/>
                          <a:cs typeface="Arial" pitchFamily="34" charset="0"/>
                        </a:rPr>
                        <a:t>mol</a:t>
                      </a:r>
                      <a:r>
                        <a:rPr lang="pt-PT" sz="1200" baseline="30000" dirty="0">
                          <a:latin typeface="Arial" pitchFamily="34" charset="0"/>
                          <a:ea typeface="Times New Roman"/>
                          <a:cs typeface="Arial" pitchFamily="34" charset="0"/>
                        </a:rPr>
                        <a:t>-1</a:t>
                      </a:r>
                      <a:r>
                        <a:rPr lang="en-US" sz="1200" dirty="0">
                          <a:latin typeface="Arial" pitchFamily="34" charset="0"/>
                          <a:ea typeface="Times New Roman"/>
                          <a:cs typeface="Arial" pitchFamily="34" charset="0"/>
                          <a:sym typeface="Symbol"/>
                        </a:rPr>
                        <a:t></a:t>
                      </a:r>
                      <a:r>
                        <a:rPr lang="pt-PT" sz="1200" dirty="0">
                          <a:latin typeface="Arial" pitchFamily="34" charset="0"/>
                          <a:ea typeface="Times New Roman"/>
                          <a:cs typeface="Arial" pitchFamily="34" charset="0"/>
                        </a:rPr>
                        <a:t>K</a:t>
                      </a:r>
                      <a:r>
                        <a:rPr lang="pt-PT" sz="1200" baseline="30000" dirty="0">
                          <a:latin typeface="Arial" pitchFamily="34" charset="0"/>
                          <a:ea typeface="Times New Roman"/>
                          <a:cs typeface="Arial" pitchFamily="34" charset="0"/>
                        </a:rPr>
                        <a:t>-1</a:t>
                      </a:r>
                      <a:r>
                        <a:rPr lang="pt-PT" sz="1200" dirty="0">
                          <a:latin typeface="Arial" pitchFamily="34" charset="0"/>
                          <a:ea typeface="Times New Roman"/>
                          <a:cs typeface="Arial" pitchFamily="34" charset="0"/>
                        </a:rPr>
                        <a:t>)</a:t>
                      </a: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658">
                <a:tc>
                  <a:txBody>
                    <a:bodyPr/>
                    <a:lstStyle/>
                    <a:p>
                      <a:pPr algn="ctr">
                        <a:spcAft>
                          <a:spcPts val="0"/>
                        </a:spcAft>
                      </a:pPr>
                      <a:r>
                        <a:rPr lang="pt-PT" sz="1200">
                          <a:latin typeface="Arial" pitchFamily="34" charset="0"/>
                          <a:ea typeface="Times New Roman"/>
                          <a:cs typeface="Arial" pitchFamily="34" charset="0"/>
                        </a:rPr>
                        <a:t>perfeito</a:t>
                      </a: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pt-PT" sz="1200" dirty="0">
                          <a:latin typeface="Arial" pitchFamily="34" charset="0"/>
                          <a:ea typeface="Times New Roman"/>
                          <a:cs typeface="Arial" pitchFamily="34" charset="0"/>
                        </a:rPr>
                        <a:t>20.79</a:t>
                      </a: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97658">
                <a:tc>
                  <a:txBody>
                    <a:bodyPr/>
                    <a:lstStyle/>
                    <a:p>
                      <a:pPr algn="ctr">
                        <a:spcAft>
                          <a:spcPts val="0"/>
                        </a:spcAft>
                      </a:pPr>
                      <a:r>
                        <a:rPr lang="pt-PT" sz="1200">
                          <a:latin typeface="Arial" pitchFamily="34" charset="0"/>
                          <a:ea typeface="Times New Roman"/>
                          <a:cs typeface="Arial" pitchFamily="34" charset="0"/>
                        </a:rPr>
                        <a:t>Ar</a:t>
                      </a: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pt-PT" sz="1200" dirty="0">
                          <a:latin typeface="Arial" pitchFamily="34" charset="0"/>
                          <a:ea typeface="Times New Roman"/>
                          <a:cs typeface="Arial" pitchFamily="34" charset="0"/>
                        </a:rPr>
                        <a:t>20.72</a:t>
                      </a: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r>
              <a:tr h="297658">
                <a:tc>
                  <a:txBody>
                    <a:bodyPr/>
                    <a:lstStyle/>
                    <a:p>
                      <a:pPr algn="ctr">
                        <a:spcAft>
                          <a:spcPts val="0"/>
                        </a:spcAft>
                      </a:pPr>
                      <a:r>
                        <a:rPr lang="pt-PT" sz="1200">
                          <a:latin typeface="Arial" pitchFamily="34" charset="0"/>
                          <a:ea typeface="Times New Roman"/>
                          <a:cs typeface="Arial" pitchFamily="34" charset="0"/>
                        </a:rPr>
                        <a:t>Kr</a:t>
                      </a: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pt-PT" sz="1200" dirty="0">
                          <a:latin typeface="Arial" pitchFamily="34" charset="0"/>
                          <a:ea typeface="Times New Roman"/>
                          <a:cs typeface="Arial" pitchFamily="34" charset="0"/>
                        </a:rPr>
                        <a:t>20.69</a:t>
                      </a: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r>
              <a:tr h="297658">
                <a:tc>
                  <a:txBody>
                    <a:bodyPr/>
                    <a:lstStyle/>
                    <a:p>
                      <a:pPr algn="ctr">
                        <a:spcAft>
                          <a:spcPts val="0"/>
                        </a:spcAft>
                      </a:pPr>
                      <a:r>
                        <a:rPr lang="pt-PT" sz="1200">
                          <a:latin typeface="Arial" pitchFamily="34" charset="0"/>
                          <a:ea typeface="Times New Roman"/>
                          <a:cs typeface="Arial" pitchFamily="34" charset="0"/>
                        </a:rPr>
                        <a:t>Xe</a:t>
                      </a: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pt-PT" sz="1200" dirty="0">
                          <a:latin typeface="Arial" pitchFamily="34" charset="0"/>
                          <a:ea typeface="Times New Roman"/>
                          <a:cs typeface="Arial" pitchFamily="34" charset="0"/>
                        </a:rPr>
                        <a:t>20.76</a:t>
                      </a: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r>
              <a:tr h="297658">
                <a:tc>
                  <a:txBody>
                    <a:bodyPr/>
                    <a:lstStyle/>
                    <a:p>
                      <a:pPr algn="ctr">
                        <a:spcAft>
                          <a:spcPts val="0"/>
                        </a:spcAft>
                      </a:pPr>
                      <a:r>
                        <a:rPr lang="pt-PT" sz="1200">
                          <a:latin typeface="Arial" pitchFamily="34" charset="0"/>
                          <a:ea typeface="Times New Roman"/>
                          <a:cs typeface="Arial" pitchFamily="34" charset="0"/>
                        </a:rPr>
                        <a:t>Hg</a:t>
                      </a: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200" dirty="0">
                          <a:latin typeface="Arial" pitchFamily="34" charset="0"/>
                          <a:ea typeface="Times New Roman"/>
                          <a:cs typeface="Arial" pitchFamily="34" charset="0"/>
                        </a:rPr>
                        <a:t>20.80</a:t>
                      </a:r>
                    </a:p>
                  </a:txBody>
                  <a:tcPr marL="44450" marR="444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10" name="Grupo 9"/>
          <p:cNvGrpSpPr/>
          <p:nvPr/>
        </p:nvGrpSpPr>
        <p:grpSpPr>
          <a:xfrm>
            <a:off x="191783" y="4143382"/>
            <a:ext cx="5740674" cy="363657"/>
            <a:chOff x="0" y="-6491"/>
            <a:chExt cx="5740674" cy="363657"/>
          </a:xfrm>
        </p:grpSpPr>
        <p:sp>
          <p:nvSpPr>
            <p:cNvPr id="53253" name="Rectangle 5"/>
            <p:cNvSpPr>
              <a:spLocks noChangeArrowheads="1"/>
            </p:cNvSpPr>
            <p:nvPr/>
          </p:nvSpPr>
          <p:spPr bwMode="auto">
            <a:xfrm>
              <a:off x="0" y="0"/>
              <a:ext cx="57406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Capacidade calorífica do gás perfeito,             </a:t>
              </a:r>
              <a:r>
                <a:rPr lang="pt-PT" sz="1400" dirty="0" smtClean="0">
                  <a:latin typeface="Arial" pitchFamily="34" charset="0"/>
                  <a:ea typeface="Times New Roman" pitchFamily="18" charset="0"/>
                  <a:cs typeface="Arial" pitchFamily="34" charset="0"/>
                </a:rPr>
                <a:t>(a </a:t>
              </a:r>
              <a:r>
                <a:rPr lang="pt-PT" sz="1400" i="1" dirty="0" smtClean="0">
                  <a:latin typeface="Arial" pitchFamily="34" charset="0"/>
                  <a:ea typeface="Times New Roman" pitchFamily="18" charset="0"/>
                  <a:cs typeface="Arial" pitchFamily="34" charset="0"/>
                </a:rPr>
                <a:t>T</a:t>
              </a:r>
              <a:r>
                <a:rPr lang="pt-PT" sz="1400" dirty="0" smtClean="0">
                  <a:latin typeface="Arial" pitchFamily="34" charset="0"/>
                  <a:ea typeface="Times New Roman" pitchFamily="18" charset="0"/>
                  <a:cs typeface="Arial" pitchFamily="34" charset="0"/>
                </a:rPr>
                <a:t> </a:t>
              </a:r>
              <a:r>
                <a:rPr lang="pt-PT" sz="1400" dirty="0" smtClean="0">
                  <a:latin typeface="Arial" pitchFamily="34" charset="0"/>
                  <a:ea typeface="Times New Roman" pitchFamily="18" charset="0"/>
                  <a:cs typeface="Arial" pitchFamily="34" charset="0"/>
                  <a:sym typeface="Symbol" pitchFamily="18" charset="2"/>
                </a:rPr>
                <a:t></a:t>
              </a:r>
              <a:r>
                <a:rPr lang="pt-PT" sz="1400" dirty="0" smtClean="0">
                  <a:latin typeface="Arial" pitchFamily="34" charset="0"/>
                  <a:ea typeface="Times New Roman" pitchFamily="18" charset="0"/>
                  <a:cs typeface="Arial" pitchFamily="34" charset="0"/>
                </a:rPr>
                <a:t> 300 K e </a:t>
              </a:r>
              <a:r>
                <a:rPr lang="pt-PT" sz="1400" i="1" dirty="0" smtClean="0">
                  <a:latin typeface="Arial" pitchFamily="34" charset="0"/>
                  <a:ea typeface="Times New Roman" pitchFamily="18" charset="0"/>
                  <a:cs typeface="Arial" pitchFamily="34" charset="0"/>
                  <a:sym typeface="Symbol" pitchFamily="18" charset="2"/>
                </a:rPr>
                <a:t>P</a:t>
              </a:r>
              <a:r>
                <a:rPr lang="pt-PT" sz="1400" dirty="0" smtClean="0">
                  <a:latin typeface="Arial" pitchFamily="34" charset="0"/>
                  <a:ea typeface="Times New Roman" pitchFamily="18" charset="0"/>
                  <a:cs typeface="Arial" pitchFamily="34" charset="0"/>
                  <a:sym typeface="Symbol" pitchFamily="18" charset="2"/>
                </a:rPr>
                <a:t></a:t>
              </a:r>
              <a:r>
                <a:rPr lang="pt-PT" sz="1400" dirty="0" smtClean="0">
                  <a:latin typeface="Arial" pitchFamily="34" charset="0"/>
                  <a:ea typeface="Times New Roman" pitchFamily="18" charset="0"/>
                  <a:cs typeface="Arial" pitchFamily="34" charset="0"/>
                </a:rPr>
                <a:t>0 </a:t>
              </a:r>
              <a:r>
                <a:rPr lang="pt-PT" sz="1400" dirty="0" err="1" smtClean="0">
                  <a:latin typeface="Arial" pitchFamily="34" charset="0"/>
                  <a:ea typeface="Times New Roman" pitchFamily="18" charset="0"/>
                  <a:cs typeface="Arial" pitchFamily="34" charset="0"/>
                </a:rPr>
                <a:t>atm</a:t>
              </a:r>
              <a:r>
                <a:rPr lang="pt-PT" sz="1400" dirty="0" smtClean="0">
                  <a:latin typeface="Arial" pitchFamily="34" charset="0"/>
                  <a:ea typeface="Times New Roman" pitchFamily="18" charset="0"/>
                  <a:cs typeface="Arial" pitchFamily="34" charset="0"/>
                </a:rPr>
                <a:t>)</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Object 4"/>
            <p:cNvGraphicFramePr>
              <a:graphicFrameLocks noChangeAspect="1"/>
            </p:cNvGraphicFramePr>
            <p:nvPr/>
          </p:nvGraphicFramePr>
          <p:xfrm>
            <a:off x="3214710" y="-6491"/>
            <a:ext cx="428596" cy="363657"/>
          </p:xfrm>
          <a:graphic>
            <a:graphicData uri="http://schemas.openxmlformats.org/presentationml/2006/ole">
              <p:oleObj spid="_x0000_s53252" name="Equação" r:id="rId4" imgW="317087" imgH="266353" progId="Equation.3">
                <p:embed/>
              </p:oleObj>
            </a:graphicData>
          </a:graphic>
        </p:graphicFrame>
      </p:grpSp>
      <p:sp>
        <p:nvSpPr>
          <p:cNvPr id="53255" name="Rectangle 7"/>
          <p:cNvSpPr>
            <a:spLocks noChangeArrowheads="1"/>
          </p:cNvSpPr>
          <p:nvPr/>
        </p:nvSpPr>
        <p:spPr bwMode="auto">
          <a:xfrm>
            <a:off x="5000628" y="4929198"/>
            <a:ext cx="342902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Esta concordância só poderá surpreender-nos tendo presente a simplicidade do modelo teórico de que se partiu.</a:t>
            </a:r>
            <a:endParaRPr kumimoji="0" lang="pt-PT"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642910" y="642918"/>
            <a:ext cx="728664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A aplicação do princípio da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rPr>
              <a:t>equipartição</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da energia pode levar-se um pouco mais longe aplicando-o ao caso das moléculas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rPr>
              <a:t>poliatómicas</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Para uma molécula com </a:t>
            </a:r>
            <a:r>
              <a:rPr kumimoji="0" lang="pt-PT" sz="1600" b="1" i="1" u="none" strike="noStrike" cap="none" normalizeH="0" baseline="0" dirty="0" smtClean="0">
                <a:ln>
                  <a:noFill/>
                </a:ln>
                <a:solidFill>
                  <a:schemeClr val="tx1"/>
                </a:solidFill>
                <a:effectLst/>
                <a:latin typeface="Arial" pitchFamily="34" charset="0"/>
                <a:ea typeface="Times New Roman" pitchFamily="18"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átomos o número total de graus de liberdade é 3</a:t>
            </a:r>
            <a:r>
              <a:rPr kumimoji="0" lang="pt-PT" sz="1600" b="1" i="1" u="none" strike="noStrike" cap="none" normalizeH="0" baseline="0" dirty="0" smtClean="0">
                <a:ln>
                  <a:noFill/>
                </a:ln>
                <a:solidFill>
                  <a:schemeClr val="tx1"/>
                </a:solidFill>
                <a:effectLst/>
                <a:latin typeface="Arial" pitchFamily="34" charset="0"/>
                <a:ea typeface="Times New Roman" pitchFamily="18"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uma vez que há três coordenadas por átomo. Fixando o centro de gravidade da molécula (ou, o que é equivalente, as três coordenadas espaciais de qualquer dos átomos que a constituem) elimina-se o movimento de translação da molécula como um todo.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Desta forma, ficarão ainda disponíveis para outros movimentos (3</a:t>
            </a:r>
            <a:r>
              <a:rPr kumimoji="0" lang="pt-PT" sz="1600" b="1" i="1" u="none" strike="noStrike" cap="none" normalizeH="0" baseline="0" dirty="0" smtClean="0">
                <a:ln>
                  <a:noFill/>
                </a:ln>
                <a:solidFill>
                  <a:schemeClr val="tx1"/>
                </a:solidFill>
                <a:effectLst/>
                <a:latin typeface="Arial" pitchFamily="34" charset="0"/>
                <a:ea typeface="Times New Roman" pitchFamily="18"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-3) graus de liberdade. Como, por hipótese, a molécula em questão é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rPr>
              <a:t>poliatómica</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estes (3</a:t>
            </a:r>
            <a:r>
              <a:rPr kumimoji="0" lang="pt-PT" sz="1600" b="1" i="1" u="none" strike="noStrike" cap="none" normalizeH="0" baseline="0" dirty="0" smtClean="0">
                <a:ln>
                  <a:noFill/>
                </a:ln>
                <a:solidFill>
                  <a:schemeClr val="tx1"/>
                </a:solidFill>
                <a:effectLst/>
                <a:latin typeface="Arial" pitchFamily="34" charset="0"/>
                <a:ea typeface="Times New Roman" pitchFamily="18"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-3) graus de liberdade remanescentes dirão respeito à rotação da molécula (em bloco) e às vibrações dos átomos no interior da própria molécula. </a:t>
            </a:r>
            <a:endParaRPr kumimoji="0" lang="pt-PT" sz="16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5720" y="571480"/>
            <a:ext cx="736131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No que se refere à rotação há dois casos a considerar como se vê nas Figuras:</a:t>
            </a:r>
            <a:endParaRPr kumimoji="0" lang="pt-PT" sz="1600" b="0" i="0" u="none" strike="noStrike" cap="none" normalizeH="0" baseline="0" dirty="0" smtClean="0">
              <a:ln>
                <a:noFill/>
              </a:ln>
              <a:solidFill>
                <a:schemeClr val="tx1"/>
              </a:solidFill>
              <a:effectLst/>
              <a:latin typeface="Arial" pitchFamily="34" charset="0"/>
            </a:endParaRPr>
          </a:p>
        </p:txBody>
      </p:sp>
      <p:graphicFrame>
        <p:nvGraphicFramePr>
          <p:cNvPr id="55298" name="Object 2"/>
          <p:cNvGraphicFramePr>
            <a:graphicFrameLocks noChangeAspect="1"/>
          </p:cNvGraphicFramePr>
          <p:nvPr/>
        </p:nvGraphicFramePr>
        <p:xfrm>
          <a:off x="1142976" y="1214421"/>
          <a:ext cx="5500726" cy="3342971"/>
        </p:xfrm>
        <a:graphic>
          <a:graphicData uri="http://schemas.openxmlformats.org/presentationml/2006/ole">
            <p:oleObj spid="_x0000_s55298" r:id="rId3" imgW="5032800" imgH="3052800" progId="">
              <p:embed/>
            </p:oleObj>
          </a:graphicData>
        </a:graphic>
      </p:graphicFrame>
      <p:sp>
        <p:nvSpPr>
          <p:cNvPr id="55299" name="Rectangle 3"/>
          <p:cNvSpPr>
            <a:spLocks noChangeArrowheads="1"/>
          </p:cNvSpPr>
          <p:nvPr/>
        </p:nvSpPr>
        <p:spPr bwMode="auto">
          <a:xfrm>
            <a:off x="1142976" y="4643446"/>
            <a:ext cx="721523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Graus de liberdade rotacionais:</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se a molécula ABC for linear, bastará fixar os ângulos </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endParaRPr kumimoji="0" lang="pt-PT" sz="14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impedir a sua rotação;  (DOIS GRAUS DE LIBERDADE ROTACIONAIS)</a:t>
            </a:r>
            <a:endParaRPr kumimoji="0" lang="pt-PT" sz="14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lvl="0" algn="just" eaLnBrk="0" fontAlgn="base" hangingPunct="0">
              <a:spcBef>
                <a:spcPct val="0"/>
              </a:spcBef>
              <a:spcAft>
                <a:spcPct val="0"/>
              </a:spcAft>
              <a:tabLst>
                <a:tab pos="457200" algn="l"/>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(b)   se ABC for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não-linear</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será necessário fixar mais um ângulo, </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além de </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conseguir a imobilização completa da molécula, no que respeita ao movimento de rotação. (</a:t>
            </a:r>
            <a:r>
              <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TRÊS</a:t>
            </a:r>
            <a:r>
              <a:rPr lang="pt-PT" sz="1400" dirty="0" smtClean="0">
                <a:latin typeface="Arial" pitchFamily="34" charset="0"/>
                <a:ea typeface="Times New Roman" pitchFamily="18" charset="0"/>
                <a:cs typeface="Arial" pitchFamily="34" charset="0"/>
                <a:sym typeface="Symbol" pitchFamily="18" charset="2"/>
              </a:rPr>
              <a:t> GRAUS DE LIBERDADE ROTACIONAIS)</a:t>
            </a:r>
            <a:endParaRPr kumimoji="0" lang="pt-PT"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sp>
        <p:nvSpPr>
          <p:cNvPr id="7" name="CaixaDeTexto 6"/>
          <p:cNvSpPr txBox="1"/>
          <p:nvPr/>
        </p:nvSpPr>
        <p:spPr>
          <a:xfrm>
            <a:off x="155144" y="1714489"/>
            <a:ext cx="2273716" cy="646331"/>
          </a:xfrm>
          <a:prstGeom prst="rect">
            <a:avLst/>
          </a:prstGeom>
          <a:noFill/>
        </p:spPr>
        <p:txBody>
          <a:bodyPr wrap="square" rtlCol="0">
            <a:spAutoFit/>
          </a:bodyPr>
          <a:lstStyle/>
          <a:p>
            <a:r>
              <a:rPr lang="pt-PT" b="1" dirty="0" smtClean="0">
                <a:solidFill>
                  <a:srgbClr val="00B050"/>
                </a:solidFill>
              </a:rPr>
              <a:t>Molécula linear:</a:t>
            </a:r>
          </a:p>
          <a:p>
            <a:pPr marL="342900" indent="-342900"/>
            <a:r>
              <a:rPr lang="pt-PT" b="1" dirty="0" smtClean="0">
                <a:solidFill>
                  <a:srgbClr val="00B050"/>
                </a:solidFill>
              </a:rPr>
              <a:t>2 Graus de liberdade</a:t>
            </a:r>
            <a:endParaRPr lang="pt-PT" b="1" dirty="0">
              <a:solidFill>
                <a:srgbClr val="00B050"/>
              </a:solidFill>
            </a:endParaRPr>
          </a:p>
        </p:txBody>
      </p:sp>
      <p:sp>
        <p:nvSpPr>
          <p:cNvPr id="553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55300" name="Object 4"/>
          <p:cNvGraphicFramePr>
            <a:graphicFrameLocks noChangeAspect="1"/>
          </p:cNvGraphicFramePr>
          <p:nvPr/>
        </p:nvGraphicFramePr>
        <p:xfrm>
          <a:off x="357158" y="2428868"/>
          <a:ext cx="1441450" cy="625475"/>
        </p:xfrm>
        <a:graphic>
          <a:graphicData uri="http://schemas.openxmlformats.org/presentationml/2006/ole">
            <p:oleObj spid="_x0000_s55300" name="Equação" r:id="rId4" imgW="914400" imgH="393480" progId="Equation.3">
              <p:embed/>
            </p:oleObj>
          </a:graphicData>
        </a:graphic>
      </p:graphicFrame>
      <p:sp>
        <p:nvSpPr>
          <p:cNvPr id="10" name="CaixaDeTexto 9"/>
          <p:cNvSpPr txBox="1"/>
          <p:nvPr/>
        </p:nvSpPr>
        <p:spPr>
          <a:xfrm>
            <a:off x="6072198" y="1928802"/>
            <a:ext cx="2286016" cy="646331"/>
          </a:xfrm>
          <a:prstGeom prst="rect">
            <a:avLst/>
          </a:prstGeom>
          <a:noFill/>
        </p:spPr>
        <p:txBody>
          <a:bodyPr wrap="square" rtlCol="0">
            <a:spAutoFit/>
          </a:bodyPr>
          <a:lstStyle/>
          <a:p>
            <a:r>
              <a:rPr lang="pt-PT" b="1" dirty="0" smtClean="0">
                <a:solidFill>
                  <a:srgbClr val="00B050"/>
                </a:solidFill>
              </a:rPr>
              <a:t>Molécula não linear:</a:t>
            </a:r>
          </a:p>
          <a:p>
            <a:pPr marL="342900" indent="-342900"/>
            <a:r>
              <a:rPr lang="pt-PT" b="1" dirty="0" smtClean="0">
                <a:solidFill>
                  <a:srgbClr val="00B050"/>
                </a:solidFill>
              </a:rPr>
              <a:t>3 Graus de  liberdade</a:t>
            </a:r>
            <a:endParaRPr lang="pt-PT" b="1" dirty="0">
              <a:solidFill>
                <a:srgbClr val="00B050"/>
              </a:solidFill>
            </a:endParaRPr>
          </a:p>
        </p:txBody>
      </p:sp>
      <p:graphicFrame>
        <p:nvGraphicFramePr>
          <p:cNvPr id="55302" name="Object 6"/>
          <p:cNvGraphicFramePr>
            <a:graphicFrameLocks noChangeAspect="1"/>
          </p:cNvGraphicFramePr>
          <p:nvPr/>
        </p:nvGraphicFramePr>
        <p:xfrm>
          <a:off x="6357950" y="2571744"/>
          <a:ext cx="1441450" cy="625475"/>
        </p:xfrm>
        <a:graphic>
          <a:graphicData uri="http://schemas.openxmlformats.org/presentationml/2006/ole">
            <p:oleObj spid="_x0000_s55302" name="Equação" r:id="rId5" imgW="914400" imgH="39348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571472" y="642918"/>
            <a:ext cx="7358114" cy="34881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b="1" i="0" u="none" strike="noStrike" cap="none" normalizeH="0" baseline="0" dirty="0" smtClean="0">
                <a:ln>
                  <a:noFill/>
                </a:ln>
                <a:solidFill>
                  <a:srgbClr val="FF0000"/>
                </a:solidFill>
                <a:effectLst/>
                <a:latin typeface="Arial" pitchFamily="34" charset="0"/>
                <a:ea typeface="Times New Roman" pitchFamily="18" charset="0"/>
              </a:rPr>
              <a:t>Contribuição </a:t>
            </a:r>
            <a:r>
              <a:rPr kumimoji="0" lang="pt-PT" b="1" i="0" u="none" strike="noStrike" cap="none" normalizeH="0" baseline="0" dirty="0" err="1" smtClean="0">
                <a:ln>
                  <a:noFill/>
                </a:ln>
                <a:solidFill>
                  <a:srgbClr val="FF0000"/>
                </a:solidFill>
                <a:effectLst/>
                <a:latin typeface="Arial" pitchFamily="34" charset="0"/>
                <a:ea typeface="Times New Roman" pitchFamily="18" charset="0"/>
              </a:rPr>
              <a:t>vibracional</a:t>
            </a:r>
            <a:r>
              <a:rPr kumimoji="0" lang="pt-PT" b="1" i="0" u="none" strike="noStrike" cap="none" normalizeH="0" baseline="0" dirty="0" smtClean="0">
                <a:ln>
                  <a:noFill/>
                </a:ln>
                <a:solidFill>
                  <a:srgbClr val="FF0000"/>
                </a:solidFill>
                <a:effectLst/>
                <a:latin typeface="Arial" pitchFamily="34" charset="0"/>
                <a:ea typeface="Times New Roman" pitchFamily="18" charset="0"/>
              </a:rPr>
              <a:t> para o valor de </a:t>
            </a:r>
            <a:r>
              <a:rPr kumimoji="0" lang="pt-PT" b="1" i="1" u="none" strike="noStrike" cap="none" normalizeH="0" baseline="0" dirty="0" err="1" smtClean="0">
                <a:ln>
                  <a:noFill/>
                </a:ln>
                <a:solidFill>
                  <a:srgbClr val="FF0000"/>
                </a:solidFill>
                <a:effectLst/>
                <a:latin typeface="Arial" pitchFamily="34" charset="0"/>
                <a:ea typeface="Times New Roman" pitchFamily="18" charset="0"/>
              </a:rPr>
              <a:t>C</a:t>
            </a:r>
            <a:r>
              <a:rPr kumimoji="0" lang="pt-PT" b="1" i="1" u="none" strike="noStrike" cap="none" normalizeH="0" baseline="-30000" dirty="0" err="1" smtClean="0">
                <a:ln>
                  <a:noFill/>
                </a:ln>
                <a:solidFill>
                  <a:srgbClr val="FF0000"/>
                </a:solidFill>
                <a:effectLst/>
                <a:latin typeface="Arial" pitchFamily="34" charset="0"/>
                <a:ea typeface="Times New Roman" pitchFamily="18" charset="0"/>
              </a:rPr>
              <a:t>V</a:t>
            </a:r>
            <a:r>
              <a:rPr kumimoji="0" lang="pt-PT" b="1" i="0" u="none" strike="noStrike" cap="none" normalizeH="0" baseline="-30000" dirty="0" err="1" smtClean="0">
                <a:ln>
                  <a:noFill/>
                </a:ln>
                <a:solidFill>
                  <a:srgbClr val="FF0000"/>
                </a:solidFill>
                <a:effectLst/>
                <a:latin typeface="Arial" pitchFamily="34" charset="0"/>
                <a:ea typeface="Times New Roman" pitchFamily="18" charset="0"/>
              </a:rPr>
              <a:t>,m</a:t>
            </a:r>
            <a:r>
              <a:rPr kumimoji="0" lang="pt-PT" b="1" i="0" u="none" strike="noStrike" cap="none" normalizeH="0" baseline="0" dirty="0" smtClean="0">
                <a:ln>
                  <a:noFill/>
                </a:ln>
                <a:solidFill>
                  <a:srgbClr val="FF0000"/>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Descontando aos 3</a:t>
            </a:r>
            <a:r>
              <a:rPr kumimoji="0" lang="pt-PT" sz="1600" b="0" i="1" u="none" strike="noStrike" cap="none" normalizeH="0" baseline="0" dirty="0" smtClean="0">
                <a:ln>
                  <a:noFill/>
                </a:ln>
                <a:solidFill>
                  <a:schemeClr val="tx1"/>
                </a:solidFill>
                <a:effectLst/>
                <a:latin typeface="Arial" pitchFamily="34" charset="0"/>
                <a:ea typeface="Times New Roman" pitchFamily="18" charset="0"/>
              </a:rPr>
              <a:t>a</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graus de liberdade totais que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tinhamos</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de início aqueles que são absorvidos na translação e na rotação, restam para a vibração de uma molécula um número de </a:t>
            </a:r>
            <a:r>
              <a:rPr kumimoji="0" lang="pt-PT" sz="1600" b="0" i="0" u="none" strike="noStrike" cap="none" normalizeH="0" baseline="0" dirty="0" smtClean="0">
                <a:ln>
                  <a:noFill/>
                </a:ln>
                <a:solidFill>
                  <a:srgbClr val="00B050"/>
                </a:solidFill>
                <a:effectLst/>
                <a:latin typeface="Arial" pitchFamily="34" charset="0"/>
                <a:ea typeface="Times New Roman" pitchFamily="18" charset="0"/>
              </a:rPr>
              <a:t>graus de liberdade igual a (3</a:t>
            </a:r>
            <a:r>
              <a:rPr kumimoji="0" lang="pt-PT" sz="1600" b="0" i="1" u="none" strike="noStrike" cap="none" normalizeH="0" baseline="0" dirty="0" smtClean="0">
                <a:ln>
                  <a:noFill/>
                </a:ln>
                <a:solidFill>
                  <a:srgbClr val="00B050"/>
                </a:solidFill>
                <a:effectLst/>
                <a:latin typeface="Arial" pitchFamily="34" charset="0"/>
                <a:ea typeface="Times New Roman" pitchFamily="18" charset="0"/>
              </a:rPr>
              <a:t>a</a:t>
            </a:r>
            <a:r>
              <a:rPr kumimoji="0" lang="pt-PT" sz="1600" b="0" i="0" u="none" strike="noStrike" cap="none" normalizeH="0" baseline="0" dirty="0" smtClean="0">
                <a:ln>
                  <a:noFill/>
                </a:ln>
                <a:solidFill>
                  <a:srgbClr val="00B050"/>
                </a:solidFill>
                <a:effectLst/>
                <a:latin typeface="Arial" pitchFamily="34" charset="0"/>
                <a:ea typeface="Times New Roman" pitchFamily="18" charset="0"/>
              </a:rPr>
              <a:t>-5) para moléculas lineares, ou (3</a:t>
            </a:r>
            <a:r>
              <a:rPr kumimoji="0" lang="pt-PT" sz="1600" b="0" i="1" u="none" strike="noStrike" cap="none" normalizeH="0" baseline="0" dirty="0" smtClean="0">
                <a:ln>
                  <a:noFill/>
                </a:ln>
                <a:solidFill>
                  <a:srgbClr val="00B050"/>
                </a:solidFill>
                <a:effectLst/>
                <a:latin typeface="Arial" pitchFamily="34" charset="0"/>
                <a:ea typeface="Times New Roman" pitchFamily="18" charset="0"/>
              </a:rPr>
              <a:t>a</a:t>
            </a:r>
            <a:r>
              <a:rPr kumimoji="0" lang="pt-PT" sz="1600" b="0" i="0" u="none" strike="noStrike" cap="none" normalizeH="0" baseline="0" dirty="0" smtClean="0">
                <a:ln>
                  <a:noFill/>
                </a:ln>
                <a:solidFill>
                  <a:srgbClr val="00B050"/>
                </a:solidFill>
                <a:effectLst/>
                <a:latin typeface="Arial" pitchFamily="34" charset="0"/>
                <a:ea typeface="Times New Roman" pitchFamily="18" charset="0"/>
              </a:rPr>
              <a:t>-6) no caso de moléculas não lineares. </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Embora os movimentos de vibração dos átomos nas moléculas sejam bastante complexos – distensão, encurvamento,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torsão</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etc.,</a:t>
            </a:r>
            <a:r>
              <a:rPr kumimoji="0" lang="pt-PT" sz="1600" b="0" i="0" u="none" strike="noStrike" cap="none" normalizeH="0" dirty="0" smtClean="0">
                <a:ln>
                  <a:noFill/>
                </a:ln>
                <a:solidFill>
                  <a:schemeClr val="tx1"/>
                </a:solidFill>
                <a:effectLst/>
                <a:latin typeface="Arial" pitchFamily="34" charset="0"/>
                <a:ea typeface="Times New Roman" pitchFamily="18"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podem reduzir-se sempre a um certo número de vibrações mais simples: os chamados </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modos normais de vibração</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600" b="0" i="0" u="none" strike="noStrike" cap="none" normalizeH="0" baseline="0" dirty="0" smtClean="0">
                <a:ln>
                  <a:noFill/>
                </a:ln>
                <a:solidFill>
                  <a:srgbClr val="00B050"/>
                </a:solidFill>
                <a:effectLst/>
                <a:latin typeface="Arial" pitchFamily="34" charset="0"/>
                <a:ea typeface="Times New Roman" pitchFamily="18" charset="0"/>
              </a:rPr>
              <a:t>Há tantos modos normais de vibração quantos os graus de liberdade </a:t>
            </a:r>
            <a:r>
              <a:rPr kumimoji="0" lang="pt-PT" sz="1600" b="0" i="0" u="none" strike="noStrike" cap="none" normalizeH="0" baseline="0" dirty="0" err="1" smtClean="0">
                <a:ln>
                  <a:noFill/>
                </a:ln>
                <a:solidFill>
                  <a:srgbClr val="00B050"/>
                </a:solidFill>
                <a:effectLst/>
                <a:latin typeface="Arial" pitchFamily="34" charset="0"/>
                <a:ea typeface="Times New Roman" pitchFamily="18" charset="0"/>
              </a:rPr>
              <a:t>vibracionais</a:t>
            </a:r>
            <a:r>
              <a:rPr kumimoji="0" lang="pt-PT" sz="1600" b="0" i="0" u="none" strike="noStrike" cap="none" normalizeH="0" baseline="0" dirty="0" smtClean="0">
                <a:ln>
                  <a:noFill/>
                </a:ln>
                <a:solidFill>
                  <a:srgbClr val="00B050"/>
                </a:solidFill>
                <a:effectLst/>
                <a:latin typeface="Arial" pitchFamily="34" charset="0"/>
                <a:ea typeface="Times New Roman" pitchFamily="18" charset="0"/>
              </a:rPr>
              <a:t>. A cada um destes chamados modos normais de vibração corresponde uma frequência de vibração característica.</a:t>
            </a:r>
            <a:r>
              <a:rPr lang="pt-PT" sz="1600" baseline="30000" dirty="0" smtClean="0">
                <a:solidFill>
                  <a:srgbClr val="00B050"/>
                </a:solidFill>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30000" dirty="0" smtClean="0">
              <a:ln>
                <a:noFill/>
              </a:ln>
              <a:solidFill>
                <a:schemeClr val="tx1"/>
              </a:solidFill>
              <a:effectLst/>
              <a:latin typeface="Arial" pitchFamily="34" charset="0"/>
              <a:ea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7345">
                                            <p:txEl>
                                              <p:pRg st="2" end="2"/>
                                            </p:txEl>
                                          </p:spTgt>
                                        </p:tgtEl>
                                        <p:attrNameLst>
                                          <p:attrName>style.visibility</p:attrName>
                                        </p:attrNameLst>
                                      </p:cBhvr>
                                      <p:to>
                                        <p:strVal val="visible"/>
                                      </p:to>
                                    </p:set>
                                    <p:animEffect transition="in" filter="wipe(down)">
                                      <p:cBhvr>
                                        <p:cTn id="7" dur="580">
                                          <p:stCondLst>
                                            <p:cond delay="0"/>
                                          </p:stCondLst>
                                        </p:cTn>
                                        <p:tgtEl>
                                          <p:spTgt spid="57345">
                                            <p:txEl>
                                              <p:pRg st="2" end="2"/>
                                            </p:txEl>
                                          </p:spTgt>
                                        </p:tgtEl>
                                      </p:cBhvr>
                                    </p:animEffect>
                                    <p:anim calcmode="lin" valueType="num">
                                      <p:cBhvr>
                                        <p:cTn id="8" dur="1822" tmFilter="0,0; 0.14,0.36; 0.43,0.73; 0.71,0.91; 1.0,1.0">
                                          <p:stCondLst>
                                            <p:cond delay="0"/>
                                          </p:stCondLst>
                                        </p:cTn>
                                        <p:tgtEl>
                                          <p:spTgt spid="57345">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345">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345">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345">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345">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7345">
                                            <p:txEl>
                                              <p:pRg st="2" end="2"/>
                                            </p:txEl>
                                          </p:spTgt>
                                        </p:tgtEl>
                                      </p:cBhvr>
                                      <p:to x="100000" y="60000"/>
                                    </p:animScale>
                                    <p:animScale>
                                      <p:cBhvr>
                                        <p:cTn id="14" dur="166" decel="50000">
                                          <p:stCondLst>
                                            <p:cond delay="676"/>
                                          </p:stCondLst>
                                        </p:cTn>
                                        <p:tgtEl>
                                          <p:spTgt spid="57345">
                                            <p:txEl>
                                              <p:pRg st="2" end="2"/>
                                            </p:txEl>
                                          </p:spTgt>
                                        </p:tgtEl>
                                      </p:cBhvr>
                                      <p:to x="100000" y="100000"/>
                                    </p:animScale>
                                    <p:animScale>
                                      <p:cBhvr>
                                        <p:cTn id="15" dur="26">
                                          <p:stCondLst>
                                            <p:cond delay="1312"/>
                                          </p:stCondLst>
                                        </p:cTn>
                                        <p:tgtEl>
                                          <p:spTgt spid="57345">
                                            <p:txEl>
                                              <p:pRg st="2" end="2"/>
                                            </p:txEl>
                                          </p:spTgt>
                                        </p:tgtEl>
                                      </p:cBhvr>
                                      <p:to x="100000" y="80000"/>
                                    </p:animScale>
                                    <p:animScale>
                                      <p:cBhvr>
                                        <p:cTn id="16" dur="166" decel="50000">
                                          <p:stCondLst>
                                            <p:cond delay="1338"/>
                                          </p:stCondLst>
                                        </p:cTn>
                                        <p:tgtEl>
                                          <p:spTgt spid="57345">
                                            <p:txEl>
                                              <p:pRg st="2" end="2"/>
                                            </p:txEl>
                                          </p:spTgt>
                                        </p:tgtEl>
                                      </p:cBhvr>
                                      <p:to x="100000" y="100000"/>
                                    </p:animScale>
                                    <p:animScale>
                                      <p:cBhvr>
                                        <p:cTn id="17" dur="26">
                                          <p:stCondLst>
                                            <p:cond delay="1642"/>
                                          </p:stCondLst>
                                        </p:cTn>
                                        <p:tgtEl>
                                          <p:spTgt spid="57345">
                                            <p:txEl>
                                              <p:pRg st="2" end="2"/>
                                            </p:txEl>
                                          </p:spTgt>
                                        </p:tgtEl>
                                      </p:cBhvr>
                                      <p:to x="100000" y="90000"/>
                                    </p:animScale>
                                    <p:animScale>
                                      <p:cBhvr>
                                        <p:cTn id="18" dur="166" decel="50000">
                                          <p:stCondLst>
                                            <p:cond delay="1668"/>
                                          </p:stCondLst>
                                        </p:cTn>
                                        <p:tgtEl>
                                          <p:spTgt spid="57345">
                                            <p:txEl>
                                              <p:pRg st="2" end="2"/>
                                            </p:txEl>
                                          </p:spTgt>
                                        </p:tgtEl>
                                      </p:cBhvr>
                                      <p:to x="100000" y="100000"/>
                                    </p:animScale>
                                    <p:animScale>
                                      <p:cBhvr>
                                        <p:cTn id="19" dur="26">
                                          <p:stCondLst>
                                            <p:cond delay="1808"/>
                                          </p:stCondLst>
                                        </p:cTn>
                                        <p:tgtEl>
                                          <p:spTgt spid="57345">
                                            <p:txEl>
                                              <p:pRg st="2" end="2"/>
                                            </p:txEl>
                                          </p:spTgt>
                                        </p:tgtEl>
                                      </p:cBhvr>
                                      <p:to x="100000" y="95000"/>
                                    </p:animScale>
                                    <p:animScale>
                                      <p:cBhvr>
                                        <p:cTn id="20" dur="166" decel="50000">
                                          <p:stCondLst>
                                            <p:cond delay="1834"/>
                                          </p:stCondLst>
                                        </p:cTn>
                                        <p:tgtEl>
                                          <p:spTgt spid="57345">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7345">
                                            <p:txEl>
                                              <p:pRg st="4" end="4"/>
                                            </p:txEl>
                                          </p:spTgt>
                                        </p:tgtEl>
                                        <p:attrNameLst>
                                          <p:attrName>style.visibility</p:attrName>
                                        </p:attrNameLst>
                                      </p:cBhvr>
                                      <p:to>
                                        <p:strVal val="visible"/>
                                      </p:to>
                                    </p:set>
                                    <p:animEffect transition="in" filter="wipe(down)">
                                      <p:cBhvr>
                                        <p:cTn id="25" dur="580">
                                          <p:stCondLst>
                                            <p:cond delay="0"/>
                                          </p:stCondLst>
                                        </p:cTn>
                                        <p:tgtEl>
                                          <p:spTgt spid="57345">
                                            <p:txEl>
                                              <p:pRg st="4" end="4"/>
                                            </p:txEl>
                                          </p:spTgt>
                                        </p:tgtEl>
                                      </p:cBhvr>
                                    </p:animEffect>
                                    <p:anim calcmode="lin" valueType="num">
                                      <p:cBhvr>
                                        <p:cTn id="26" dur="1822" tmFilter="0,0; 0.14,0.36; 0.43,0.73; 0.71,0.91; 1.0,1.0">
                                          <p:stCondLst>
                                            <p:cond delay="0"/>
                                          </p:stCondLst>
                                        </p:cTn>
                                        <p:tgtEl>
                                          <p:spTgt spid="57345">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7345">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7345">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7345">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7345">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7345">
                                            <p:txEl>
                                              <p:pRg st="4" end="4"/>
                                            </p:txEl>
                                          </p:spTgt>
                                        </p:tgtEl>
                                      </p:cBhvr>
                                      <p:to x="100000" y="60000"/>
                                    </p:animScale>
                                    <p:animScale>
                                      <p:cBhvr>
                                        <p:cTn id="32" dur="166" decel="50000">
                                          <p:stCondLst>
                                            <p:cond delay="676"/>
                                          </p:stCondLst>
                                        </p:cTn>
                                        <p:tgtEl>
                                          <p:spTgt spid="57345">
                                            <p:txEl>
                                              <p:pRg st="4" end="4"/>
                                            </p:txEl>
                                          </p:spTgt>
                                        </p:tgtEl>
                                      </p:cBhvr>
                                      <p:to x="100000" y="100000"/>
                                    </p:animScale>
                                    <p:animScale>
                                      <p:cBhvr>
                                        <p:cTn id="33" dur="26">
                                          <p:stCondLst>
                                            <p:cond delay="1312"/>
                                          </p:stCondLst>
                                        </p:cTn>
                                        <p:tgtEl>
                                          <p:spTgt spid="57345">
                                            <p:txEl>
                                              <p:pRg st="4" end="4"/>
                                            </p:txEl>
                                          </p:spTgt>
                                        </p:tgtEl>
                                      </p:cBhvr>
                                      <p:to x="100000" y="80000"/>
                                    </p:animScale>
                                    <p:animScale>
                                      <p:cBhvr>
                                        <p:cTn id="34" dur="166" decel="50000">
                                          <p:stCondLst>
                                            <p:cond delay="1338"/>
                                          </p:stCondLst>
                                        </p:cTn>
                                        <p:tgtEl>
                                          <p:spTgt spid="57345">
                                            <p:txEl>
                                              <p:pRg st="4" end="4"/>
                                            </p:txEl>
                                          </p:spTgt>
                                        </p:tgtEl>
                                      </p:cBhvr>
                                      <p:to x="100000" y="100000"/>
                                    </p:animScale>
                                    <p:animScale>
                                      <p:cBhvr>
                                        <p:cTn id="35" dur="26">
                                          <p:stCondLst>
                                            <p:cond delay="1642"/>
                                          </p:stCondLst>
                                        </p:cTn>
                                        <p:tgtEl>
                                          <p:spTgt spid="57345">
                                            <p:txEl>
                                              <p:pRg st="4" end="4"/>
                                            </p:txEl>
                                          </p:spTgt>
                                        </p:tgtEl>
                                      </p:cBhvr>
                                      <p:to x="100000" y="90000"/>
                                    </p:animScale>
                                    <p:animScale>
                                      <p:cBhvr>
                                        <p:cTn id="36" dur="166" decel="50000">
                                          <p:stCondLst>
                                            <p:cond delay="1668"/>
                                          </p:stCondLst>
                                        </p:cTn>
                                        <p:tgtEl>
                                          <p:spTgt spid="57345">
                                            <p:txEl>
                                              <p:pRg st="4" end="4"/>
                                            </p:txEl>
                                          </p:spTgt>
                                        </p:tgtEl>
                                      </p:cBhvr>
                                      <p:to x="100000" y="100000"/>
                                    </p:animScale>
                                    <p:animScale>
                                      <p:cBhvr>
                                        <p:cTn id="37" dur="26">
                                          <p:stCondLst>
                                            <p:cond delay="1808"/>
                                          </p:stCondLst>
                                        </p:cTn>
                                        <p:tgtEl>
                                          <p:spTgt spid="57345">
                                            <p:txEl>
                                              <p:pRg st="4" end="4"/>
                                            </p:txEl>
                                          </p:spTgt>
                                        </p:tgtEl>
                                      </p:cBhvr>
                                      <p:to x="100000" y="95000"/>
                                    </p:animScale>
                                    <p:animScale>
                                      <p:cBhvr>
                                        <p:cTn id="38" dur="166" decel="50000">
                                          <p:stCondLst>
                                            <p:cond delay="1834"/>
                                          </p:stCondLst>
                                        </p:cTn>
                                        <p:tgtEl>
                                          <p:spTgt spid="5734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428596" y="571480"/>
            <a:ext cx="8215370" cy="1200329"/>
          </a:xfrm>
          <a:prstGeom prst="rect">
            <a:avLst/>
          </a:prstGeom>
        </p:spPr>
        <p:txBody>
          <a:bodyPr wrap="square">
            <a:spAutoFit/>
          </a:bodyPr>
          <a:lstStyle/>
          <a:p>
            <a:pPr>
              <a:buSzPct val="120000"/>
              <a:buFont typeface="Webdings" pitchFamily="18" charset="2"/>
              <a:buChar char=""/>
            </a:pPr>
            <a:r>
              <a:rPr lang="pt-PT" dirty="0" smtClean="0">
                <a:latin typeface="Arial" pitchFamily="34" charset="0"/>
                <a:ea typeface="Times New Roman" pitchFamily="18" charset="0"/>
                <a:cs typeface="Arial" pitchFamily="34" charset="0"/>
              </a:rPr>
              <a:t>Da soma da energia potencial de vibração com a energia cinética </a:t>
            </a:r>
            <a:r>
              <a:rPr lang="pt-PT" dirty="0" err="1" smtClean="0">
                <a:latin typeface="Arial" pitchFamily="34" charset="0"/>
                <a:ea typeface="Times New Roman" pitchFamily="18" charset="0"/>
                <a:cs typeface="Arial" pitchFamily="34" charset="0"/>
              </a:rPr>
              <a:t>vibracional</a:t>
            </a:r>
            <a:r>
              <a:rPr lang="pt-PT" dirty="0" smtClean="0">
                <a:latin typeface="Arial" pitchFamily="34" charset="0"/>
                <a:ea typeface="Times New Roman" pitchFamily="18" charset="0"/>
                <a:cs typeface="Arial" pitchFamily="34" charset="0"/>
              </a:rPr>
              <a:t> resulta a </a:t>
            </a:r>
            <a:r>
              <a:rPr lang="pt-PT" dirty="0" smtClean="0">
                <a:latin typeface="Arial" pitchFamily="34" charset="0"/>
                <a:cs typeface="Arial" pitchFamily="34" charset="0"/>
              </a:rPr>
              <a:t>energia total associada à vibração considerada. </a:t>
            </a:r>
          </a:p>
          <a:p>
            <a:r>
              <a:rPr lang="pt-PT" dirty="0" smtClean="0">
                <a:latin typeface="Arial" pitchFamily="34" charset="0"/>
                <a:cs typeface="Arial" pitchFamily="34" charset="0"/>
              </a:rPr>
              <a:t>Admitindo que o movimento oscilatório </a:t>
            </a:r>
            <a:r>
              <a:rPr lang="pt-PT" dirty="0" err="1" smtClean="0">
                <a:latin typeface="Arial" pitchFamily="34" charset="0"/>
                <a:cs typeface="Arial" pitchFamily="34" charset="0"/>
              </a:rPr>
              <a:t>vibracional</a:t>
            </a:r>
            <a:r>
              <a:rPr lang="pt-PT" dirty="0" smtClean="0">
                <a:latin typeface="Arial" pitchFamily="34" charset="0"/>
                <a:cs typeface="Arial" pitchFamily="34" charset="0"/>
              </a:rPr>
              <a:t> é harmónico e segue a lei de </a:t>
            </a:r>
            <a:r>
              <a:rPr lang="pt-PT" dirty="0" err="1" smtClean="0">
                <a:latin typeface="Arial" pitchFamily="34" charset="0"/>
                <a:cs typeface="Arial" pitchFamily="34" charset="0"/>
              </a:rPr>
              <a:t>Hooke,</a:t>
            </a:r>
            <a:r>
              <a:rPr lang="pt-PT" baseline="30000" dirty="0" smtClean="0">
                <a:latin typeface="Arial" pitchFamily="34" charset="0"/>
                <a:cs typeface="Arial" pitchFamily="34" charset="0"/>
              </a:rPr>
              <a:t>(52)</a:t>
            </a:r>
            <a:r>
              <a:rPr lang="pt-PT" dirty="0" smtClean="0">
                <a:latin typeface="Arial" pitchFamily="34" charset="0"/>
                <a:cs typeface="Arial" pitchFamily="34" charset="0"/>
              </a:rPr>
              <a:t> a energia potencial de vibração será</a:t>
            </a:r>
            <a:endParaRPr lang="pt-PT" dirty="0">
              <a:latin typeface="Arial" pitchFamily="34" charset="0"/>
              <a:cs typeface="Arial" pitchFamily="34" charset="0"/>
            </a:endParaRP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58369" name="Object 1"/>
          <p:cNvGraphicFramePr>
            <a:graphicFrameLocks noChangeAspect="1"/>
          </p:cNvGraphicFramePr>
          <p:nvPr/>
        </p:nvGraphicFramePr>
        <p:xfrm>
          <a:off x="5751513" y="1474788"/>
          <a:ext cx="2425700" cy="773112"/>
        </p:xfrm>
        <a:graphic>
          <a:graphicData uri="http://schemas.openxmlformats.org/presentationml/2006/ole">
            <p:oleObj spid="_x0000_s58369" name="Equação" r:id="rId3" imgW="1244520" imgH="393480" progId="Equation.3">
              <p:embed/>
            </p:oleObj>
          </a:graphicData>
        </a:graphic>
      </p:graphicFrame>
      <p:sp>
        <p:nvSpPr>
          <p:cNvPr id="58371" name="Rectangle 3"/>
          <p:cNvSpPr>
            <a:spLocks noChangeArrowheads="1"/>
          </p:cNvSpPr>
          <p:nvPr/>
        </p:nvSpPr>
        <p:spPr bwMode="auto">
          <a:xfrm>
            <a:off x="500034" y="2214554"/>
            <a:ext cx="51435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SzPct val="120000"/>
              <a:buFont typeface="Webdings" pitchFamily="18" charset="2"/>
              <a:buChar char=""/>
            </a:pPr>
            <a:r>
              <a:rPr lang="pt-PT" sz="1600" b="1" dirty="0" smtClean="0">
                <a:latin typeface="Arial" pitchFamily="34" charset="0"/>
                <a:cs typeface="Arial" pitchFamily="34" charset="0"/>
              </a:rPr>
              <a:t>Considerando, para simplificar, a vibração segundo o eixo </a:t>
            </a:r>
            <a:r>
              <a:rPr lang="pt-PT" sz="1600" b="1" i="1" dirty="0" err="1" smtClean="0">
                <a:latin typeface="Arial" pitchFamily="34" charset="0"/>
                <a:cs typeface="Arial" pitchFamily="34" charset="0"/>
              </a:rPr>
              <a:t>Ox</a:t>
            </a:r>
            <a:r>
              <a:rPr lang="pt-PT" sz="1600" b="1" dirty="0" smtClean="0">
                <a:latin typeface="Arial" pitchFamily="34" charset="0"/>
                <a:cs typeface="Arial" pitchFamily="34" charset="0"/>
              </a:rPr>
              <a:t> de duas partículas atómicas de massa reduzida </a:t>
            </a:r>
            <a:r>
              <a:rPr lang="pt-PT" sz="1600" b="1" i="1" dirty="0" smtClean="0">
                <a:latin typeface="Arial" pitchFamily="34" charset="0"/>
                <a:cs typeface="Arial" pitchFamily="34" charset="0"/>
                <a:sym typeface="Symbol"/>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energia cinética de vibração será</a:t>
            </a:r>
            <a:endParaRPr kumimoji="0" lang="pt-PT"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58372" name="Object 4"/>
          <p:cNvGraphicFramePr>
            <a:graphicFrameLocks noChangeAspect="1"/>
          </p:cNvGraphicFramePr>
          <p:nvPr/>
        </p:nvGraphicFramePr>
        <p:xfrm>
          <a:off x="5754688" y="2273300"/>
          <a:ext cx="2470150" cy="884238"/>
        </p:xfrm>
        <a:graphic>
          <a:graphicData uri="http://schemas.openxmlformats.org/presentationml/2006/ole">
            <p:oleObj spid="_x0000_s58372" name="Equação" r:id="rId4" imgW="1180800" imgH="419040" progId="Equation.3">
              <p:embed/>
            </p:oleObj>
          </a:graphicData>
        </a:graphic>
      </p:graphicFrame>
      <p:sp>
        <p:nvSpPr>
          <p:cNvPr id="8" name="Rectângulo 7"/>
          <p:cNvSpPr/>
          <p:nvPr/>
        </p:nvSpPr>
        <p:spPr>
          <a:xfrm>
            <a:off x="500034" y="3500438"/>
            <a:ext cx="7786742" cy="2031325"/>
          </a:xfrm>
          <a:prstGeom prst="rect">
            <a:avLst/>
          </a:prstGeom>
        </p:spPr>
        <p:txBody>
          <a:bodyPr wrap="square">
            <a:spAutoFit/>
          </a:bodyPr>
          <a:lstStyle/>
          <a:p>
            <a:pPr algn="just"/>
            <a:r>
              <a:rPr lang="pt-PT" b="1" dirty="0" smtClean="0">
                <a:latin typeface="Arial" pitchFamily="34" charset="0"/>
                <a:cs typeface="Arial" pitchFamily="34" charset="0"/>
              </a:rPr>
              <a:t>Cada uma destas energias é expressa por um termo quadrático e, consequentemente, utilizando o princípio da </a:t>
            </a:r>
            <a:r>
              <a:rPr lang="pt-PT" b="1" dirty="0" err="1" smtClean="0">
                <a:latin typeface="Arial" pitchFamily="34" charset="0"/>
                <a:cs typeface="Arial" pitchFamily="34" charset="0"/>
              </a:rPr>
              <a:t>equipartição</a:t>
            </a:r>
            <a:r>
              <a:rPr lang="pt-PT" b="1" dirty="0" smtClean="0">
                <a:latin typeface="Arial" pitchFamily="34" charset="0"/>
                <a:cs typeface="Arial" pitchFamily="34" charset="0"/>
              </a:rPr>
              <a:t>, a previsão da capacidade calorífica é </a:t>
            </a:r>
            <a:r>
              <a:rPr lang="pt-PT" b="1" i="1" dirty="0" err="1" smtClean="0">
                <a:latin typeface="Arial" pitchFamily="34" charset="0"/>
                <a:cs typeface="Arial" pitchFamily="34" charset="0"/>
              </a:rPr>
              <a:t>C</a:t>
            </a:r>
            <a:r>
              <a:rPr lang="pt-PT" b="1" i="1" baseline="-25000" dirty="0" err="1" smtClean="0">
                <a:latin typeface="Arial" pitchFamily="34" charset="0"/>
                <a:cs typeface="Arial" pitchFamily="34" charset="0"/>
              </a:rPr>
              <a:t>V</a:t>
            </a:r>
            <a:r>
              <a:rPr lang="pt-PT" b="1" baseline="-25000" dirty="0" err="1" smtClean="0">
                <a:latin typeface="Arial" pitchFamily="34" charset="0"/>
                <a:cs typeface="Arial" pitchFamily="34" charset="0"/>
              </a:rPr>
              <a:t>,vibr</a:t>
            </a:r>
            <a:r>
              <a:rPr lang="pt-PT" b="1" baseline="-25000" dirty="0" smtClean="0">
                <a:latin typeface="Arial" pitchFamily="34" charset="0"/>
                <a:cs typeface="Arial" pitchFamily="34" charset="0"/>
              </a:rPr>
              <a:t> </a:t>
            </a:r>
            <a:r>
              <a:rPr lang="pt-PT" b="1" dirty="0" smtClean="0">
                <a:latin typeface="Arial" pitchFamily="34" charset="0"/>
                <a:cs typeface="Arial" pitchFamily="34" charset="0"/>
              </a:rPr>
              <a:t>= R ( = ½ R + ½ R) por modo normal de vibração e por mole de substância. Ou seja, uma contribuição igual a (3</a:t>
            </a:r>
            <a:r>
              <a:rPr lang="pt-PT" b="1" i="1" dirty="0" smtClean="0">
                <a:latin typeface="Arial" pitchFamily="34" charset="0"/>
                <a:cs typeface="Arial" pitchFamily="34" charset="0"/>
              </a:rPr>
              <a:t>a</a:t>
            </a:r>
            <a:r>
              <a:rPr lang="pt-PT" b="1" dirty="0" smtClean="0">
                <a:latin typeface="Arial" pitchFamily="34" charset="0"/>
                <a:cs typeface="Arial" pitchFamily="34" charset="0"/>
              </a:rPr>
              <a:t>-5)</a:t>
            </a:r>
            <a:r>
              <a:rPr lang="pt-PT" b="1" dirty="0" smtClean="0">
                <a:latin typeface="Arial" pitchFamily="34" charset="0"/>
                <a:cs typeface="Arial" pitchFamily="34" charset="0"/>
                <a:sym typeface="Symbol"/>
              </a:rPr>
              <a:t></a:t>
            </a:r>
            <a:r>
              <a:rPr lang="pt-PT" b="1" dirty="0" smtClean="0">
                <a:latin typeface="Arial" pitchFamily="34" charset="0"/>
                <a:cs typeface="Arial" pitchFamily="34" charset="0"/>
              </a:rPr>
              <a:t>R ou (3</a:t>
            </a:r>
            <a:r>
              <a:rPr lang="pt-PT" b="1" i="1" dirty="0" smtClean="0">
                <a:latin typeface="Arial" pitchFamily="34" charset="0"/>
                <a:cs typeface="Arial" pitchFamily="34" charset="0"/>
              </a:rPr>
              <a:t>a</a:t>
            </a:r>
            <a:r>
              <a:rPr lang="pt-PT" b="1" dirty="0" smtClean="0">
                <a:latin typeface="Arial" pitchFamily="34" charset="0"/>
                <a:cs typeface="Arial" pitchFamily="34" charset="0"/>
              </a:rPr>
              <a:t>-6)</a:t>
            </a:r>
            <a:r>
              <a:rPr lang="pt-PT" b="1" dirty="0" smtClean="0">
                <a:latin typeface="Arial" pitchFamily="34" charset="0"/>
                <a:cs typeface="Arial" pitchFamily="34" charset="0"/>
                <a:sym typeface="Symbol"/>
              </a:rPr>
              <a:t></a:t>
            </a:r>
            <a:r>
              <a:rPr lang="pt-PT" b="1" dirty="0" smtClean="0">
                <a:latin typeface="Arial" pitchFamily="34" charset="0"/>
                <a:cs typeface="Arial" pitchFamily="34" charset="0"/>
              </a:rPr>
              <a:t>R por mole consoante as moléculas do gás sejam lineares ou não. Esta previsão da Física clássica não concorda, porém, com os resultados experimentais.</a:t>
            </a:r>
          </a:p>
        </p:txBody>
      </p:sp>
      <p:sp>
        <p:nvSpPr>
          <p:cNvPr id="9" name="Seta para a direita 8"/>
          <p:cNvSpPr/>
          <p:nvPr/>
        </p:nvSpPr>
        <p:spPr>
          <a:xfrm>
            <a:off x="6286512" y="5643578"/>
            <a:ext cx="1785950"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8369"/>
                                        </p:tgtEl>
                                        <p:attrNameLst>
                                          <p:attrName>style.visibility</p:attrName>
                                        </p:attrNameLst>
                                      </p:cBhvr>
                                      <p:to>
                                        <p:strVal val="visible"/>
                                      </p:to>
                                    </p:set>
                                    <p:animEffect transition="in" filter="wipe(down)">
                                      <p:cBhvr>
                                        <p:cTn id="7" dur="580">
                                          <p:stCondLst>
                                            <p:cond delay="0"/>
                                          </p:stCondLst>
                                        </p:cTn>
                                        <p:tgtEl>
                                          <p:spTgt spid="58369"/>
                                        </p:tgtEl>
                                      </p:cBhvr>
                                    </p:animEffect>
                                    <p:anim calcmode="lin" valueType="num">
                                      <p:cBhvr>
                                        <p:cTn id="8" dur="1822" tmFilter="0,0; 0.14,0.36; 0.43,0.73; 0.71,0.91; 1.0,1.0">
                                          <p:stCondLst>
                                            <p:cond delay="0"/>
                                          </p:stCondLst>
                                        </p:cTn>
                                        <p:tgtEl>
                                          <p:spTgt spid="583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69"/>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69"/>
                                        </p:tgtEl>
                                      </p:cBhvr>
                                      <p:to x="100000" y="60000"/>
                                    </p:animScale>
                                    <p:animScale>
                                      <p:cBhvr>
                                        <p:cTn id="14" dur="166" decel="50000">
                                          <p:stCondLst>
                                            <p:cond delay="676"/>
                                          </p:stCondLst>
                                        </p:cTn>
                                        <p:tgtEl>
                                          <p:spTgt spid="58369"/>
                                        </p:tgtEl>
                                      </p:cBhvr>
                                      <p:to x="100000" y="100000"/>
                                    </p:animScale>
                                    <p:animScale>
                                      <p:cBhvr>
                                        <p:cTn id="15" dur="26">
                                          <p:stCondLst>
                                            <p:cond delay="1312"/>
                                          </p:stCondLst>
                                        </p:cTn>
                                        <p:tgtEl>
                                          <p:spTgt spid="58369"/>
                                        </p:tgtEl>
                                      </p:cBhvr>
                                      <p:to x="100000" y="80000"/>
                                    </p:animScale>
                                    <p:animScale>
                                      <p:cBhvr>
                                        <p:cTn id="16" dur="166" decel="50000">
                                          <p:stCondLst>
                                            <p:cond delay="1338"/>
                                          </p:stCondLst>
                                        </p:cTn>
                                        <p:tgtEl>
                                          <p:spTgt spid="58369"/>
                                        </p:tgtEl>
                                      </p:cBhvr>
                                      <p:to x="100000" y="100000"/>
                                    </p:animScale>
                                    <p:animScale>
                                      <p:cBhvr>
                                        <p:cTn id="17" dur="26">
                                          <p:stCondLst>
                                            <p:cond delay="1642"/>
                                          </p:stCondLst>
                                        </p:cTn>
                                        <p:tgtEl>
                                          <p:spTgt spid="58369"/>
                                        </p:tgtEl>
                                      </p:cBhvr>
                                      <p:to x="100000" y="90000"/>
                                    </p:animScale>
                                    <p:animScale>
                                      <p:cBhvr>
                                        <p:cTn id="18" dur="166" decel="50000">
                                          <p:stCondLst>
                                            <p:cond delay="1668"/>
                                          </p:stCondLst>
                                        </p:cTn>
                                        <p:tgtEl>
                                          <p:spTgt spid="58369"/>
                                        </p:tgtEl>
                                      </p:cBhvr>
                                      <p:to x="100000" y="100000"/>
                                    </p:animScale>
                                    <p:animScale>
                                      <p:cBhvr>
                                        <p:cTn id="19" dur="26">
                                          <p:stCondLst>
                                            <p:cond delay="1808"/>
                                          </p:stCondLst>
                                        </p:cTn>
                                        <p:tgtEl>
                                          <p:spTgt spid="58369"/>
                                        </p:tgtEl>
                                      </p:cBhvr>
                                      <p:to x="100000" y="95000"/>
                                    </p:animScale>
                                    <p:animScale>
                                      <p:cBhvr>
                                        <p:cTn id="20" dur="166" decel="50000">
                                          <p:stCondLst>
                                            <p:cond delay="1834"/>
                                          </p:stCondLst>
                                        </p:cTn>
                                        <p:tgtEl>
                                          <p:spTgt spid="5836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8371"/>
                                        </p:tgtEl>
                                        <p:attrNameLst>
                                          <p:attrName>style.visibility</p:attrName>
                                        </p:attrNameLst>
                                      </p:cBhvr>
                                      <p:to>
                                        <p:strVal val="visible"/>
                                      </p:to>
                                    </p:set>
                                    <p:animEffect transition="in" filter="wipe(down)">
                                      <p:cBhvr>
                                        <p:cTn id="41" dur="580">
                                          <p:stCondLst>
                                            <p:cond delay="0"/>
                                          </p:stCondLst>
                                        </p:cTn>
                                        <p:tgtEl>
                                          <p:spTgt spid="58371"/>
                                        </p:tgtEl>
                                      </p:cBhvr>
                                    </p:animEffect>
                                    <p:anim calcmode="lin" valueType="num">
                                      <p:cBhvr>
                                        <p:cTn id="42" dur="1822" tmFilter="0,0; 0.14,0.36; 0.43,0.73; 0.71,0.91; 1.0,1.0">
                                          <p:stCondLst>
                                            <p:cond delay="0"/>
                                          </p:stCondLst>
                                        </p:cTn>
                                        <p:tgtEl>
                                          <p:spTgt spid="5837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837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837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837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8371"/>
                                        </p:tgtEl>
                                        <p:attrNameLst>
                                          <p:attrName>ppt_y</p:attrName>
                                        </p:attrNameLst>
                                      </p:cBhvr>
                                      <p:tavLst>
                                        <p:tav tm="0" fmla="#ppt_y-sin(pi*$)/81">
                                          <p:val>
                                            <p:fltVal val="0"/>
                                          </p:val>
                                        </p:tav>
                                        <p:tav tm="100000">
                                          <p:val>
                                            <p:fltVal val="1"/>
                                          </p:val>
                                        </p:tav>
                                      </p:tavLst>
                                    </p:anim>
                                    <p:animScale>
                                      <p:cBhvr>
                                        <p:cTn id="47" dur="26">
                                          <p:stCondLst>
                                            <p:cond delay="650"/>
                                          </p:stCondLst>
                                        </p:cTn>
                                        <p:tgtEl>
                                          <p:spTgt spid="58371"/>
                                        </p:tgtEl>
                                      </p:cBhvr>
                                      <p:to x="100000" y="60000"/>
                                    </p:animScale>
                                    <p:animScale>
                                      <p:cBhvr>
                                        <p:cTn id="48" dur="166" decel="50000">
                                          <p:stCondLst>
                                            <p:cond delay="676"/>
                                          </p:stCondLst>
                                        </p:cTn>
                                        <p:tgtEl>
                                          <p:spTgt spid="58371"/>
                                        </p:tgtEl>
                                      </p:cBhvr>
                                      <p:to x="100000" y="100000"/>
                                    </p:animScale>
                                    <p:animScale>
                                      <p:cBhvr>
                                        <p:cTn id="49" dur="26">
                                          <p:stCondLst>
                                            <p:cond delay="1312"/>
                                          </p:stCondLst>
                                        </p:cTn>
                                        <p:tgtEl>
                                          <p:spTgt spid="58371"/>
                                        </p:tgtEl>
                                      </p:cBhvr>
                                      <p:to x="100000" y="80000"/>
                                    </p:animScale>
                                    <p:animScale>
                                      <p:cBhvr>
                                        <p:cTn id="50" dur="166" decel="50000">
                                          <p:stCondLst>
                                            <p:cond delay="1338"/>
                                          </p:stCondLst>
                                        </p:cTn>
                                        <p:tgtEl>
                                          <p:spTgt spid="58371"/>
                                        </p:tgtEl>
                                      </p:cBhvr>
                                      <p:to x="100000" y="100000"/>
                                    </p:animScale>
                                    <p:animScale>
                                      <p:cBhvr>
                                        <p:cTn id="51" dur="26">
                                          <p:stCondLst>
                                            <p:cond delay="1642"/>
                                          </p:stCondLst>
                                        </p:cTn>
                                        <p:tgtEl>
                                          <p:spTgt spid="58371"/>
                                        </p:tgtEl>
                                      </p:cBhvr>
                                      <p:to x="100000" y="90000"/>
                                    </p:animScale>
                                    <p:animScale>
                                      <p:cBhvr>
                                        <p:cTn id="52" dur="166" decel="50000">
                                          <p:stCondLst>
                                            <p:cond delay="1668"/>
                                          </p:stCondLst>
                                        </p:cTn>
                                        <p:tgtEl>
                                          <p:spTgt spid="58371"/>
                                        </p:tgtEl>
                                      </p:cBhvr>
                                      <p:to x="100000" y="100000"/>
                                    </p:animScale>
                                    <p:animScale>
                                      <p:cBhvr>
                                        <p:cTn id="53" dur="26">
                                          <p:stCondLst>
                                            <p:cond delay="1808"/>
                                          </p:stCondLst>
                                        </p:cTn>
                                        <p:tgtEl>
                                          <p:spTgt spid="58371"/>
                                        </p:tgtEl>
                                      </p:cBhvr>
                                      <p:to x="100000" y="95000"/>
                                    </p:animScale>
                                    <p:animScale>
                                      <p:cBhvr>
                                        <p:cTn id="54" dur="166" decel="50000">
                                          <p:stCondLst>
                                            <p:cond delay="1834"/>
                                          </p:stCondLst>
                                        </p:cTn>
                                        <p:tgtEl>
                                          <p:spTgt spid="58371"/>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8372"/>
                                        </p:tgtEl>
                                        <p:attrNameLst>
                                          <p:attrName>style.visibility</p:attrName>
                                        </p:attrNameLst>
                                      </p:cBhvr>
                                      <p:to>
                                        <p:strVal val="visible"/>
                                      </p:to>
                                    </p:set>
                                    <p:animEffect transition="in" filter="wipe(down)">
                                      <p:cBhvr>
                                        <p:cTn id="57" dur="580">
                                          <p:stCondLst>
                                            <p:cond delay="0"/>
                                          </p:stCondLst>
                                        </p:cTn>
                                        <p:tgtEl>
                                          <p:spTgt spid="58372"/>
                                        </p:tgtEl>
                                      </p:cBhvr>
                                    </p:animEffect>
                                    <p:anim calcmode="lin" valueType="num">
                                      <p:cBhvr>
                                        <p:cTn id="58" dur="1822" tmFilter="0,0; 0.14,0.36; 0.43,0.73; 0.71,0.91; 1.0,1.0">
                                          <p:stCondLst>
                                            <p:cond delay="0"/>
                                          </p:stCondLst>
                                        </p:cTn>
                                        <p:tgtEl>
                                          <p:spTgt spid="5837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837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837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837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8372"/>
                                        </p:tgtEl>
                                        <p:attrNameLst>
                                          <p:attrName>ppt_y</p:attrName>
                                        </p:attrNameLst>
                                      </p:cBhvr>
                                      <p:tavLst>
                                        <p:tav tm="0" fmla="#ppt_y-sin(pi*$)/81">
                                          <p:val>
                                            <p:fltVal val="0"/>
                                          </p:val>
                                        </p:tav>
                                        <p:tav tm="100000">
                                          <p:val>
                                            <p:fltVal val="1"/>
                                          </p:val>
                                        </p:tav>
                                      </p:tavLst>
                                    </p:anim>
                                    <p:animScale>
                                      <p:cBhvr>
                                        <p:cTn id="63" dur="26">
                                          <p:stCondLst>
                                            <p:cond delay="650"/>
                                          </p:stCondLst>
                                        </p:cTn>
                                        <p:tgtEl>
                                          <p:spTgt spid="58372"/>
                                        </p:tgtEl>
                                      </p:cBhvr>
                                      <p:to x="100000" y="60000"/>
                                    </p:animScale>
                                    <p:animScale>
                                      <p:cBhvr>
                                        <p:cTn id="64" dur="166" decel="50000">
                                          <p:stCondLst>
                                            <p:cond delay="676"/>
                                          </p:stCondLst>
                                        </p:cTn>
                                        <p:tgtEl>
                                          <p:spTgt spid="58372"/>
                                        </p:tgtEl>
                                      </p:cBhvr>
                                      <p:to x="100000" y="100000"/>
                                    </p:animScale>
                                    <p:animScale>
                                      <p:cBhvr>
                                        <p:cTn id="65" dur="26">
                                          <p:stCondLst>
                                            <p:cond delay="1312"/>
                                          </p:stCondLst>
                                        </p:cTn>
                                        <p:tgtEl>
                                          <p:spTgt spid="58372"/>
                                        </p:tgtEl>
                                      </p:cBhvr>
                                      <p:to x="100000" y="80000"/>
                                    </p:animScale>
                                    <p:animScale>
                                      <p:cBhvr>
                                        <p:cTn id="66" dur="166" decel="50000">
                                          <p:stCondLst>
                                            <p:cond delay="1338"/>
                                          </p:stCondLst>
                                        </p:cTn>
                                        <p:tgtEl>
                                          <p:spTgt spid="58372"/>
                                        </p:tgtEl>
                                      </p:cBhvr>
                                      <p:to x="100000" y="100000"/>
                                    </p:animScale>
                                    <p:animScale>
                                      <p:cBhvr>
                                        <p:cTn id="67" dur="26">
                                          <p:stCondLst>
                                            <p:cond delay="1642"/>
                                          </p:stCondLst>
                                        </p:cTn>
                                        <p:tgtEl>
                                          <p:spTgt spid="58372"/>
                                        </p:tgtEl>
                                      </p:cBhvr>
                                      <p:to x="100000" y="90000"/>
                                    </p:animScale>
                                    <p:animScale>
                                      <p:cBhvr>
                                        <p:cTn id="68" dur="166" decel="50000">
                                          <p:stCondLst>
                                            <p:cond delay="1668"/>
                                          </p:stCondLst>
                                        </p:cTn>
                                        <p:tgtEl>
                                          <p:spTgt spid="58372"/>
                                        </p:tgtEl>
                                      </p:cBhvr>
                                      <p:to x="100000" y="100000"/>
                                    </p:animScale>
                                    <p:animScale>
                                      <p:cBhvr>
                                        <p:cTn id="69" dur="26">
                                          <p:stCondLst>
                                            <p:cond delay="1808"/>
                                          </p:stCondLst>
                                        </p:cTn>
                                        <p:tgtEl>
                                          <p:spTgt spid="58372"/>
                                        </p:tgtEl>
                                      </p:cBhvr>
                                      <p:to x="100000" y="95000"/>
                                    </p:animScale>
                                    <p:animScale>
                                      <p:cBhvr>
                                        <p:cTn id="70" dur="166" decel="50000">
                                          <p:stCondLst>
                                            <p:cond delay="1834"/>
                                          </p:stCondLst>
                                        </p:cTn>
                                        <p:tgtEl>
                                          <p:spTgt spid="5837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37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57224" y="1142984"/>
          <a:ext cx="6143669" cy="4110497"/>
        </p:xfrm>
        <a:graphic>
          <a:graphicData uri="http://schemas.openxmlformats.org/drawingml/2006/table">
            <a:tbl>
              <a:tblPr/>
              <a:tblGrid>
                <a:gridCol w="1117533"/>
                <a:gridCol w="1453502"/>
                <a:gridCol w="1786317"/>
                <a:gridCol w="1786317"/>
              </a:tblGrid>
              <a:tr h="596207">
                <a:tc rowSpan="2">
                  <a:txBody>
                    <a:bodyPr/>
                    <a:lstStyle/>
                    <a:p>
                      <a:pPr algn="l">
                        <a:spcAft>
                          <a:spcPts val="0"/>
                        </a:spcAft>
                      </a:pPr>
                      <a:endParaRPr lang="pt-PT" sz="1400" dirty="0">
                        <a:latin typeface="Arial" pitchFamily="34" charset="0"/>
                        <a:ea typeface="Times New Roman"/>
                        <a:cs typeface="Arial" pitchFamily="34" charset="0"/>
                      </a:endParaRPr>
                    </a:p>
                    <a:p>
                      <a:pPr algn="l">
                        <a:spcAft>
                          <a:spcPts val="0"/>
                        </a:spcAft>
                      </a:pPr>
                      <a:r>
                        <a:rPr lang="pt-PT" sz="1400" dirty="0">
                          <a:latin typeface="Arial" pitchFamily="34" charset="0"/>
                          <a:ea typeface="Times New Roman"/>
                          <a:cs typeface="Arial" pitchFamily="34" charset="0"/>
                        </a:rPr>
                        <a:t>substância</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tabLst>
                          <a:tab pos="2700020" algn="ctr"/>
                          <a:tab pos="5400040" algn="r"/>
                          <a:tab pos="449580" algn="l"/>
                        </a:tabLst>
                      </a:pPr>
                      <a:endParaRPr lang="pt-PT" sz="1400" dirty="0">
                        <a:latin typeface="Arial" pitchFamily="34" charset="0"/>
                        <a:ea typeface="Times New Roman"/>
                        <a:cs typeface="Arial" pitchFamily="34" charset="0"/>
                      </a:endParaRPr>
                    </a:p>
                    <a:p>
                      <a:pPr algn="ctr">
                        <a:spcAft>
                          <a:spcPts val="0"/>
                        </a:spcAft>
                      </a:pPr>
                      <a:r>
                        <a:rPr lang="pt-PT" sz="1400" i="1" dirty="0" err="1">
                          <a:latin typeface="Arial" pitchFamily="34" charset="0"/>
                          <a:ea typeface="Times New Roman"/>
                          <a:cs typeface="Arial" pitchFamily="34" charset="0"/>
                        </a:rPr>
                        <a:t>C</a:t>
                      </a:r>
                      <a:r>
                        <a:rPr lang="pt-PT" sz="1400" i="1" baseline="-25000" dirty="0" err="1">
                          <a:latin typeface="Arial" pitchFamily="34" charset="0"/>
                          <a:ea typeface="Times New Roman"/>
                          <a:cs typeface="Arial" pitchFamily="34" charset="0"/>
                        </a:rPr>
                        <a:t>V</a:t>
                      </a:r>
                      <a:r>
                        <a:rPr lang="pt-PT" sz="1400" baseline="-25000" dirty="0" err="1">
                          <a:latin typeface="Arial" pitchFamily="34" charset="0"/>
                          <a:ea typeface="Times New Roman"/>
                          <a:cs typeface="Arial" pitchFamily="34" charset="0"/>
                        </a:rPr>
                        <a:t>,m</a:t>
                      </a:r>
                      <a:r>
                        <a:rPr lang="pt-PT" sz="1400" dirty="0">
                          <a:latin typeface="Arial" pitchFamily="34" charset="0"/>
                          <a:ea typeface="Times New Roman"/>
                          <a:cs typeface="Arial" pitchFamily="34" charset="0"/>
                        </a:rPr>
                        <a:t>/R</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tc>
                  <a:txBody>
                    <a:bodyPr/>
                    <a:lstStyle/>
                    <a:p>
                      <a:pPr algn="l">
                        <a:spcAft>
                          <a:spcPts val="0"/>
                        </a:spcAft>
                      </a:pPr>
                      <a:endParaRPr lang="pt-PT" sz="1400">
                        <a:latin typeface="Arial" pitchFamily="34" charset="0"/>
                        <a:ea typeface="Times New Roman"/>
                        <a:cs typeface="Arial" pitchFamily="34" charset="0"/>
                      </a:endParaRPr>
                    </a:p>
                    <a:p>
                      <a:pPr algn="ctr">
                        <a:spcAft>
                          <a:spcPts val="0"/>
                        </a:spcAft>
                      </a:pPr>
                      <a:r>
                        <a:rPr lang="pt-PT" sz="1400" i="1">
                          <a:latin typeface="Arial" pitchFamily="34" charset="0"/>
                          <a:ea typeface="Times New Roman"/>
                          <a:cs typeface="Arial" pitchFamily="34" charset="0"/>
                        </a:rPr>
                        <a:t>C</a:t>
                      </a:r>
                      <a:r>
                        <a:rPr lang="pt-PT" sz="1400" i="1" baseline="-25000">
                          <a:latin typeface="Arial" pitchFamily="34" charset="0"/>
                          <a:ea typeface="Times New Roman"/>
                          <a:cs typeface="Arial" pitchFamily="34" charset="0"/>
                        </a:rPr>
                        <a:t>V,</a:t>
                      </a:r>
                      <a:r>
                        <a:rPr lang="pt-PT" sz="1400" baseline="-25000">
                          <a:latin typeface="Arial" pitchFamily="34" charset="0"/>
                          <a:ea typeface="Times New Roman"/>
                          <a:cs typeface="Arial" pitchFamily="34" charset="0"/>
                        </a:rPr>
                        <a:t>vibr</a:t>
                      </a:r>
                      <a:r>
                        <a:rPr lang="pt-PT" sz="1400">
                          <a:latin typeface="Arial" pitchFamily="34" charset="0"/>
                          <a:ea typeface="Times New Roman"/>
                          <a:cs typeface="Arial" pitchFamily="34" charset="0"/>
                        </a:rPr>
                        <a:t>/R</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414">
                <a:tc vMerge="1">
                  <a:txBody>
                    <a:bodyPr/>
                    <a:lstStyle/>
                    <a:p>
                      <a:endParaRPr lang="pt-PT"/>
                    </a:p>
                  </a:txBody>
                  <a:tcPr/>
                </a:tc>
                <a:tc>
                  <a:txBody>
                    <a:bodyPr/>
                    <a:lstStyle/>
                    <a:p>
                      <a:pPr algn="ctr">
                        <a:spcAft>
                          <a:spcPts val="0"/>
                        </a:spcAft>
                      </a:pPr>
                      <a:r>
                        <a:rPr lang="pt-PT" sz="1400" dirty="0">
                          <a:latin typeface="Arial" pitchFamily="34" charset="0"/>
                          <a:ea typeface="Times New Roman"/>
                          <a:cs typeface="Arial" pitchFamily="34" charset="0"/>
                        </a:rPr>
                        <a:t>experimental</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dirty="0">
                          <a:latin typeface="Arial" pitchFamily="34" charset="0"/>
                          <a:ea typeface="Times New Roman"/>
                          <a:cs typeface="Arial" pitchFamily="34" charset="0"/>
                        </a:rPr>
                        <a:t>previsão pelo </a:t>
                      </a:r>
                    </a:p>
                    <a:p>
                      <a:pPr algn="ctr">
                        <a:spcAft>
                          <a:spcPts val="0"/>
                        </a:spcAft>
                      </a:pPr>
                      <a:r>
                        <a:rPr lang="pt-PT" sz="1400" dirty="0">
                          <a:latin typeface="Arial" pitchFamily="34" charset="0"/>
                          <a:ea typeface="Times New Roman"/>
                          <a:cs typeface="Arial" pitchFamily="34" charset="0"/>
                        </a:rPr>
                        <a:t>princípio da </a:t>
                      </a:r>
                      <a:r>
                        <a:rPr lang="pt-PT" sz="1400" dirty="0" err="1">
                          <a:latin typeface="Arial" pitchFamily="34" charset="0"/>
                          <a:ea typeface="Times New Roman"/>
                          <a:cs typeface="Arial" pitchFamily="34" charset="0"/>
                        </a:rPr>
                        <a:t>equipartição</a:t>
                      </a:r>
                      <a:endParaRPr lang="pt-PT" sz="1400" dirty="0">
                        <a:latin typeface="Arial" pitchFamily="34" charset="0"/>
                        <a:ea typeface="Times New Roman"/>
                        <a:cs typeface="Arial"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dirty="0">
                          <a:latin typeface="Arial" pitchFamily="34" charset="0"/>
                          <a:ea typeface="Times New Roman"/>
                          <a:cs typeface="Arial" pitchFamily="34" charset="0"/>
                        </a:rPr>
                        <a:t> previsão pelo </a:t>
                      </a:r>
                    </a:p>
                    <a:p>
                      <a:pPr algn="ctr">
                        <a:spcAft>
                          <a:spcPts val="0"/>
                        </a:spcAft>
                      </a:pPr>
                      <a:r>
                        <a:rPr lang="pt-PT" sz="1400" dirty="0">
                          <a:latin typeface="Arial" pitchFamily="34" charset="0"/>
                          <a:ea typeface="Times New Roman"/>
                          <a:cs typeface="Arial" pitchFamily="34" charset="0"/>
                        </a:rPr>
                        <a:t>princípio da </a:t>
                      </a:r>
                      <a:r>
                        <a:rPr lang="pt-PT" sz="1400" dirty="0" err="1">
                          <a:latin typeface="Arial" pitchFamily="34" charset="0"/>
                          <a:ea typeface="Times New Roman"/>
                          <a:cs typeface="Arial" pitchFamily="34" charset="0"/>
                        </a:rPr>
                        <a:t>equipartição</a:t>
                      </a:r>
                      <a:endParaRPr lang="pt-PT" sz="1400" dirty="0">
                        <a:latin typeface="Arial" pitchFamily="34" charset="0"/>
                        <a:ea typeface="Times New Roman"/>
                        <a:cs typeface="Arial"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138">
                <a:tc>
                  <a:txBody>
                    <a:bodyPr/>
                    <a:lstStyle/>
                    <a:p>
                      <a:pPr algn="l">
                        <a:spcAft>
                          <a:spcPts val="0"/>
                        </a:spcAft>
                      </a:pPr>
                      <a:r>
                        <a:rPr lang="pt-PT" sz="1400" i="0" dirty="0" err="1">
                          <a:latin typeface="Arial" pitchFamily="34" charset="0"/>
                          <a:ea typeface="Times New Roman"/>
                          <a:cs typeface="Arial" pitchFamily="34" charset="0"/>
                        </a:rPr>
                        <a:t>He</a:t>
                      </a:r>
                      <a:r>
                        <a:rPr lang="pt-PT" sz="1400" i="0" dirty="0">
                          <a:latin typeface="Arial" pitchFamily="34" charset="0"/>
                          <a:ea typeface="Times New Roman"/>
                          <a:cs typeface="Arial" pitchFamily="34" charset="0"/>
                        </a:rPr>
                        <a:t> </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pt-PT" sz="1400" i="0">
                          <a:latin typeface="Arial" pitchFamily="34" charset="0"/>
                          <a:ea typeface="Times New Roman"/>
                          <a:cs typeface="Arial" pitchFamily="34" charset="0"/>
                        </a:rPr>
                        <a:t>1.501</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pt-PT" sz="1400" i="0">
                          <a:latin typeface="Arial" pitchFamily="34" charset="0"/>
                          <a:ea typeface="Times New Roman"/>
                          <a:cs typeface="Arial" pitchFamily="34" charset="0"/>
                        </a:rPr>
                        <a:t>1.5</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pt-PT" sz="1400" i="0" dirty="0">
                          <a:latin typeface="Arial" pitchFamily="34" charset="0"/>
                          <a:ea typeface="Times New Roman"/>
                          <a:cs typeface="Arial" pitchFamily="34" charset="0"/>
                        </a:rPr>
                        <a:t>0</a:t>
                      </a: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r>
              <a:tr h="276138">
                <a:tc>
                  <a:txBody>
                    <a:bodyPr/>
                    <a:lstStyle/>
                    <a:p>
                      <a:pPr algn="l">
                        <a:spcAft>
                          <a:spcPts val="0"/>
                        </a:spcAft>
                      </a:pPr>
                      <a:r>
                        <a:rPr lang="pt-PT" sz="1400" i="0" dirty="0">
                          <a:latin typeface="Arial" pitchFamily="34" charset="0"/>
                          <a:ea typeface="Times New Roman"/>
                          <a:cs typeface="Arial" pitchFamily="34" charset="0"/>
                        </a:rPr>
                        <a:t>H</a:t>
                      </a:r>
                      <a:r>
                        <a:rPr lang="pt-PT" sz="1400" i="0" baseline="-25000" dirty="0">
                          <a:latin typeface="Arial" pitchFamily="34" charset="0"/>
                          <a:ea typeface="Times New Roman"/>
                          <a:cs typeface="Arial" pitchFamily="34" charset="0"/>
                        </a:rPr>
                        <a:t>2</a:t>
                      </a: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pt-PT" sz="1400" i="0">
                          <a:latin typeface="Arial" pitchFamily="34" charset="0"/>
                          <a:ea typeface="Times New Roman"/>
                          <a:cs typeface="Arial" pitchFamily="34" charset="0"/>
                        </a:rPr>
                        <a:t>2.468</a:t>
                      </a:r>
                    </a:p>
                  </a:txBody>
                  <a:tcPr marL="44450" marR="44450" marT="0" marB="0">
                    <a:lnL>
                      <a:noFill/>
                    </a:lnL>
                    <a:lnR>
                      <a:noFill/>
                    </a:lnR>
                    <a:lnT>
                      <a:noFill/>
                    </a:lnT>
                    <a:lnB>
                      <a:noFill/>
                    </a:lnB>
                  </a:tcPr>
                </a:tc>
                <a:tc>
                  <a:txBody>
                    <a:bodyPr/>
                    <a:lstStyle/>
                    <a:p>
                      <a:pPr algn="ctr">
                        <a:spcAft>
                          <a:spcPts val="0"/>
                        </a:spcAft>
                      </a:pPr>
                      <a:r>
                        <a:rPr lang="pt-PT" sz="1400" i="0">
                          <a:latin typeface="Arial" pitchFamily="34" charset="0"/>
                          <a:ea typeface="Times New Roman"/>
                          <a:cs typeface="Arial" pitchFamily="34" charset="0"/>
                        </a:rPr>
                        <a:t>3.5</a:t>
                      </a:r>
                    </a:p>
                  </a:txBody>
                  <a:tcPr marL="44450" marR="4445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400" i="0" dirty="0" smtClean="0">
                          <a:latin typeface="Arial" pitchFamily="34" charset="0"/>
                          <a:ea typeface="Times New Roman"/>
                          <a:cs typeface="Arial" pitchFamily="34" charset="0"/>
                        </a:rPr>
                        <a:t>1 =</a:t>
                      </a:r>
                      <a:r>
                        <a:rPr lang="pt-PT" sz="1400" i="0" dirty="0" smtClean="0"/>
                        <a:t>(3x2-5) </a:t>
                      </a: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r>
              <a:tr h="276138">
                <a:tc>
                  <a:txBody>
                    <a:bodyPr/>
                    <a:lstStyle/>
                    <a:p>
                      <a:pPr algn="l">
                        <a:spcAft>
                          <a:spcPts val="0"/>
                        </a:spcAft>
                      </a:pPr>
                      <a:r>
                        <a:rPr lang="pt-PT" sz="1400" i="0">
                          <a:latin typeface="Arial" pitchFamily="34" charset="0"/>
                          <a:ea typeface="Times New Roman"/>
                          <a:cs typeface="Arial" pitchFamily="34" charset="0"/>
                        </a:rPr>
                        <a:t>O</a:t>
                      </a:r>
                      <a:r>
                        <a:rPr lang="pt-PT" sz="1400" i="0" baseline="-25000">
                          <a:latin typeface="Arial" pitchFamily="34" charset="0"/>
                          <a:ea typeface="Times New Roman"/>
                          <a:cs typeface="Arial" pitchFamily="34" charset="0"/>
                        </a:rPr>
                        <a:t>2 </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en-US" sz="1400" i="0" dirty="0">
                          <a:latin typeface="Arial" pitchFamily="34" charset="0"/>
                          <a:ea typeface="Times New Roman"/>
                          <a:cs typeface="Arial" pitchFamily="34" charset="0"/>
                        </a:rPr>
                        <a:t>3.152</a:t>
                      </a: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en-US" sz="1400" i="0">
                          <a:latin typeface="Arial" pitchFamily="34" charset="0"/>
                          <a:ea typeface="Times New Roman"/>
                          <a:cs typeface="Arial" pitchFamily="34" charset="0"/>
                        </a:rPr>
                        <a:t>3.5</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latin typeface="Arial" pitchFamily="34" charset="0"/>
                          <a:ea typeface="Times New Roman"/>
                          <a:cs typeface="Arial" pitchFamily="34" charset="0"/>
                        </a:rPr>
                        <a:t>1</a:t>
                      </a:r>
                      <a:r>
                        <a:rPr lang="pt-PT" sz="1400" i="0" dirty="0" smtClean="0">
                          <a:latin typeface="Arial" pitchFamily="34" charset="0"/>
                          <a:ea typeface="Times New Roman"/>
                          <a:cs typeface="Arial" pitchFamily="34" charset="0"/>
                        </a:rPr>
                        <a:t>=</a:t>
                      </a:r>
                      <a:r>
                        <a:rPr lang="pt-PT" sz="1400" i="0" dirty="0" smtClean="0"/>
                        <a:t>(3x2-5)</a:t>
                      </a:r>
                      <a:endParaRPr lang="pt-PT" sz="1400" i="0" dirty="0" smtClean="0">
                        <a:latin typeface="Arial" pitchFamily="34" charset="0"/>
                        <a:ea typeface="Times New Roman"/>
                        <a:cs typeface="Arial" pitchFamily="34" charset="0"/>
                      </a:endParaRPr>
                    </a:p>
                    <a:p>
                      <a:pPr algn="ctr">
                        <a:spcAft>
                          <a:spcPts val="0"/>
                        </a:spcAft>
                      </a:pP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r>
              <a:tr h="276138">
                <a:tc>
                  <a:txBody>
                    <a:bodyPr/>
                    <a:lstStyle/>
                    <a:p>
                      <a:pPr algn="l">
                        <a:spcAft>
                          <a:spcPts val="0"/>
                        </a:spcAft>
                      </a:pPr>
                      <a:r>
                        <a:rPr lang="en-US" sz="1400" i="0">
                          <a:latin typeface="Arial" pitchFamily="34" charset="0"/>
                          <a:ea typeface="Times New Roman"/>
                          <a:cs typeface="Arial" pitchFamily="34" charset="0"/>
                        </a:rPr>
                        <a:t>I</a:t>
                      </a:r>
                      <a:r>
                        <a:rPr lang="en-US" sz="1400" i="0" baseline="-25000">
                          <a:latin typeface="Arial" pitchFamily="34" charset="0"/>
                          <a:ea typeface="Times New Roman"/>
                          <a:cs typeface="Arial" pitchFamily="34" charset="0"/>
                        </a:rPr>
                        <a:t>2</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en-US" sz="1400" i="0">
                          <a:latin typeface="Arial" pitchFamily="34" charset="0"/>
                          <a:ea typeface="Times New Roman"/>
                          <a:cs typeface="Arial" pitchFamily="34" charset="0"/>
                        </a:rPr>
                        <a:t>3.450</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en-US" sz="1400" i="0" dirty="0">
                          <a:latin typeface="Arial" pitchFamily="34" charset="0"/>
                          <a:ea typeface="Times New Roman"/>
                          <a:cs typeface="Arial" pitchFamily="34" charset="0"/>
                        </a:rPr>
                        <a:t>3.5</a:t>
                      </a: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latin typeface="Arial" pitchFamily="34" charset="0"/>
                          <a:ea typeface="Times New Roman"/>
                          <a:cs typeface="Arial" pitchFamily="34" charset="0"/>
                        </a:rPr>
                        <a:t>1</a:t>
                      </a:r>
                      <a:r>
                        <a:rPr lang="pt-PT" sz="1400" i="0" dirty="0" smtClean="0">
                          <a:latin typeface="Arial" pitchFamily="34" charset="0"/>
                          <a:ea typeface="Times New Roman"/>
                          <a:cs typeface="Arial" pitchFamily="34" charset="0"/>
                        </a:rPr>
                        <a:t>=</a:t>
                      </a:r>
                      <a:r>
                        <a:rPr lang="pt-PT" sz="1400" i="0" dirty="0" smtClean="0"/>
                        <a:t>(3x2-5)</a:t>
                      </a:r>
                      <a:endParaRPr lang="pt-PT" sz="1400" i="0" dirty="0" smtClean="0">
                        <a:latin typeface="Arial" pitchFamily="34" charset="0"/>
                        <a:ea typeface="Times New Roman"/>
                        <a:cs typeface="Arial" pitchFamily="34" charset="0"/>
                      </a:endParaRPr>
                    </a:p>
                    <a:p>
                      <a:pPr algn="ctr">
                        <a:spcAft>
                          <a:spcPts val="0"/>
                        </a:spcAft>
                      </a:pP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r>
              <a:tr h="276138">
                <a:tc>
                  <a:txBody>
                    <a:bodyPr/>
                    <a:lstStyle/>
                    <a:p>
                      <a:pPr algn="l">
                        <a:spcAft>
                          <a:spcPts val="0"/>
                        </a:spcAft>
                      </a:pPr>
                      <a:r>
                        <a:rPr lang="en-US" sz="1400" i="0">
                          <a:latin typeface="Arial" pitchFamily="34" charset="0"/>
                          <a:ea typeface="Times New Roman"/>
                          <a:cs typeface="Arial" pitchFamily="34" charset="0"/>
                        </a:rPr>
                        <a:t>CO</a:t>
                      </a:r>
                      <a:r>
                        <a:rPr lang="en-US" sz="1400" i="0" baseline="-25000">
                          <a:latin typeface="Arial" pitchFamily="34" charset="0"/>
                          <a:ea typeface="Times New Roman"/>
                          <a:cs typeface="Arial" pitchFamily="34" charset="0"/>
                        </a:rPr>
                        <a:t>2 </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en-US" sz="1400" i="0">
                          <a:latin typeface="Arial" pitchFamily="34" charset="0"/>
                          <a:ea typeface="Times New Roman"/>
                          <a:cs typeface="Arial" pitchFamily="34" charset="0"/>
                        </a:rPr>
                        <a:t>3.470</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en-US" sz="1400" i="0">
                          <a:latin typeface="Arial" pitchFamily="34" charset="0"/>
                          <a:ea typeface="Times New Roman"/>
                          <a:cs typeface="Arial" pitchFamily="34" charset="0"/>
                        </a:rPr>
                        <a:t>6.5</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latin typeface="Arial" pitchFamily="34" charset="0"/>
                          <a:ea typeface="Times New Roman"/>
                          <a:cs typeface="Arial" pitchFamily="34" charset="0"/>
                        </a:rPr>
                        <a:t>4</a:t>
                      </a:r>
                      <a:r>
                        <a:rPr lang="pt-PT" sz="1400" i="0" dirty="0" smtClean="0">
                          <a:latin typeface="Arial" pitchFamily="34" charset="0"/>
                          <a:ea typeface="Times New Roman"/>
                          <a:cs typeface="Arial" pitchFamily="34" charset="0"/>
                        </a:rPr>
                        <a:t>=</a:t>
                      </a:r>
                      <a:r>
                        <a:rPr lang="pt-PT" sz="1400" i="0" dirty="0" smtClean="0"/>
                        <a:t>(3x3-5)</a:t>
                      </a:r>
                      <a:endParaRPr lang="pt-PT" sz="1400" i="0" dirty="0" smtClean="0">
                        <a:latin typeface="Arial" pitchFamily="34" charset="0"/>
                        <a:ea typeface="Times New Roman"/>
                        <a:cs typeface="Arial" pitchFamily="34" charset="0"/>
                      </a:endParaRPr>
                    </a:p>
                    <a:p>
                      <a:pPr algn="ctr">
                        <a:spcAft>
                          <a:spcPts val="0"/>
                        </a:spcAft>
                      </a:pP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r>
              <a:tr h="276138">
                <a:tc>
                  <a:txBody>
                    <a:bodyPr/>
                    <a:lstStyle/>
                    <a:p>
                      <a:pPr algn="l">
                        <a:spcAft>
                          <a:spcPts val="0"/>
                        </a:spcAft>
                      </a:pPr>
                      <a:r>
                        <a:rPr lang="en-US" sz="1400" i="0">
                          <a:latin typeface="Arial" pitchFamily="34" charset="0"/>
                          <a:ea typeface="Times New Roman"/>
                          <a:cs typeface="Arial" pitchFamily="34" charset="0"/>
                        </a:rPr>
                        <a:t>NH</a:t>
                      </a:r>
                      <a:r>
                        <a:rPr lang="en-US" sz="1400" i="0" baseline="-25000">
                          <a:latin typeface="Arial" pitchFamily="34" charset="0"/>
                          <a:ea typeface="Times New Roman"/>
                          <a:cs typeface="Arial" pitchFamily="34" charset="0"/>
                        </a:rPr>
                        <a:t>3</a:t>
                      </a:r>
                      <a:endParaRPr lang="pt-PT" sz="1400" i="0">
                        <a:latin typeface="Arial" pitchFamily="34" charset="0"/>
                        <a:ea typeface="Times New Roman"/>
                        <a:cs typeface="Arial" pitchFamily="34" charset="0"/>
                      </a:endParaRPr>
                    </a:p>
                  </a:txBody>
                  <a:tcPr marL="44450" marR="44450" marT="0" marB="0">
                    <a:lnL>
                      <a:noFill/>
                    </a:lnL>
                    <a:lnR>
                      <a:noFill/>
                    </a:lnR>
                    <a:lnT>
                      <a:noFill/>
                    </a:lnT>
                    <a:lnB>
                      <a:noFill/>
                    </a:lnB>
                  </a:tcPr>
                </a:tc>
                <a:tc>
                  <a:txBody>
                    <a:bodyPr/>
                    <a:lstStyle/>
                    <a:p>
                      <a:pPr algn="ctr">
                        <a:spcAft>
                          <a:spcPts val="0"/>
                        </a:spcAft>
                      </a:pPr>
                      <a:r>
                        <a:rPr lang="pt-PT" sz="1400" i="0">
                          <a:latin typeface="Arial" pitchFamily="34" charset="0"/>
                          <a:ea typeface="Times New Roman"/>
                          <a:cs typeface="Arial" pitchFamily="34" charset="0"/>
                        </a:rPr>
                        <a:t>3.310</a:t>
                      </a:r>
                    </a:p>
                  </a:txBody>
                  <a:tcPr marL="44450" marR="44450" marT="0" marB="0">
                    <a:lnL>
                      <a:noFill/>
                    </a:lnL>
                    <a:lnR>
                      <a:noFill/>
                    </a:lnR>
                    <a:lnT>
                      <a:noFill/>
                    </a:lnT>
                    <a:lnB>
                      <a:noFill/>
                    </a:lnB>
                  </a:tcPr>
                </a:tc>
                <a:tc>
                  <a:txBody>
                    <a:bodyPr/>
                    <a:lstStyle/>
                    <a:p>
                      <a:pPr algn="ctr">
                        <a:spcAft>
                          <a:spcPts val="0"/>
                        </a:spcAft>
                      </a:pPr>
                      <a:r>
                        <a:rPr lang="pt-PT" sz="1400" i="0">
                          <a:latin typeface="Arial" pitchFamily="34" charset="0"/>
                          <a:ea typeface="Times New Roman"/>
                          <a:cs typeface="Arial" pitchFamily="34" charset="0"/>
                        </a:rPr>
                        <a:t>9.0</a:t>
                      </a:r>
                    </a:p>
                  </a:txBody>
                  <a:tcPr marL="44450" marR="4445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400" i="0" dirty="0" smtClean="0">
                          <a:latin typeface="Arial" pitchFamily="34" charset="0"/>
                          <a:ea typeface="Times New Roman"/>
                          <a:cs typeface="Arial" pitchFamily="34" charset="0"/>
                        </a:rPr>
                        <a:t>6=</a:t>
                      </a:r>
                      <a:r>
                        <a:rPr lang="pt-PT" sz="1400" i="0" dirty="0" smtClean="0"/>
                        <a:t>(3x4-6)</a:t>
                      </a:r>
                      <a:endParaRPr lang="pt-PT" sz="1400" i="0" dirty="0" smtClean="0">
                        <a:latin typeface="Arial" pitchFamily="34" charset="0"/>
                        <a:ea typeface="Times New Roman"/>
                        <a:cs typeface="Arial" pitchFamily="34" charset="0"/>
                      </a:endParaRPr>
                    </a:p>
                    <a:p>
                      <a:pPr algn="ctr">
                        <a:spcAft>
                          <a:spcPts val="0"/>
                        </a:spcAft>
                      </a:pPr>
                      <a:endParaRPr lang="pt-PT" sz="1400" i="0" dirty="0">
                        <a:latin typeface="Arial" pitchFamily="34" charset="0"/>
                        <a:ea typeface="Times New Roman"/>
                        <a:cs typeface="Arial" pitchFamily="34" charset="0"/>
                      </a:endParaRPr>
                    </a:p>
                  </a:txBody>
                  <a:tcPr marL="44450" marR="44450" marT="0" marB="0">
                    <a:lnL>
                      <a:noFill/>
                    </a:lnL>
                    <a:lnR>
                      <a:noFill/>
                    </a:lnR>
                    <a:lnT>
                      <a:noFill/>
                    </a:lnT>
                    <a:lnB>
                      <a:noFill/>
                    </a:lnB>
                  </a:tcPr>
                </a:tc>
              </a:tr>
              <a:tr h="276138">
                <a:tc>
                  <a:txBody>
                    <a:bodyPr/>
                    <a:lstStyle/>
                    <a:p>
                      <a:pPr algn="l">
                        <a:spcAft>
                          <a:spcPts val="0"/>
                        </a:spcAft>
                      </a:pPr>
                      <a:r>
                        <a:rPr lang="pt-PT" sz="1400" i="0">
                          <a:latin typeface="Arial" pitchFamily="34" charset="0"/>
                          <a:ea typeface="Times New Roman"/>
                          <a:cs typeface="Arial" pitchFamily="34" charset="0"/>
                        </a:rPr>
                        <a:t>C</a:t>
                      </a:r>
                      <a:r>
                        <a:rPr lang="pt-PT" sz="1400" i="0" baseline="-25000">
                          <a:latin typeface="Arial" pitchFamily="34" charset="0"/>
                          <a:ea typeface="Times New Roman"/>
                          <a:cs typeface="Arial" pitchFamily="34" charset="0"/>
                        </a:rPr>
                        <a:t>2</a:t>
                      </a:r>
                      <a:r>
                        <a:rPr lang="pt-PT" sz="1400" i="0">
                          <a:latin typeface="Arial" pitchFamily="34" charset="0"/>
                          <a:ea typeface="Times New Roman"/>
                          <a:cs typeface="Arial" pitchFamily="34" charset="0"/>
                        </a:rPr>
                        <a:t>H</a:t>
                      </a:r>
                      <a:r>
                        <a:rPr lang="pt-PT" sz="1400" i="0" baseline="-25000">
                          <a:latin typeface="Arial" pitchFamily="34" charset="0"/>
                          <a:ea typeface="Times New Roman"/>
                          <a:cs typeface="Arial" pitchFamily="34" charset="0"/>
                        </a:rPr>
                        <a:t>6</a:t>
                      </a:r>
                      <a:endParaRPr lang="pt-PT" sz="1400" i="0">
                        <a:latin typeface="Arial" pitchFamily="34" charset="0"/>
                        <a:ea typeface="Times New Roman"/>
                        <a:cs typeface="Arial" pitchFamily="34"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i="0">
                          <a:latin typeface="Arial" pitchFamily="34" charset="0"/>
                          <a:ea typeface="Times New Roman"/>
                          <a:cs typeface="Arial" pitchFamily="34" charset="0"/>
                        </a:rPr>
                        <a:t>5.328</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i="0">
                          <a:latin typeface="Arial" pitchFamily="34" charset="0"/>
                          <a:ea typeface="Times New Roman"/>
                          <a:cs typeface="Arial" pitchFamily="34" charset="0"/>
                        </a:rPr>
                        <a:t>21.0</a:t>
                      </a: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400" i="0" dirty="0" smtClean="0">
                          <a:latin typeface="Arial" pitchFamily="34" charset="0"/>
                          <a:ea typeface="Times New Roman"/>
                          <a:cs typeface="Arial" pitchFamily="34" charset="0"/>
                        </a:rPr>
                        <a:t>18=</a:t>
                      </a:r>
                      <a:r>
                        <a:rPr lang="pt-PT" sz="1400" i="0" dirty="0" smtClean="0"/>
                        <a:t>(3x8-6)</a:t>
                      </a:r>
                      <a:endParaRPr lang="pt-PT" sz="1400" i="0" dirty="0" smtClean="0">
                        <a:latin typeface="Arial" pitchFamily="34" charset="0"/>
                        <a:ea typeface="Times New Roman"/>
                        <a:cs typeface="Arial" pitchFamily="34" charset="0"/>
                      </a:endParaRPr>
                    </a:p>
                    <a:p>
                      <a:pPr algn="ctr">
                        <a:spcAft>
                          <a:spcPts val="0"/>
                        </a:spcAft>
                      </a:pPr>
                      <a:endParaRPr lang="pt-PT" sz="1400" i="0" dirty="0">
                        <a:latin typeface="Arial" pitchFamily="34" charset="0"/>
                        <a:ea typeface="Times New Roman"/>
                        <a:cs typeface="Arial" pitchFamily="34"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9393" name="Rectangle 1"/>
          <p:cNvSpPr>
            <a:spLocks noChangeArrowheads="1"/>
          </p:cNvSpPr>
          <p:nvPr/>
        </p:nvSpPr>
        <p:spPr bwMode="auto">
          <a:xfrm>
            <a:off x="571472" y="714356"/>
            <a:ext cx="732431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49263" algn="r"/>
                <a:tab pos="2700338" algn="ctr"/>
                <a:tab pos="5400675" algn="r"/>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Capacidade calorífica molar, a volume constante, de alguns gases a 298.15 K.</a:t>
            </a:r>
            <a:endParaRPr kumimoji="0" lang="pt-PT" sz="1600" b="0" i="0" u="none" strike="noStrike" cap="none" normalizeH="0" baseline="0" dirty="0" smtClean="0">
              <a:ln>
                <a:noFill/>
              </a:ln>
              <a:solidFill>
                <a:schemeClr val="tx1"/>
              </a:solidFill>
              <a:effectLst/>
              <a:latin typeface="Arial" pitchFamily="34" charset="0"/>
            </a:endParaRPr>
          </a:p>
        </p:txBody>
      </p:sp>
      <p:sp>
        <p:nvSpPr>
          <p:cNvPr id="4" name="Rectângulo 3"/>
          <p:cNvSpPr/>
          <p:nvPr/>
        </p:nvSpPr>
        <p:spPr>
          <a:xfrm>
            <a:off x="500034" y="285728"/>
            <a:ext cx="6357966"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g23f"/>
          <p:cNvPicPr>
            <a:picLocks noChangeAspect="1" noChangeArrowheads="1"/>
          </p:cNvPicPr>
          <p:nvPr/>
        </p:nvPicPr>
        <p:blipFill>
          <a:blip r:embed="rId2" cstate="print"/>
          <a:srcRect/>
          <a:stretch>
            <a:fillRect/>
          </a:stretch>
        </p:blipFill>
        <p:spPr bwMode="auto">
          <a:xfrm>
            <a:off x="1285852" y="1142984"/>
            <a:ext cx="6386530" cy="4395435"/>
          </a:xfrm>
          <a:prstGeom prst="rect">
            <a:avLst/>
          </a:prstGeom>
          <a:noFill/>
          <a:ln w="9525">
            <a:noFill/>
            <a:miter lim="800000"/>
            <a:headEnd/>
            <a:tailEnd/>
          </a:ln>
        </p:spPr>
      </p:pic>
      <p:sp>
        <p:nvSpPr>
          <p:cNvPr id="56323" name="Rectangle 3"/>
          <p:cNvSpPr>
            <a:spLocks noChangeArrowheads="1"/>
          </p:cNvSpPr>
          <p:nvPr/>
        </p:nvSpPr>
        <p:spPr bwMode="auto">
          <a:xfrm>
            <a:off x="857224" y="642918"/>
            <a:ext cx="714376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Eis alguns movimentos independentes das moléculas.</a:t>
            </a:r>
            <a:endParaRPr kumimoji="0" lang="pt-PT"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85720" y="571480"/>
            <a:ext cx="814393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Sempre que o espaçamento </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entre níveis de energia consecutivos seja muito inferior ao valor de </a:t>
            </a:r>
            <a:r>
              <a:rPr kumimoji="0" lang="pt-PT" sz="16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k</a:t>
            </a:r>
            <a:r>
              <a:rPr kumimoji="0" lang="pt-PT" sz="1600" b="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sym typeface="Symbol" pitchFamily="18" charset="2"/>
              </a:rPr>
              <a:t>B</a:t>
            </a:r>
            <a:r>
              <a:rPr kumimoji="0" lang="pt-PT" sz="16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T</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(ou de RT, para uma mole de moléculas) o efeito da quantificação dos níveis será desprezável e as previsões do PEE poderão utilizar-se sem erro detectável.</a:t>
            </a:r>
          </a:p>
        </p:txBody>
      </p:sp>
      <p:sp>
        <p:nvSpPr>
          <p:cNvPr id="60418" name="Rectangle 2"/>
          <p:cNvSpPr>
            <a:spLocks noChangeArrowheads="1"/>
          </p:cNvSpPr>
          <p:nvPr/>
        </p:nvSpPr>
        <p:spPr bwMode="auto">
          <a:xfrm>
            <a:off x="357158" y="1701217"/>
            <a:ext cx="792961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De forma esquemática, a diferença de energias entre níveis consecutivos,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para os diversos tipos e energia é:</a:t>
            </a:r>
          </a:p>
        </p:txBody>
      </p:sp>
      <p:pic>
        <p:nvPicPr>
          <p:cNvPr id="60419" name="Picture 3" descr="figu26dff"/>
          <p:cNvPicPr>
            <a:picLocks noChangeAspect="1" noChangeArrowheads="1"/>
          </p:cNvPicPr>
          <p:nvPr/>
        </p:nvPicPr>
        <p:blipFill>
          <a:blip r:embed="rId2" cstate="print"/>
          <a:srcRect/>
          <a:stretch>
            <a:fillRect/>
          </a:stretch>
        </p:blipFill>
        <p:spPr bwMode="auto">
          <a:xfrm>
            <a:off x="1714480" y="2786058"/>
            <a:ext cx="4314825" cy="2686050"/>
          </a:xfrm>
          <a:prstGeom prst="rect">
            <a:avLst/>
          </a:prstGeom>
          <a:noFill/>
          <a:ln w="9525">
            <a:noFill/>
            <a:miter lim="800000"/>
            <a:headEnd/>
            <a:tailEnd/>
          </a:ln>
        </p:spPr>
      </p:pic>
      <p:sp>
        <p:nvSpPr>
          <p:cNvPr id="60420" name="Rectangle 4"/>
          <p:cNvSpPr>
            <a:spLocks noChangeArrowheads="1"/>
          </p:cNvSpPr>
          <p:nvPr/>
        </p:nvSpPr>
        <p:spPr bwMode="auto">
          <a:xfrm>
            <a:off x="1000100" y="5643578"/>
            <a:ext cx="7143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457200" algn="l"/>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Níveis de energia associados aos movimentos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translaccionais</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rotacionais,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vibracionais</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e electrónicos.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k</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B</a:t>
            </a:r>
            <a:r>
              <a:rPr kumimoji="0" lang="pt-PT" sz="1400" b="0" i="1" u="none" strike="noStrike" cap="none" normalizeH="0" baseline="0" dirty="0" err="1" smtClean="0">
                <a:ln>
                  <a:noFill/>
                </a:ln>
                <a:solidFill>
                  <a:schemeClr val="tx1"/>
                </a:solidFill>
                <a:effectLst/>
                <a:latin typeface="Arial" pitchFamily="34" charset="0"/>
                <a:ea typeface="Times New Roman" pitchFamily="18" charset="0"/>
              </a:rPr>
              <a:t>T</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é a energia térmica (a 300 K).</a:t>
            </a:r>
            <a:endParaRPr kumimoji="0" lang="pt-PT" sz="1400" b="0" i="0" u="none" strike="noStrike" cap="none" normalizeH="0" baseline="0" dirty="0" smtClean="0">
              <a:ln>
                <a:noFill/>
              </a:ln>
              <a:solidFill>
                <a:schemeClr val="tx1"/>
              </a:solidFill>
              <a:effectLst/>
              <a:latin typeface="Arial" pitchFamily="34" charset="0"/>
            </a:endParaRPr>
          </a:p>
        </p:txBody>
      </p:sp>
      <p:sp>
        <p:nvSpPr>
          <p:cNvPr id="60421" name="Rectangle 5"/>
          <p:cNvSpPr>
            <a:spLocks noChangeArrowheads="1"/>
          </p:cNvSpPr>
          <p:nvPr/>
        </p:nvSpPr>
        <p:spPr bwMode="auto">
          <a:xfrm>
            <a:off x="4643438" y="3214686"/>
            <a:ext cx="3143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temperaturas vizinhas da ambiente (isto é, a </a:t>
            </a:r>
            <a:r>
              <a:rPr kumimoji="0" lang="pt-PT"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300K)</a:t>
            </a:r>
            <a:r>
              <a:rPr kumimoji="0" lang="pt-PT"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é </a:t>
            </a:r>
            <a:r>
              <a:rPr lang="pt-PT" sz="1200" dirty="0" err="1" smtClean="0">
                <a:latin typeface="Arial" pitchFamily="34" charset="0"/>
                <a:cs typeface="Arial" pitchFamily="34" charset="0"/>
              </a:rPr>
              <a:t>k</a:t>
            </a:r>
            <a:r>
              <a:rPr lang="pt-PT" sz="1200" baseline="-25000" dirty="0" err="1" smtClean="0">
                <a:latin typeface="Arial" pitchFamily="34" charset="0"/>
                <a:cs typeface="Arial" pitchFamily="34" charset="0"/>
              </a:rPr>
              <a:t>B</a:t>
            </a:r>
            <a:r>
              <a:rPr lang="pt-PT" sz="1200" i="1" dirty="0" err="1" smtClean="0">
                <a:latin typeface="Arial" pitchFamily="34" charset="0"/>
                <a:cs typeface="Arial" pitchFamily="34" charset="0"/>
              </a:rPr>
              <a:t>T</a:t>
            </a:r>
            <a:r>
              <a:rPr lang="pt-PT" sz="1200" dirty="0" smtClean="0">
                <a:latin typeface="Arial" pitchFamily="34" charset="0"/>
                <a:cs typeface="Arial" pitchFamily="34" charset="0"/>
              </a:rPr>
              <a:t> </a:t>
            </a:r>
            <a:r>
              <a:rPr lang="pt-PT" sz="1200" dirty="0" smtClean="0">
                <a:latin typeface="Arial" pitchFamily="34" charset="0"/>
                <a:cs typeface="Arial" pitchFamily="34" charset="0"/>
                <a:sym typeface="Symbol"/>
              </a:rPr>
              <a:t></a:t>
            </a:r>
            <a:r>
              <a:rPr lang="pt-PT" sz="1200" dirty="0" smtClean="0">
                <a:latin typeface="Arial" pitchFamily="34" charset="0"/>
                <a:cs typeface="Arial" pitchFamily="34" charset="0"/>
              </a:rPr>
              <a:t> 1.380</a:t>
            </a:r>
            <a:r>
              <a:rPr lang="pt-PT" sz="1200" dirty="0" smtClean="0">
                <a:latin typeface="Arial" pitchFamily="34" charset="0"/>
                <a:cs typeface="Arial" pitchFamily="34" charset="0"/>
                <a:sym typeface="Symbol"/>
              </a:rPr>
              <a:t></a:t>
            </a:r>
            <a:r>
              <a:rPr lang="pt-PT" sz="1200" dirty="0" smtClean="0">
                <a:latin typeface="Arial" pitchFamily="34" charset="0"/>
                <a:cs typeface="Arial" pitchFamily="34" charset="0"/>
              </a:rPr>
              <a:t>10</a:t>
            </a:r>
            <a:r>
              <a:rPr lang="pt-PT" sz="1200" baseline="30000" dirty="0" smtClean="0">
                <a:latin typeface="Arial" pitchFamily="34" charset="0"/>
                <a:cs typeface="Arial" pitchFamily="34" charset="0"/>
                <a:sym typeface="Symbol"/>
              </a:rPr>
              <a:t></a:t>
            </a:r>
            <a:r>
              <a:rPr lang="pt-PT" sz="1200" baseline="30000" dirty="0" smtClean="0">
                <a:latin typeface="Arial" pitchFamily="34" charset="0"/>
                <a:cs typeface="Arial" pitchFamily="34" charset="0"/>
              </a:rPr>
              <a:t>23</a:t>
            </a:r>
            <a:r>
              <a:rPr lang="pt-PT" sz="1200" dirty="0" smtClean="0">
                <a:latin typeface="Arial" pitchFamily="34" charset="0"/>
                <a:cs typeface="Arial" pitchFamily="34" charset="0"/>
              </a:rPr>
              <a:t> J</a:t>
            </a:r>
            <a:r>
              <a:rPr lang="en-US" sz="1200" dirty="0" smtClean="0">
                <a:latin typeface="Arial" pitchFamily="34" charset="0"/>
                <a:cs typeface="Arial" pitchFamily="34" charset="0"/>
                <a:sym typeface="Symbol"/>
              </a:rPr>
              <a:t></a:t>
            </a:r>
            <a:r>
              <a:rPr lang="pt-PT" sz="1200" dirty="0" smtClean="0">
                <a:latin typeface="Arial" pitchFamily="34" charset="0"/>
                <a:cs typeface="Arial" pitchFamily="34" charset="0"/>
              </a:rPr>
              <a:t>K</a:t>
            </a:r>
            <a:r>
              <a:rPr lang="pt-PT" sz="1200" baseline="30000" dirty="0" smtClean="0">
                <a:latin typeface="Arial" pitchFamily="34" charset="0"/>
                <a:cs typeface="Arial" pitchFamily="34" charset="0"/>
                <a:sym typeface="Symbol"/>
              </a:rPr>
              <a:t></a:t>
            </a:r>
            <a:r>
              <a:rPr lang="pt-PT" sz="1200" baseline="30000" dirty="0" smtClean="0">
                <a:latin typeface="Arial" pitchFamily="34" charset="0"/>
                <a:cs typeface="Arial" pitchFamily="34" charset="0"/>
              </a:rPr>
              <a:t>1</a:t>
            </a:r>
            <a:r>
              <a:rPr lang="pt-PT" sz="1200" dirty="0" smtClean="0">
                <a:latin typeface="Arial" pitchFamily="34" charset="0"/>
                <a:cs typeface="Arial" pitchFamily="34" charset="0"/>
              </a:rPr>
              <a:t> </a:t>
            </a:r>
            <a:r>
              <a:rPr lang="en-US" sz="1200" dirty="0" smtClean="0">
                <a:latin typeface="Arial" pitchFamily="34" charset="0"/>
                <a:cs typeface="Arial" pitchFamily="34" charset="0"/>
                <a:sym typeface="Symbol"/>
              </a:rPr>
              <a:t></a:t>
            </a:r>
            <a:r>
              <a:rPr lang="pt-PT" sz="1200" dirty="0" smtClean="0">
                <a:latin typeface="Arial" pitchFamily="34" charset="0"/>
                <a:cs typeface="Arial" pitchFamily="34" charset="0"/>
              </a:rPr>
              <a:t> 300K </a:t>
            </a:r>
            <a:r>
              <a:rPr lang="en-US" sz="1200" dirty="0" smtClean="0">
                <a:latin typeface="Arial" pitchFamily="34" charset="0"/>
                <a:cs typeface="Arial" pitchFamily="34" charset="0"/>
                <a:sym typeface="Symbol"/>
              </a:rPr>
              <a:t></a:t>
            </a:r>
            <a:r>
              <a:rPr lang="pt-PT" sz="1200" dirty="0" smtClean="0">
                <a:latin typeface="Arial" pitchFamily="34" charset="0"/>
                <a:cs typeface="Arial" pitchFamily="34" charset="0"/>
              </a:rPr>
              <a:t> 10</a:t>
            </a:r>
            <a:r>
              <a:rPr lang="en-US" sz="1200" baseline="30000" dirty="0" smtClean="0">
                <a:latin typeface="Arial" pitchFamily="34" charset="0"/>
                <a:cs typeface="Arial" pitchFamily="34" charset="0"/>
                <a:sym typeface="Symbol"/>
              </a:rPr>
              <a:t></a:t>
            </a:r>
            <a:r>
              <a:rPr lang="pt-PT" sz="1200" baseline="30000" dirty="0" smtClean="0">
                <a:latin typeface="Arial" pitchFamily="34" charset="0"/>
                <a:cs typeface="Arial" pitchFamily="34" charset="0"/>
              </a:rPr>
              <a:t>20</a:t>
            </a:r>
            <a:r>
              <a:rPr lang="pt-PT" sz="1200" dirty="0" smtClean="0">
                <a:latin typeface="Arial" pitchFamily="34" charset="0"/>
                <a:cs typeface="Arial" pitchFamily="34" charset="0"/>
              </a:rPr>
              <a:t> J.</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endParaRPr kumimoji="0" lang="pt-PT"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sp>
        <p:nvSpPr>
          <p:cNvPr id="7" name="Rectângulo 6"/>
          <p:cNvSpPr/>
          <p:nvPr/>
        </p:nvSpPr>
        <p:spPr>
          <a:xfrm>
            <a:off x="214282" y="214290"/>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down)">
                                      <p:cBhvr>
                                        <p:cTn id="7" dur="580">
                                          <p:stCondLst>
                                            <p:cond delay="0"/>
                                          </p:stCondLst>
                                        </p:cTn>
                                        <p:tgtEl>
                                          <p:spTgt spid="60417"/>
                                        </p:tgtEl>
                                      </p:cBhvr>
                                    </p:animEffect>
                                    <p:anim calcmode="lin" valueType="num">
                                      <p:cBhvr>
                                        <p:cTn id="8" dur="1822" tmFilter="0,0; 0.14,0.36; 0.43,0.73; 0.71,0.91; 1.0,1.0">
                                          <p:stCondLst>
                                            <p:cond delay="0"/>
                                          </p:stCondLst>
                                        </p:cTn>
                                        <p:tgtEl>
                                          <p:spTgt spid="604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04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04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04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0417"/>
                                        </p:tgtEl>
                                        <p:attrNameLst>
                                          <p:attrName>ppt_y</p:attrName>
                                        </p:attrNameLst>
                                      </p:cBhvr>
                                      <p:tavLst>
                                        <p:tav tm="0" fmla="#ppt_y-sin(pi*$)/81">
                                          <p:val>
                                            <p:fltVal val="0"/>
                                          </p:val>
                                        </p:tav>
                                        <p:tav tm="100000">
                                          <p:val>
                                            <p:fltVal val="1"/>
                                          </p:val>
                                        </p:tav>
                                      </p:tavLst>
                                    </p:anim>
                                    <p:animScale>
                                      <p:cBhvr>
                                        <p:cTn id="13" dur="26">
                                          <p:stCondLst>
                                            <p:cond delay="650"/>
                                          </p:stCondLst>
                                        </p:cTn>
                                        <p:tgtEl>
                                          <p:spTgt spid="60417"/>
                                        </p:tgtEl>
                                      </p:cBhvr>
                                      <p:to x="100000" y="60000"/>
                                    </p:animScale>
                                    <p:animScale>
                                      <p:cBhvr>
                                        <p:cTn id="14" dur="166" decel="50000">
                                          <p:stCondLst>
                                            <p:cond delay="676"/>
                                          </p:stCondLst>
                                        </p:cTn>
                                        <p:tgtEl>
                                          <p:spTgt spid="60417"/>
                                        </p:tgtEl>
                                      </p:cBhvr>
                                      <p:to x="100000" y="100000"/>
                                    </p:animScale>
                                    <p:animScale>
                                      <p:cBhvr>
                                        <p:cTn id="15" dur="26">
                                          <p:stCondLst>
                                            <p:cond delay="1312"/>
                                          </p:stCondLst>
                                        </p:cTn>
                                        <p:tgtEl>
                                          <p:spTgt spid="60417"/>
                                        </p:tgtEl>
                                      </p:cBhvr>
                                      <p:to x="100000" y="80000"/>
                                    </p:animScale>
                                    <p:animScale>
                                      <p:cBhvr>
                                        <p:cTn id="16" dur="166" decel="50000">
                                          <p:stCondLst>
                                            <p:cond delay="1338"/>
                                          </p:stCondLst>
                                        </p:cTn>
                                        <p:tgtEl>
                                          <p:spTgt spid="60417"/>
                                        </p:tgtEl>
                                      </p:cBhvr>
                                      <p:to x="100000" y="100000"/>
                                    </p:animScale>
                                    <p:animScale>
                                      <p:cBhvr>
                                        <p:cTn id="17" dur="26">
                                          <p:stCondLst>
                                            <p:cond delay="1642"/>
                                          </p:stCondLst>
                                        </p:cTn>
                                        <p:tgtEl>
                                          <p:spTgt spid="60417"/>
                                        </p:tgtEl>
                                      </p:cBhvr>
                                      <p:to x="100000" y="90000"/>
                                    </p:animScale>
                                    <p:animScale>
                                      <p:cBhvr>
                                        <p:cTn id="18" dur="166" decel="50000">
                                          <p:stCondLst>
                                            <p:cond delay="1668"/>
                                          </p:stCondLst>
                                        </p:cTn>
                                        <p:tgtEl>
                                          <p:spTgt spid="60417"/>
                                        </p:tgtEl>
                                      </p:cBhvr>
                                      <p:to x="100000" y="100000"/>
                                    </p:animScale>
                                    <p:animScale>
                                      <p:cBhvr>
                                        <p:cTn id="19" dur="26">
                                          <p:stCondLst>
                                            <p:cond delay="1808"/>
                                          </p:stCondLst>
                                        </p:cTn>
                                        <p:tgtEl>
                                          <p:spTgt spid="60417"/>
                                        </p:tgtEl>
                                      </p:cBhvr>
                                      <p:to x="100000" y="95000"/>
                                    </p:animScale>
                                    <p:animScale>
                                      <p:cBhvr>
                                        <p:cTn id="20" dur="166" decel="50000">
                                          <p:stCondLst>
                                            <p:cond delay="1834"/>
                                          </p:stCondLst>
                                        </p:cTn>
                                        <p:tgtEl>
                                          <p:spTgt spid="604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0418"/>
                                        </p:tgtEl>
                                        <p:attrNameLst>
                                          <p:attrName>style.visibility</p:attrName>
                                        </p:attrNameLst>
                                      </p:cBhvr>
                                      <p:to>
                                        <p:strVal val="visible"/>
                                      </p:to>
                                    </p:set>
                                    <p:animEffect transition="in" filter="wipe(down)">
                                      <p:cBhvr>
                                        <p:cTn id="25" dur="580">
                                          <p:stCondLst>
                                            <p:cond delay="0"/>
                                          </p:stCondLst>
                                        </p:cTn>
                                        <p:tgtEl>
                                          <p:spTgt spid="60418"/>
                                        </p:tgtEl>
                                      </p:cBhvr>
                                    </p:animEffect>
                                    <p:anim calcmode="lin" valueType="num">
                                      <p:cBhvr>
                                        <p:cTn id="26" dur="1822" tmFilter="0,0; 0.14,0.36; 0.43,0.73; 0.71,0.91; 1.0,1.0">
                                          <p:stCondLst>
                                            <p:cond delay="0"/>
                                          </p:stCondLst>
                                        </p:cTn>
                                        <p:tgtEl>
                                          <p:spTgt spid="604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04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04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04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0418"/>
                                        </p:tgtEl>
                                        <p:attrNameLst>
                                          <p:attrName>ppt_y</p:attrName>
                                        </p:attrNameLst>
                                      </p:cBhvr>
                                      <p:tavLst>
                                        <p:tav tm="0" fmla="#ppt_y-sin(pi*$)/81">
                                          <p:val>
                                            <p:fltVal val="0"/>
                                          </p:val>
                                        </p:tav>
                                        <p:tav tm="100000">
                                          <p:val>
                                            <p:fltVal val="1"/>
                                          </p:val>
                                        </p:tav>
                                      </p:tavLst>
                                    </p:anim>
                                    <p:animScale>
                                      <p:cBhvr>
                                        <p:cTn id="31" dur="26">
                                          <p:stCondLst>
                                            <p:cond delay="650"/>
                                          </p:stCondLst>
                                        </p:cTn>
                                        <p:tgtEl>
                                          <p:spTgt spid="60418"/>
                                        </p:tgtEl>
                                      </p:cBhvr>
                                      <p:to x="100000" y="60000"/>
                                    </p:animScale>
                                    <p:animScale>
                                      <p:cBhvr>
                                        <p:cTn id="32" dur="166" decel="50000">
                                          <p:stCondLst>
                                            <p:cond delay="676"/>
                                          </p:stCondLst>
                                        </p:cTn>
                                        <p:tgtEl>
                                          <p:spTgt spid="60418"/>
                                        </p:tgtEl>
                                      </p:cBhvr>
                                      <p:to x="100000" y="100000"/>
                                    </p:animScale>
                                    <p:animScale>
                                      <p:cBhvr>
                                        <p:cTn id="33" dur="26">
                                          <p:stCondLst>
                                            <p:cond delay="1312"/>
                                          </p:stCondLst>
                                        </p:cTn>
                                        <p:tgtEl>
                                          <p:spTgt spid="60418"/>
                                        </p:tgtEl>
                                      </p:cBhvr>
                                      <p:to x="100000" y="80000"/>
                                    </p:animScale>
                                    <p:animScale>
                                      <p:cBhvr>
                                        <p:cTn id="34" dur="166" decel="50000">
                                          <p:stCondLst>
                                            <p:cond delay="1338"/>
                                          </p:stCondLst>
                                        </p:cTn>
                                        <p:tgtEl>
                                          <p:spTgt spid="60418"/>
                                        </p:tgtEl>
                                      </p:cBhvr>
                                      <p:to x="100000" y="100000"/>
                                    </p:animScale>
                                    <p:animScale>
                                      <p:cBhvr>
                                        <p:cTn id="35" dur="26">
                                          <p:stCondLst>
                                            <p:cond delay="1642"/>
                                          </p:stCondLst>
                                        </p:cTn>
                                        <p:tgtEl>
                                          <p:spTgt spid="60418"/>
                                        </p:tgtEl>
                                      </p:cBhvr>
                                      <p:to x="100000" y="90000"/>
                                    </p:animScale>
                                    <p:animScale>
                                      <p:cBhvr>
                                        <p:cTn id="36" dur="166" decel="50000">
                                          <p:stCondLst>
                                            <p:cond delay="1668"/>
                                          </p:stCondLst>
                                        </p:cTn>
                                        <p:tgtEl>
                                          <p:spTgt spid="60418"/>
                                        </p:tgtEl>
                                      </p:cBhvr>
                                      <p:to x="100000" y="100000"/>
                                    </p:animScale>
                                    <p:animScale>
                                      <p:cBhvr>
                                        <p:cTn id="37" dur="26">
                                          <p:stCondLst>
                                            <p:cond delay="1808"/>
                                          </p:stCondLst>
                                        </p:cTn>
                                        <p:tgtEl>
                                          <p:spTgt spid="60418"/>
                                        </p:tgtEl>
                                      </p:cBhvr>
                                      <p:to x="100000" y="95000"/>
                                    </p:animScale>
                                    <p:animScale>
                                      <p:cBhvr>
                                        <p:cTn id="38" dur="166" decel="50000">
                                          <p:stCondLst>
                                            <p:cond delay="1834"/>
                                          </p:stCondLst>
                                        </p:cTn>
                                        <p:tgtEl>
                                          <p:spTgt spid="6041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0421"/>
                                        </p:tgtEl>
                                        <p:attrNameLst>
                                          <p:attrName>style.visibility</p:attrName>
                                        </p:attrNameLst>
                                      </p:cBhvr>
                                      <p:to>
                                        <p:strVal val="visible"/>
                                      </p:to>
                                    </p:set>
                                    <p:animEffect transition="in" filter="wipe(down)">
                                      <p:cBhvr>
                                        <p:cTn id="41" dur="580">
                                          <p:stCondLst>
                                            <p:cond delay="0"/>
                                          </p:stCondLst>
                                        </p:cTn>
                                        <p:tgtEl>
                                          <p:spTgt spid="60421"/>
                                        </p:tgtEl>
                                      </p:cBhvr>
                                    </p:animEffect>
                                    <p:anim calcmode="lin" valueType="num">
                                      <p:cBhvr>
                                        <p:cTn id="42" dur="1822" tmFilter="0,0; 0.14,0.36; 0.43,0.73; 0.71,0.91; 1.0,1.0">
                                          <p:stCondLst>
                                            <p:cond delay="0"/>
                                          </p:stCondLst>
                                        </p:cTn>
                                        <p:tgtEl>
                                          <p:spTgt spid="6042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042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042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042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0421"/>
                                        </p:tgtEl>
                                        <p:attrNameLst>
                                          <p:attrName>ppt_y</p:attrName>
                                        </p:attrNameLst>
                                      </p:cBhvr>
                                      <p:tavLst>
                                        <p:tav tm="0" fmla="#ppt_y-sin(pi*$)/81">
                                          <p:val>
                                            <p:fltVal val="0"/>
                                          </p:val>
                                        </p:tav>
                                        <p:tav tm="100000">
                                          <p:val>
                                            <p:fltVal val="1"/>
                                          </p:val>
                                        </p:tav>
                                      </p:tavLst>
                                    </p:anim>
                                    <p:animScale>
                                      <p:cBhvr>
                                        <p:cTn id="47" dur="26">
                                          <p:stCondLst>
                                            <p:cond delay="650"/>
                                          </p:stCondLst>
                                        </p:cTn>
                                        <p:tgtEl>
                                          <p:spTgt spid="60421"/>
                                        </p:tgtEl>
                                      </p:cBhvr>
                                      <p:to x="100000" y="60000"/>
                                    </p:animScale>
                                    <p:animScale>
                                      <p:cBhvr>
                                        <p:cTn id="48" dur="166" decel="50000">
                                          <p:stCondLst>
                                            <p:cond delay="676"/>
                                          </p:stCondLst>
                                        </p:cTn>
                                        <p:tgtEl>
                                          <p:spTgt spid="60421"/>
                                        </p:tgtEl>
                                      </p:cBhvr>
                                      <p:to x="100000" y="100000"/>
                                    </p:animScale>
                                    <p:animScale>
                                      <p:cBhvr>
                                        <p:cTn id="49" dur="26">
                                          <p:stCondLst>
                                            <p:cond delay="1312"/>
                                          </p:stCondLst>
                                        </p:cTn>
                                        <p:tgtEl>
                                          <p:spTgt spid="60421"/>
                                        </p:tgtEl>
                                      </p:cBhvr>
                                      <p:to x="100000" y="80000"/>
                                    </p:animScale>
                                    <p:animScale>
                                      <p:cBhvr>
                                        <p:cTn id="50" dur="166" decel="50000">
                                          <p:stCondLst>
                                            <p:cond delay="1338"/>
                                          </p:stCondLst>
                                        </p:cTn>
                                        <p:tgtEl>
                                          <p:spTgt spid="60421"/>
                                        </p:tgtEl>
                                      </p:cBhvr>
                                      <p:to x="100000" y="100000"/>
                                    </p:animScale>
                                    <p:animScale>
                                      <p:cBhvr>
                                        <p:cTn id="51" dur="26">
                                          <p:stCondLst>
                                            <p:cond delay="1642"/>
                                          </p:stCondLst>
                                        </p:cTn>
                                        <p:tgtEl>
                                          <p:spTgt spid="60421"/>
                                        </p:tgtEl>
                                      </p:cBhvr>
                                      <p:to x="100000" y="90000"/>
                                    </p:animScale>
                                    <p:animScale>
                                      <p:cBhvr>
                                        <p:cTn id="52" dur="166" decel="50000">
                                          <p:stCondLst>
                                            <p:cond delay="1668"/>
                                          </p:stCondLst>
                                        </p:cTn>
                                        <p:tgtEl>
                                          <p:spTgt spid="60421"/>
                                        </p:tgtEl>
                                      </p:cBhvr>
                                      <p:to x="100000" y="100000"/>
                                    </p:animScale>
                                    <p:animScale>
                                      <p:cBhvr>
                                        <p:cTn id="53" dur="26">
                                          <p:stCondLst>
                                            <p:cond delay="1808"/>
                                          </p:stCondLst>
                                        </p:cTn>
                                        <p:tgtEl>
                                          <p:spTgt spid="60421"/>
                                        </p:tgtEl>
                                      </p:cBhvr>
                                      <p:to x="100000" y="95000"/>
                                    </p:animScale>
                                    <p:animScale>
                                      <p:cBhvr>
                                        <p:cTn id="54" dur="166" decel="50000">
                                          <p:stCondLst>
                                            <p:cond delay="1834"/>
                                          </p:stCondLst>
                                        </p:cTn>
                                        <p:tgtEl>
                                          <p:spTgt spid="60421"/>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60419"/>
                                        </p:tgtEl>
                                        <p:attrNameLst>
                                          <p:attrName>style.visibility</p:attrName>
                                        </p:attrNameLst>
                                      </p:cBhvr>
                                      <p:to>
                                        <p:strVal val="visible"/>
                                      </p:to>
                                    </p:set>
                                    <p:animEffect transition="in" filter="wipe(down)">
                                      <p:cBhvr>
                                        <p:cTn id="57" dur="580">
                                          <p:stCondLst>
                                            <p:cond delay="0"/>
                                          </p:stCondLst>
                                        </p:cTn>
                                        <p:tgtEl>
                                          <p:spTgt spid="60419"/>
                                        </p:tgtEl>
                                      </p:cBhvr>
                                    </p:animEffect>
                                    <p:anim calcmode="lin" valueType="num">
                                      <p:cBhvr>
                                        <p:cTn id="58" dur="1822" tmFilter="0,0; 0.14,0.36; 0.43,0.73; 0.71,0.91; 1.0,1.0">
                                          <p:stCondLst>
                                            <p:cond delay="0"/>
                                          </p:stCondLst>
                                        </p:cTn>
                                        <p:tgtEl>
                                          <p:spTgt spid="6041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041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041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041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0419"/>
                                        </p:tgtEl>
                                        <p:attrNameLst>
                                          <p:attrName>ppt_y</p:attrName>
                                        </p:attrNameLst>
                                      </p:cBhvr>
                                      <p:tavLst>
                                        <p:tav tm="0" fmla="#ppt_y-sin(pi*$)/81">
                                          <p:val>
                                            <p:fltVal val="0"/>
                                          </p:val>
                                        </p:tav>
                                        <p:tav tm="100000">
                                          <p:val>
                                            <p:fltVal val="1"/>
                                          </p:val>
                                        </p:tav>
                                      </p:tavLst>
                                    </p:anim>
                                    <p:animScale>
                                      <p:cBhvr>
                                        <p:cTn id="63" dur="26">
                                          <p:stCondLst>
                                            <p:cond delay="650"/>
                                          </p:stCondLst>
                                        </p:cTn>
                                        <p:tgtEl>
                                          <p:spTgt spid="60419"/>
                                        </p:tgtEl>
                                      </p:cBhvr>
                                      <p:to x="100000" y="60000"/>
                                    </p:animScale>
                                    <p:animScale>
                                      <p:cBhvr>
                                        <p:cTn id="64" dur="166" decel="50000">
                                          <p:stCondLst>
                                            <p:cond delay="676"/>
                                          </p:stCondLst>
                                        </p:cTn>
                                        <p:tgtEl>
                                          <p:spTgt spid="60419"/>
                                        </p:tgtEl>
                                      </p:cBhvr>
                                      <p:to x="100000" y="100000"/>
                                    </p:animScale>
                                    <p:animScale>
                                      <p:cBhvr>
                                        <p:cTn id="65" dur="26">
                                          <p:stCondLst>
                                            <p:cond delay="1312"/>
                                          </p:stCondLst>
                                        </p:cTn>
                                        <p:tgtEl>
                                          <p:spTgt spid="60419"/>
                                        </p:tgtEl>
                                      </p:cBhvr>
                                      <p:to x="100000" y="80000"/>
                                    </p:animScale>
                                    <p:animScale>
                                      <p:cBhvr>
                                        <p:cTn id="66" dur="166" decel="50000">
                                          <p:stCondLst>
                                            <p:cond delay="1338"/>
                                          </p:stCondLst>
                                        </p:cTn>
                                        <p:tgtEl>
                                          <p:spTgt spid="60419"/>
                                        </p:tgtEl>
                                      </p:cBhvr>
                                      <p:to x="100000" y="100000"/>
                                    </p:animScale>
                                    <p:animScale>
                                      <p:cBhvr>
                                        <p:cTn id="67" dur="26">
                                          <p:stCondLst>
                                            <p:cond delay="1642"/>
                                          </p:stCondLst>
                                        </p:cTn>
                                        <p:tgtEl>
                                          <p:spTgt spid="60419"/>
                                        </p:tgtEl>
                                      </p:cBhvr>
                                      <p:to x="100000" y="90000"/>
                                    </p:animScale>
                                    <p:animScale>
                                      <p:cBhvr>
                                        <p:cTn id="68" dur="166" decel="50000">
                                          <p:stCondLst>
                                            <p:cond delay="1668"/>
                                          </p:stCondLst>
                                        </p:cTn>
                                        <p:tgtEl>
                                          <p:spTgt spid="60419"/>
                                        </p:tgtEl>
                                      </p:cBhvr>
                                      <p:to x="100000" y="100000"/>
                                    </p:animScale>
                                    <p:animScale>
                                      <p:cBhvr>
                                        <p:cTn id="69" dur="26">
                                          <p:stCondLst>
                                            <p:cond delay="1808"/>
                                          </p:stCondLst>
                                        </p:cTn>
                                        <p:tgtEl>
                                          <p:spTgt spid="60419"/>
                                        </p:tgtEl>
                                      </p:cBhvr>
                                      <p:to x="100000" y="95000"/>
                                    </p:animScale>
                                    <p:animScale>
                                      <p:cBhvr>
                                        <p:cTn id="70" dur="166" decel="50000">
                                          <p:stCondLst>
                                            <p:cond delay="1834"/>
                                          </p:stCondLst>
                                        </p:cTn>
                                        <p:tgtEl>
                                          <p:spTgt spid="60419"/>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60420"/>
                                        </p:tgtEl>
                                        <p:attrNameLst>
                                          <p:attrName>style.visibility</p:attrName>
                                        </p:attrNameLst>
                                      </p:cBhvr>
                                      <p:to>
                                        <p:strVal val="visible"/>
                                      </p:to>
                                    </p:set>
                                    <p:animEffect transition="in" filter="wipe(down)">
                                      <p:cBhvr>
                                        <p:cTn id="73" dur="580">
                                          <p:stCondLst>
                                            <p:cond delay="0"/>
                                          </p:stCondLst>
                                        </p:cTn>
                                        <p:tgtEl>
                                          <p:spTgt spid="60420"/>
                                        </p:tgtEl>
                                      </p:cBhvr>
                                    </p:animEffect>
                                    <p:anim calcmode="lin" valueType="num">
                                      <p:cBhvr>
                                        <p:cTn id="74" dur="1822" tmFilter="0,0; 0.14,0.36; 0.43,0.73; 0.71,0.91; 1.0,1.0">
                                          <p:stCondLst>
                                            <p:cond delay="0"/>
                                          </p:stCondLst>
                                        </p:cTn>
                                        <p:tgtEl>
                                          <p:spTgt spid="6042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6042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6042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6042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60420"/>
                                        </p:tgtEl>
                                        <p:attrNameLst>
                                          <p:attrName>ppt_y</p:attrName>
                                        </p:attrNameLst>
                                      </p:cBhvr>
                                      <p:tavLst>
                                        <p:tav tm="0" fmla="#ppt_y-sin(pi*$)/81">
                                          <p:val>
                                            <p:fltVal val="0"/>
                                          </p:val>
                                        </p:tav>
                                        <p:tav tm="100000">
                                          <p:val>
                                            <p:fltVal val="1"/>
                                          </p:val>
                                        </p:tav>
                                      </p:tavLst>
                                    </p:anim>
                                    <p:animScale>
                                      <p:cBhvr>
                                        <p:cTn id="79" dur="26">
                                          <p:stCondLst>
                                            <p:cond delay="650"/>
                                          </p:stCondLst>
                                        </p:cTn>
                                        <p:tgtEl>
                                          <p:spTgt spid="60420"/>
                                        </p:tgtEl>
                                      </p:cBhvr>
                                      <p:to x="100000" y="60000"/>
                                    </p:animScale>
                                    <p:animScale>
                                      <p:cBhvr>
                                        <p:cTn id="80" dur="166" decel="50000">
                                          <p:stCondLst>
                                            <p:cond delay="676"/>
                                          </p:stCondLst>
                                        </p:cTn>
                                        <p:tgtEl>
                                          <p:spTgt spid="60420"/>
                                        </p:tgtEl>
                                      </p:cBhvr>
                                      <p:to x="100000" y="100000"/>
                                    </p:animScale>
                                    <p:animScale>
                                      <p:cBhvr>
                                        <p:cTn id="81" dur="26">
                                          <p:stCondLst>
                                            <p:cond delay="1312"/>
                                          </p:stCondLst>
                                        </p:cTn>
                                        <p:tgtEl>
                                          <p:spTgt spid="60420"/>
                                        </p:tgtEl>
                                      </p:cBhvr>
                                      <p:to x="100000" y="80000"/>
                                    </p:animScale>
                                    <p:animScale>
                                      <p:cBhvr>
                                        <p:cTn id="82" dur="166" decel="50000">
                                          <p:stCondLst>
                                            <p:cond delay="1338"/>
                                          </p:stCondLst>
                                        </p:cTn>
                                        <p:tgtEl>
                                          <p:spTgt spid="60420"/>
                                        </p:tgtEl>
                                      </p:cBhvr>
                                      <p:to x="100000" y="100000"/>
                                    </p:animScale>
                                    <p:animScale>
                                      <p:cBhvr>
                                        <p:cTn id="83" dur="26">
                                          <p:stCondLst>
                                            <p:cond delay="1642"/>
                                          </p:stCondLst>
                                        </p:cTn>
                                        <p:tgtEl>
                                          <p:spTgt spid="60420"/>
                                        </p:tgtEl>
                                      </p:cBhvr>
                                      <p:to x="100000" y="90000"/>
                                    </p:animScale>
                                    <p:animScale>
                                      <p:cBhvr>
                                        <p:cTn id="84" dur="166" decel="50000">
                                          <p:stCondLst>
                                            <p:cond delay="1668"/>
                                          </p:stCondLst>
                                        </p:cTn>
                                        <p:tgtEl>
                                          <p:spTgt spid="60420"/>
                                        </p:tgtEl>
                                      </p:cBhvr>
                                      <p:to x="100000" y="100000"/>
                                    </p:animScale>
                                    <p:animScale>
                                      <p:cBhvr>
                                        <p:cTn id="85" dur="26">
                                          <p:stCondLst>
                                            <p:cond delay="1808"/>
                                          </p:stCondLst>
                                        </p:cTn>
                                        <p:tgtEl>
                                          <p:spTgt spid="60420"/>
                                        </p:tgtEl>
                                      </p:cBhvr>
                                      <p:to x="100000" y="95000"/>
                                    </p:animScale>
                                    <p:animScale>
                                      <p:cBhvr>
                                        <p:cTn id="86" dur="166" decel="50000">
                                          <p:stCondLst>
                                            <p:cond delay="1834"/>
                                          </p:stCondLst>
                                        </p:cTn>
                                        <p:tgtEl>
                                          <p:spTgt spid="604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P spid="60418" grpId="0"/>
      <p:bldP spid="60420" grpId="0"/>
      <p:bldP spid="604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42844" y="2143116"/>
            <a:ext cx="842968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PT" sz="1600" b="1" dirty="0" smtClean="0">
                <a:solidFill>
                  <a:srgbClr val="7030A0"/>
                </a:solidFill>
                <a:latin typeface="Arial" pitchFamily="34" charset="0"/>
                <a:ea typeface="Times New Roman" pitchFamily="18" charset="0"/>
                <a:cs typeface="Arial" pitchFamily="34" charset="0"/>
              </a:rPr>
              <a:t>Conclusão:</a:t>
            </a:r>
          </a:p>
          <a:p>
            <a:pPr algn="just" fontAlgn="base">
              <a:spcBef>
                <a:spcPct val="0"/>
              </a:spcBef>
              <a:spcAft>
                <a:spcPct val="0"/>
              </a:spcAft>
              <a:buFont typeface="Webdings" pitchFamily="18" charset="2"/>
              <a:buChar char=""/>
            </a:pPr>
            <a:r>
              <a:rPr lang="pt-PT" sz="1600" b="1" dirty="0" smtClean="0">
                <a:latin typeface="Arial" pitchFamily="34" charset="0"/>
                <a:ea typeface="Times New Roman" pitchFamily="18" charset="0"/>
                <a:cs typeface="Arial" pitchFamily="34" charset="0"/>
              </a:rPr>
              <a:t>P</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ara níveis electrónicos a diferença de energia </a:t>
            </a:r>
            <a:r>
              <a:rPr lang="pt-PT" sz="1600" b="1" dirty="0" err="1" smtClean="0">
                <a:latin typeface="Arial" pitchFamily="34" charset="0"/>
                <a:cs typeface="Arial" pitchFamily="34" charset="0"/>
                <a:sym typeface="Symbol"/>
              </a:rPr>
              <a:t></a:t>
            </a:r>
            <a:r>
              <a:rPr lang="pt-PT" sz="1600" b="1" i="1" dirty="0" err="1" smtClean="0">
                <a:latin typeface="Arial" pitchFamily="34" charset="0"/>
                <a:cs typeface="Arial" pitchFamily="34" charset="0"/>
                <a:sym typeface="Symbol"/>
              </a:rPr>
              <a:t></a:t>
            </a:r>
            <a:r>
              <a:rPr lang="pt-PT" sz="1600" b="1" baseline="-25000" dirty="0" err="1" smtClean="0">
                <a:latin typeface="Arial" pitchFamily="34" charset="0"/>
                <a:cs typeface="Arial" pitchFamily="34" charset="0"/>
              </a:rPr>
              <a:t>i</a:t>
            </a:r>
            <a:r>
              <a:rPr lang="pt-PT" sz="1600" b="1" baseline="-25000" dirty="0" smtClean="0">
                <a:latin typeface="Arial" pitchFamily="34" charset="0"/>
                <a:cs typeface="Arial" pitchFamily="34" charset="0"/>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nunca é desprezável </a:t>
            </a:r>
            <a:r>
              <a:rPr lang="pt-PT" sz="1600" b="1" dirty="0" smtClean="0">
                <a:latin typeface="Arial" pitchFamily="34" charset="0"/>
                <a:cs typeface="Arial" pitchFamily="34" charset="0"/>
              </a:rPr>
              <a:t>e entre níveis </a:t>
            </a:r>
            <a:r>
              <a:rPr lang="pt-PT" sz="1600" b="1" dirty="0" err="1" smtClean="0">
                <a:latin typeface="Arial" pitchFamily="34" charset="0"/>
                <a:cs typeface="Arial" pitchFamily="34" charset="0"/>
              </a:rPr>
              <a:t>vibracionais</a:t>
            </a:r>
            <a:r>
              <a:rPr lang="pt-PT" sz="1600" b="1" dirty="0" smtClean="0">
                <a:latin typeface="Arial" pitchFamily="34" charset="0"/>
                <a:cs typeface="Arial" pitchFamily="34" charset="0"/>
              </a:rPr>
              <a:t> (a temperaturas vizinhas da temperatura ambiente) é da ordem de </a:t>
            </a:r>
            <a:r>
              <a:rPr lang="pt-PT" sz="1600" b="1" dirty="0" err="1" smtClean="0">
                <a:latin typeface="Arial" pitchFamily="34" charset="0"/>
                <a:cs typeface="Arial" pitchFamily="34" charset="0"/>
              </a:rPr>
              <a:t>k</a:t>
            </a:r>
            <a:r>
              <a:rPr lang="pt-PT" sz="1600" b="1" baseline="-25000" dirty="0" err="1" smtClean="0">
                <a:latin typeface="Arial" pitchFamily="34" charset="0"/>
                <a:cs typeface="Arial" pitchFamily="34" charset="0"/>
              </a:rPr>
              <a:t>B</a:t>
            </a:r>
            <a:r>
              <a:rPr lang="pt-PT" sz="1600" b="1" i="1" dirty="0" err="1" smtClean="0">
                <a:latin typeface="Arial" pitchFamily="34" charset="0"/>
                <a:cs typeface="Arial" pitchFamily="34" charset="0"/>
              </a:rPr>
              <a:t>T</a:t>
            </a:r>
            <a:r>
              <a:rPr lang="pt-PT" sz="1600" b="1" dirty="0" smtClean="0">
                <a:latin typeface="Arial" pitchFamily="34" charset="0"/>
                <a:cs typeface="Arial" pitchFamily="34" charset="0"/>
              </a:rPr>
              <a:t>. </a:t>
            </a:r>
          </a:p>
          <a:p>
            <a:pPr algn="just" fontAlgn="base">
              <a:spcBef>
                <a:spcPct val="0"/>
              </a:spcBef>
              <a:spcAft>
                <a:spcPct val="0"/>
              </a:spcAft>
              <a:buFont typeface="Webdings" pitchFamily="18" charset="2"/>
              <a:buChar char=""/>
            </a:pPr>
            <a:r>
              <a:rPr lang="pt-PT" sz="1600" b="1" dirty="0" smtClean="0">
                <a:latin typeface="Arial" pitchFamily="34" charset="0"/>
                <a:cs typeface="Arial" pitchFamily="34" charset="0"/>
              </a:rPr>
              <a:t>Para os modos de energia rotacional e </a:t>
            </a:r>
            <a:r>
              <a:rPr lang="pt-PT" sz="1600" b="1" dirty="0" err="1" smtClean="0">
                <a:latin typeface="Arial" pitchFamily="34" charset="0"/>
                <a:cs typeface="Arial" pitchFamily="34" charset="0"/>
              </a:rPr>
              <a:t>translacional</a:t>
            </a:r>
            <a:r>
              <a:rPr lang="pt-PT" sz="1600" b="1" dirty="0" smtClean="0">
                <a:latin typeface="Arial" pitchFamily="34" charset="0"/>
                <a:cs typeface="Arial" pitchFamily="34" charset="0"/>
              </a:rPr>
              <a:t> observa-se que a diferença de energia </a:t>
            </a:r>
            <a:r>
              <a:rPr lang="pt-PT" sz="1600" b="1" dirty="0" err="1" smtClean="0">
                <a:latin typeface="Arial" pitchFamily="34" charset="0"/>
                <a:cs typeface="Arial" pitchFamily="34" charset="0"/>
                <a:sym typeface="Symbol"/>
              </a:rPr>
              <a:t></a:t>
            </a:r>
            <a:r>
              <a:rPr lang="pt-PT" sz="1600" b="1" i="1" dirty="0" err="1" smtClean="0">
                <a:latin typeface="Arial" pitchFamily="34" charset="0"/>
                <a:cs typeface="Arial" pitchFamily="34" charset="0"/>
                <a:sym typeface="Symbol"/>
              </a:rPr>
              <a:t></a:t>
            </a:r>
            <a:r>
              <a:rPr lang="pt-PT" sz="1600" b="1" baseline="-25000" dirty="0" err="1" smtClean="0">
                <a:latin typeface="Arial" pitchFamily="34" charset="0"/>
                <a:cs typeface="Arial" pitchFamily="34" charset="0"/>
              </a:rPr>
              <a:t>i</a:t>
            </a:r>
            <a:r>
              <a:rPr lang="pt-PT" sz="1600" b="1" baseline="-25000" dirty="0" smtClean="0">
                <a:latin typeface="Arial" pitchFamily="34" charset="0"/>
                <a:cs typeface="Arial" pitchFamily="34" charset="0"/>
              </a:rPr>
              <a:t> </a:t>
            </a:r>
            <a:r>
              <a:rPr lang="pt-PT" sz="1600" b="1" dirty="0" smtClean="0">
                <a:latin typeface="Arial" pitchFamily="34" charset="0"/>
                <a:cs typeface="Arial" pitchFamily="34" charset="0"/>
              </a:rPr>
              <a:t>é sempre muito menor que </a:t>
            </a:r>
            <a:r>
              <a:rPr lang="pt-PT" sz="1600" b="1" dirty="0" err="1" smtClean="0">
                <a:latin typeface="Arial" pitchFamily="34" charset="0"/>
                <a:cs typeface="Arial" pitchFamily="34" charset="0"/>
              </a:rPr>
              <a:t>k</a:t>
            </a:r>
            <a:r>
              <a:rPr lang="pt-PT" sz="1600" b="1" baseline="-25000" dirty="0" err="1" smtClean="0">
                <a:latin typeface="Arial" pitchFamily="34" charset="0"/>
                <a:cs typeface="Arial" pitchFamily="34" charset="0"/>
              </a:rPr>
              <a:t>B</a:t>
            </a:r>
            <a:r>
              <a:rPr lang="pt-PT" sz="1600" b="1" i="1" dirty="0" err="1" smtClean="0">
                <a:latin typeface="Arial" pitchFamily="34" charset="0"/>
                <a:cs typeface="Arial" pitchFamily="34" charset="0"/>
              </a:rPr>
              <a:t>T</a:t>
            </a:r>
            <a:r>
              <a:rPr lang="pt-PT" sz="1600" b="1" dirty="0" smtClean="0">
                <a:latin typeface="Arial" pitchFamily="34" charset="0"/>
                <a:cs typeface="Arial" pitchFamily="34" charset="0"/>
              </a:rPr>
              <a:t>, pelo que os fenómenos que só envolvam estes tipos de energia poderão ser tratados pelos métodos da Física clássica (PEE), que supõe que as transições de energia se dão de forma contínua (e não entre níveis quânticos).  Só para moléculas muito leves, como as de hidrogénio, </a:t>
            </a:r>
            <a:r>
              <a:rPr lang="pt-PT" sz="1600" b="1" dirty="0" err="1" smtClean="0">
                <a:latin typeface="Arial" pitchFamily="34" charset="0"/>
                <a:cs typeface="Arial" pitchFamily="34" charset="0"/>
              </a:rPr>
              <a:t>deutério</a:t>
            </a:r>
            <a:r>
              <a:rPr lang="pt-PT" sz="1600" b="1" dirty="0" smtClean="0">
                <a:latin typeface="Arial" pitchFamily="34" charset="0"/>
                <a:cs typeface="Arial" pitchFamily="34" charset="0"/>
              </a:rPr>
              <a:t>, </a:t>
            </a:r>
            <a:r>
              <a:rPr lang="pt-PT" sz="1600" b="1" dirty="0" err="1" smtClean="0">
                <a:latin typeface="Arial" pitchFamily="34" charset="0"/>
                <a:cs typeface="Arial" pitchFamily="34" charset="0"/>
              </a:rPr>
              <a:t>trítio</a:t>
            </a:r>
            <a:r>
              <a:rPr lang="pt-PT" sz="1600" b="1" dirty="0" smtClean="0">
                <a:latin typeface="Arial" pitchFamily="34" charset="0"/>
                <a:cs typeface="Arial" pitchFamily="34" charset="0"/>
              </a:rPr>
              <a:t>, metano e poucas mais, as transições entre níveis rotacionais terão que ser tratadas pelos métodos da Física quântica.</a:t>
            </a:r>
            <a:endParaRPr kumimoji="0" lang="pt-PT"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ângulo 2"/>
          <p:cNvSpPr/>
          <p:nvPr/>
        </p:nvSpPr>
        <p:spPr>
          <a:xfrm>
            <a:off x="142844" y="5000636"/>
            <a:ext cx="8501122" cy="1323439"/>
          </a:xfrm>
          <a:prstGeom prst="rect">
            <a:avLst/>
          </a:prstGeom>
        </p:spPr>
        <p:txBody>
          <a:bodyPr wrap="square">
            <a:spAutoFit/>
          </a:bodyPr>
          <a:lstStyle/>
          <a:p>
            <a:pPr algn="just">
              <a:buSzPct val="130000"/>
              <a:buFont typeface="Webdings" pitchFamily="18" charset="2"/>
              <a:buChar char=""/>
            </a:pPr>
            <a:r>
              <a:rPr lang="pt-PT" sz="1600" b="1" dirty="0" smtClean="0">
                <a:latin typeface="Arial" pitchFamily="34" charset="0"/>
                <a:cs typeface="Arial" pitchFamily="34" charset="0"/>
              </a:rPr>
              <a:t>Fica assim justificada a necessidade de recorrer à teoria quântica no cálculo da contribuição </a:t>
            </a:r>
            <a:r>
              <a:rPr lang="pt-PT" sz="1600" b="1" dirty="0" err="1" smtClean="0">
                <a:latin typeface="Arial" pitchFamily="34" charset="0"/>
                <a:cs typeface="Arial" pitchFamily="34" charset="0"/>
              </a:rPr>
              <a:t>vibracional</a:t>
            </a:r>
            <a:r>
              <a:rPr lang="pt-PT" sz="1600" b="1" dirty="0" smtClean="0">
                <a:latin typeface="Arial" pitchFamily="34" charset="0"/>
                <a:cs typeface="Arial" pitchFamily="34" charset="0"/>
              </a:rPr>
              <a:t> para a capacidade calorífica, </a:t>
            </a:r>
            <a:r>
              <a:rPr lang="pt-PT" sz="1600" b="1" i="1" dirty="0" err="1" smtClean="0">
                <a:latin typeface="Arial" pitchFamily="34" charset="0"/>
                <a:cs typeface="Arial" pitchFamily="34" charset="0"/>
              </a:rPr>
              <a:t>C</a:t>
            </a:r>
            <a:r>
              <a:rPr lang="pt-PT" sz="1600" b="1" i="1" baseline="-25000" dirty="0" err="1" smtClean="0">
                <a:latin typeface="Arial" pitchFamily="34" charset="0"/>
                <a:cs typeface="Arial" pitchFamily="34" charset="0"/>
              </a:rPr>
              <a:t>V,</a:t>
            </a:r>
            <a:r>
              <a:rPr lang="pt-PT" sz="1600" b="1" baseline="-25000" dirty="0" err="1" smtClean="0">
                <a:latin typeface="Arial" pitchFamily="34" charset="0"/>
                <a:cs typeface="Arial" pitchFamily="34" charset="0"/>
              </a:rPr>
              <a:t>vib</a:t>
            </a:r>
            <a:r>
              <a:rPr lang="pt-PT" sz="1600" b="1" dirty="0" smtClean="0">
                <a:latin typeface="Arial" pitchFamily="34" charset="0"/>
                <a:cs typeface="Arial" pitchFamily="34" charset="0"/>
              </a:rPr>
              <a:t>, de um gás perfeito, ao passo que no cálculo da contribuição rotacional, </a:t>
            </a:r>
            <a:r>
              <a:rPr lang="pt-PT" sz="1600" b="1" i="1" dirty="0" err="1" smtClean="0">
                <a:latin typeface="Arial" pitchFamily="34" charset="0"/>
                <a:cs typeface="Arial" pitchFamily="34" charset="0"/>
              </a:rPr>
              <a:t>C</a:t>
            </a:r>
            <a:r>
              <a:rPr lang="pt-PT" sz="1600" b="1" i="1" baseline="-25000" dirty="0" err="1" smtClean="0">
                <a:latin typeface="Arial" pitchFamily="34" charset="0"/>
                <a:cs typeface="Arial" pitchFamily="34" charset="0"/>
              </a:rPr>
              <a:t>V</a:t>
            </a:r>
            <a:r>
              <a:rPr lang="pt-PT" sz="1600" b="1" baseline="-25000" dirty="0" err="1" smtClean="0">
                <a:latin typeface="Arial" pitchFamily="34" charset="0"/>
                <a:cs typeface="Arial" pitchFamily="34" charset="0"/>
              </a:rPr>
              <a:t>,rot</a:t>
            </a:r>
            <a:r>
              <a:rPr lang="pt-PT" sz="1600" b="1" dirty="0" smtClean="0">
                <a:latin typeface="Arial" pitchFamily="34" charset="0"/>
                <a:cs typeface="Arial" pitchFamily="34" charset="0"/>
              </a:rPr>
              <a:t>, tal recurso apenas se justifica no caso das moléculas mais leves, dos chamados gases quânticos (H</a:t>
            </a:r>
            <a:r>
              <a:rPr lang="pt-PT" sz="1600" b="1" baseline="-25000" dirty="0" smtClean="0">
                <a:latin typeface="Arial" pitchFamily="34" charset="0"/>
                <a:cs typeface="Arial" pitchFamily="34" charset="0"/>
              </a:rPr>
              <a:t>2</a:t>
            </a:r>
            <a:r>
              <a:rPr lang="pt-PT" sz="1600" b="1" dirty="0" smtClean="0">
                <a:latin typeface="Arial" pitchFamily="34" charset="0"/>
                <a:cs typeface="Arial" pitchFamily="34" charset="0"/>
              </a:rPr>
              <a:t>, D</a:t>
            </a:r>
            <a:r>
              <a:rPr lang="pt-PT" sz="1600" b="1" baseline="-25000" dirty="0" smtClean="0">
                <a:latin typeface="Arial" pitchFamily="34" charset="0"/>
                <a:cs typeface="Arial" pitchFamily="34" charset="0"/>
              </a:rPr>
              <a:t>2</a:t>
            </a:r>
            <a:r>
              <a:rPr lang="pt-PT" sz="1600" b="1" dirty="0" smtClean="0">
                <a:latin typeface="Arial" pitchFamily="34" charset="0"/>
                <a:cs typeface="Arial" pitchFamily="34" charset="0"/>
              </a:rPr>
              <a:t>, HD e poucos mais). </a:t>
            </a:r>
            <a:endParaRPr lang="pt-PT" sz="1600" b="1" dirty="0">
              <a:latin typeface="Arial" pitchFamily="34" charset="0"/>
              <a:cs typeface="Arial" pitchFamily="34" charset="0"/>
            </a:endParaRPr>
          </a:p>
        </p:txBody>
      </p:sp>
      <p:pic>
        <p:nvPicPr>
          <p:cNvPr id="4" name="Picture 3" descr="figu26dff"/>
          <p:cNvPicPr>
            <a:picLocks noChangeAspect="1" noChangeArrowheads="1"/>
          </p:cNvPicPr>
          <p:nvPr/>
        </p:nvPicPr>
        <p:blipFill>
          <a:blip r:embed="rId2" cstate="print"/>
          <a:srcRect/>
          <a:stretch>
            <a:fillRect/>
          </a:stretch>
        </p:blipFill>
        <p:spPr bwMode="auto">
          <a:xfrm>
            <a:off x="3000364" y="500042"/>
            <a:ext cx="3071834" cy="1912267"/>
          </a:xfrm>
          <a:prstGeom prst="rect">
            <a:avLst/>
          </a:prstGeom>
          <a:solidFill>
            <a:srgbClr val="FFFF00"/>
          </a:solidFill>
          <a:ln w="9525">
            <a:noFill/>
            <a:miter lim="800000"/>
            <a:headEnd/>
            <a:tailEnd/>
          </a:ln>
        </p:spPr>
      </p:pic>
      <p:sp>
        <p:nvSpPr>
          <p:cNvPr id="5" name="Rectângulo 4"/>
          <p:cNvSpPr/>
          <p:nvPr/>
        </p:nvSpPr>
        <p:spPr>
          <a:xfrm>
            <a:off x="214282" y="214290"/>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41">
                                            <p:txEl>
                                              <p:pRg st="1" end="1"/>
                                            </p:txEl>
                                          </p:spTgt>
                                        </p:tgtEl>
                                        <p:attrNameLst>
                                          <p:attrName>style.visibility</p:attrName>
                                        </p:attrNameLst>
                                      </p:cBhvr>
                                      <p:to>
                                        <p:strVal val="visible"/>
                                      </p:to>
                                    </p:set>
                                    <p:animEffect transition="in" filter="wipe(down)">
                                      <p:cBhvr>
                                        <p:cTn id="7" dur="580">
                                          <p:stCondLst>
                                            <p:cond delay="0"/>
                                          </p:stCondLst>
                                        </p:cTn>
                                        <p:tgtEl>
                                          <p:spTgt spid="61441">
                                            <p:txEl>
                                              <p:pRg st="1" end="1"/>
                                            </p:txEl>
                                          </p:spTgt>
                                        </p:tgtEl>
                                      </p:cBhvr>
                                    </p:animEffect>
                                    <p:anim calcmode="lin" valueType="num">
                                      <p:cBhvr>
                                        <p:cTn id="8" dur="1822" tmFilter="0,0; 0.14,0.36; 0.43,0.73; 0.71,0.91; 1.0,1.0">
                                          <p:stCondLst>
                                            <p:cond delay="0"/>
                                          </p:stCondLst>
                                        </p:cTn>
                                        <p:tgtEl>
                                          <p:spTgt spid="61441">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41">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41">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41">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41">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41">
                                            <p:txEl>
                                              <p:pRg st="1" end="1"/>
                                            </p:txEl>
                                          </p:spTgt>
                                        </p:tgtEl>
                                      </p:cBhvr>
                                      <p:to x="100000" y="60000"/>
                                    </p:animScale>
                                    <p:animScale>
                                      <p:cBhvr>
                                        <p:cTn id="14" dur="166" decel="50000">
                                          <p:stCondLst>
                                            <p:cond delay="676"/>
                                          </p:stCondLst>
                                        </p:cTn>
                                        <p:tgtEl>
                                          <p:spTgt spid="61441">
                                            <p:txEl>
                                              <p:pRg st="1" end="1"/>
                                            </p:txEl>
                                          </p:spTgt>
                                        </p:tgtEl>
                                      </p:cBhvr>
                                      <p:to x="100000" y="100000"/>
                                    </p:animScale>
                                    <p:animScale>
                                      <p:cBhvr>
                                        <p:cTn id="15" dur="26">
                                          <p:stCondLst>
                                            <p:cond delay="1312"/>
                                          </p:stCondLst>
                                        </p:cTn>
                                        <p:tgtEl>
                                          <p:spTgt spid="61441">
                                            <p:txEl>
                                              <p:pRg st="1" end="1"/>
                                            </p:txEl>
                                          </p:spTgt>
                                        </p:tgtEl>
                                      </p:cBhvr>
                                      <p:to x="100000" y="80000"/>
                                    </p:animScale>
                                    <p:animScale>
                                      <p:cBhvr>
                                        <p:cTn id="16" dur="166" decel="50000">
                                          <p:stCondLst>
                                            <p:cond delay="1338"/>
                                          </p:stCondLst>
                                        </p:cTn>
                                        <p:tgtEl>
                                          <p:spTgt spid="61441">
                                            <p:txEl>
                                              <p:pRg st="1" end="1"/>
                                            </p:txEl>
                                          </p:spTgt>
                                        </p:tgtEl>
                                      </p:cBhvr>
                                      <p:to x="100000" y="100000"/>
                                    </p:animScale>
                                    <p:animScale>
                                      <p:cBhvr>
                                        <p:cTn id="17" dur="26">
                                          <p:stCondLst>
                                            <p:cond delay="1642"/>
                                          </p:stCondLst>
                                        </p:cTn>
                                        <p:tgtEl>
                                          <p:spTgt spid="61441">
                                            <p:txEl>
                                              <p:pRg st="1" end="1"/>
                                            </p:txEl>
                                          </p:spTgt>
                                        </p:tgtEl>
                                      </p:cBhvr>
                                      <p:to x="100000" y="90000"/>
                                    </p:animScale>
                                    <p:animScale>
                                      <p:cBhvr>
                                        <p:cTn id="18" dur="166" decel="50000">
                                          <p:stCondLst>
                                            <p:cond delay="1668"/>
                                          </p:stCondLst>
                                        </p:cTn>
                                        <p:tgtEl>
                                          <p:spTgt spid="61441">
                                            <p:txEl>
                                              <p:pRg st="1" end="1"/>
                                            </p:txEl>
                                          </p:spTgt>
                                        </p:tgtEl>
                                      </p:cBhvr>
                                      <p:to x="100000" y="100000"/>
                                    </p:animScale>
                                    <p:animScale>
                                      <p:cBhvr>
                                        <p:cTn id="19" dur="26">
                                          <p:stCondLst>
                                            <p:cond delay="1808"/>
                                          </p:stCondLst>
                                        </p:cTn>
                                        <p:tgtEl>
                                          <p:spTgt spid="61441">
                                            <p:txEl>
                                              <p:pRg st="1" end="1"/>
                                            </p:txEl>
                                          </p:spTgt>
                                        </p:tgtEl>
                                      </p:cBhvr>
                                      <p:to x="100000" y="95000"/>
                                    </p:animScale>
                                    <p:animScale>
                                      <p:cBhvr>
                                        <p:cTn id="20" dur="166" decel="50000">
                                          <p:stCondLst>
                                            <p:cond delay="1834"/>
                                          </p:stCondLst>
                                        </p:cTn>
                                        <p:tgtEl>
                                          <p:spTgt spid="61441">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1441">
                                            <p:txEl>
                                              <p:pRg st="2" end="2"/>
                                            </p:txEl>
                                          </p:spTgt>
                                        </p:tgtEl>
                                        <p:attrNameLst>
                                          <p:attrName>style.visibility</p:attrName>
                                        </p:attrNameLst>
                                      </p:cBhvr>
                                      <p:to>
                                        <p:strVal val="visible"/>
                                      </p:to>
                                    </p:set>
                                    <p:animEffect transition="in" filter="wipe(down)">
                                      <p:cBhvr>
                                        <p:cTn id="25" dur="580">
                                          <p:stCondLst>
                                            <p:cond delay="0"/>
                                          </p:stCondLst>
                                        </p:cTn>
                                        <p:tgtEl>
                                          <p:spTgt spid="61441">
                                            <p:txEl>
                                              <p:pRg st="2" end="2"/>
                                            </p:txEl>
                                          </p:spTgt>
                                        </p:tgtEl>
                                      </p:cBhvr>
                                    </p:animEffect>
                                    <p:anim calcmode="lin" valueType="num">
                                      <p:cBhvr>
                                        <p:cTn id="26" dur="1822" tmFilter="0,0; 0.14,0.36; 0.43,0.73; 0.71,0.91; 1.0,1.0">
                                          <p:stCondLst>
                                            <p:cond delay="0"/>
                                          </p:stCondLst>
                                        </p:cTn>
                                        <p:tgtEl>
                                          <p:spTgt spid="61441">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1441">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1441">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1441">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1441">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1441">
                                            <p:txEl>
                                              <p:pRg st="2" end="2"/>
                                            </p:txEl>
                                          </p:spTgt>
                                        </p:tgtEl>
                                      </p:cBhvr>
                                      <p:to x="100000" y="60000"/>
                                    </p:animScale>
                                    <p:animScale>
                                      <p:cBhvr>
                                        <p:cTn id="32" dur="166" decel="50000">
                                          <p:stCondLst>
                                            <p:cond delay="676"/>
                                          </p:stCondLst>
                                        </p:cTn>
                                        <p:tgtEl>
                                          <p:spTgt spid="61441">
                                            <p:txEl>
                                              <p:pRg st="2" end="2"/>
                                            </p:txEl>
                                          </p:spTgt>
                                        </p:tgtEl>
                                      </p:cBhvr>
                                      <p:to x="100000" y="100000"/>
                                    </p:animScale>
                                    <p:animScale>
                                      <p:cBhvr>
                                        <p:cTn id="33" dur="26">
                                          <p:stCondLst>
                                            <p:cond delay="1312"/>
                                          </p:stCondLst>
                                        </p:cTn>
                                        <p:tgtEl>
                                          <p:spTgt spid="61441">
                                            <p:txEl>
                                              <p:pRg st="2" end="2"/>
                                            </p:txEl>
                                          </p:spTgt>
                                        </p:tgtEl>
                                      </p:cBhvr>
                                      <p:to x="100000" y="80000"/>
                                    </p:animScale>
                                    <p:animScale>
                                      <p:cBhvr>
                                        <p:cTn id="34" dur="166" decel="50000">
                                          <p:stCondLst>
                                            <p:cond delay="1338"/>
                                          </p:stCondLst>
                                        </p:cTn>
                                        <p:tgtEl>
                                          <p:spTgt spid="61441">
                                            <p:txEl>
                                              <p:pRg st="2" end="2"/>
                                            </p:txEl>
                                          </p:spTgt>
                                        </p:tgtEl>
                                      </p:cBhvr>
                                      <p:to x="100000" y="100000"/>
                                    </p:animScale>
                                    <p:animScale>
                                      <p:cBhvr>
                                        <p:cTn id="35" dur="26">
                                          <p:stCondLst>
                                            <p:cond delay="1642"/>
                                          </p:stCondLst>
                                        </p:cTn>
                                        <p:tgtEl>
                                          <p:spTgt spid="61441">
                                            <p:txEl>
                                              <p:pRg st="2" end="2"/>
                                            </p:txEl>
                                          </p:spTgt>
                                        </p:tgtEl>
                                      </p:cBhvr>
                                      <p:to x="100000" y="90000"/>
                                    </p:animScale>
                                    <p:animScale>
                                      <p:cBhvr>
                                        <p:cTn id="36" dur="166" decel="50000">
                                          <p:stCondLst>
                                            <p:cond delay="1668"/>
                                          </p:stCondLst>
                                        </p:cTn>
                                        <p:tgtEl>
                                          <p:spTgt spid="61441">
                                            <p:txEl>
                                              <p:pRg st="2" end="2"/>
                                            </p:txEl>
                                          </p:spTgt>
                                        </p:tgtEl>
                                      </p:cBhvr>
                                      <p:to x="100000" y="100000"/>
                                    </p:animScale>
                                    <p:animScale>
                                      <p:cBhvr>
                                        <p:cTn id="37" dur="26">
                                          <p:stCondLst>
                                            <p:cond delay="1808"/>
                                          </p:stCondLst>
                                        </p:cTn>
                                        <p:tgtEl>
                                          <p:spTgt spid="61441">
                                            <p:txEl>
                                              <p:pRg st="2" end="2"/>
                                            </p:txEl>
                                          </p:spTgt>
                                        </p:tgtEl>
                                      </p:cBhvr>
                                      <p:to x="100000" y="95000"/>
                                    </p:animScale>
                                    <p:animScale>
                                      <p:cBhvr>
                                        <p:cTn id="38" dur="166" decel="50000">
                                          <p:stCondLst>
                                            <p:cond delay="1834"/>
                                          </p:stCondLst>
                                        </p:cTn>
                                        <p:tgtEl>
                                          <p:spTgt spid="61441">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ângulo 30"/>
          <p:cNvSpPr/>
          <p:nvPr/>
        </p:nvSpPr>
        <p:spPr>
          <a:xfrm>
            <a:off x="2071670" y="1785926"/>
            <a:ext cx="1285884" cy="9286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1681" name="Rectangle 1"/>
          <p:cNvSpPr>
            <a:spLocks noChangeArrowheads="1"/>
          </p:cNvSpPr>
          <p:nvPr/>
        </p:nvSpPr>
        <p:spPr bwMode="auto">
          <a:xfrm>
            <a:off x="357158" y="642918"/>
            <a:ext cx="82868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Física quântica mostra que a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contribuição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vibracional</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m</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correspondente à frequência de vibração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é dada por</a:t>
            </a:r>
          </a:p>
        </p:txBody>
      </p:sp>
      <p:sp>
        <p:nvSpPr>
          <p:cNvPr id="716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71682" name="Object 2"/>
          <p:cNvGraphicFramePr>
            <a:graphicFrameLocks noChangeAspect="1"/>
          </p:cNvGraphicFramePr>
          <p:nvPr/>
        </p:nvGraphicFramePr>
        <p:xfrm>
          <a:off x="857250" y="1714500"/>
          <a:ext cx="2835275" cy="1071563"/>
        </p:xfrm>
        <a:graphic>
          <a:graphicData uri="http://schemas.openxmlformats.org/presentationml/2006/ole">
            <p:oleObj spid="_x0000_s71682" name="Equação" r:id="rId3" imgW="1206500" imgH="457200" progId="Equation.3">
              <p:embed/>
            </p:oleObj>
          </a:graphicData>
        </a:graphic>
      </p:graphicFrame>
      <p:sp>
        <p:nvSpPr>
          <p:cNvPr id="716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716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71689" name="Rectangle 9"/>
          <p:cNvSpPr>
            <a:spLocks noChangeArrowheads="1"/>
          </p:cNvSpPr>
          <p:nvPr/>
        </p:nvSpPr>
        <p:spPr bwMode="auto">
          <a:xfrm>
            <a:off x="500034" y="3429000"/>
            <a:ext cx="607223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 6.6260755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-24</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J</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constante de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Planck</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endParaRPr kumimoji="0" lang="pt-PT"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c = 2.99792458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10</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8</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m</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-1</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velocidade da luz no vazio</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endParaRPr kumimoji="0" lang="pt-PT"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 c/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 frequência de vibração,</a:t>
            </a:r>
            <a:endParaRPr kumimoji="0" lang="pt-PT"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o comprimento de onda, </a:t>
            </a:r>
            <a:endParaRPr kumimoji="0" lang="pt-PT" sz="16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sp>
        <p:nvSpPr>
          <p:cNvPr id="71690" name="Rectangle 10"/>
          <p:cNvSpPr>
            <a:spLocks noChangeArrowheads="1"/>
          </p:cNvSpPr>
          <p:nvPr/>
        </p:nvSpPr>
        <p:spPr bwMode="auto">
          <a:xfrm>
            <a:off x="500098" y="442097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número de ondas</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a:t>
            </a:r>
            <a:endParaRPr kumimoji="0" lang="pt-PT" sz="1600" b="0" i="0" u="none" strike="noStrike" cap="none" normalizeH="0" baseline="0" dirty="0" smtClean="0">
              <a:ln>
                <a:noFill/>
              </a:ln>
              <a:solidFill>
                <a:schemeClr val="tx1"/>
              </a:solidFill>
              <a:effectLst/>
              <a:latin typeface="Arial" pitchFamily="34" charset="0"/>
            </a:endParaRPr>
          </a:p>
        </p:txBody>
      </p:sp>
      <p:grpSp>
        <p:nvGrpSpPr>
          <p:cNvPr id="33" name="Grupo 32"/>
          <p:cNvGrpSpPr/>
          <p:nvPr/>
        </p:nvGrpSpPr>
        <p:grpSpPr>
          <a:xfrm>
            <a:off x="3714744" y="1142984"/>
            <a:ext cx="5072098" cy="2214578"/>
            <a:chOff x="3714744" y="1142984"/>
            <a:chExt cx="5072098" cy="2214578"/>
          </a:xfrm>
        </p:grpSpPr>
        <p:sp>
          <p:nvSpPr>
            <p:cNvPr id="21" name="Oval 20"/>
            <p:cNvSpPr/>
            <p:nvPr/>
          </p:nvSpPr>
          <p:spPr>
            <a:xfrm>
              <a:off x="3714744" y="1142984"/>
              <a:ext cx="5072098" cy="221457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20" name="Grupo 19"/>
            <p:cNvGrpSpPr/>
            <p:nvPr/>
          </p:nvGrpSpPr>
          <p:grpSpPr>
            <a:xfrm>
              <a:off x="3857620" y="1357298"/>
              <a:ext cx="4389043" cy="1570046"/>
              <a:chOff x="3857620" y="1357298"/>
              <a:chExt cx="4389043" cy="1570046"/>
            </a:xfrm>
          </p:grpSpPr>
          <p:sp>
            <p:nvSpPr>
              <p:cNvPr id="18" name="Seta para a direita 17"/>
              <p:cNvSpPr/>
              <p:nvPr/>
            </p:nvSpPr>
            <p:spPr>
              <a:xfrm>
                <a:off x="5214942" y="1643050"/>
                <a:ext cx="1714512" cy="10001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71684" name="Object 4"/>
              <p:cNvGraphicFramePr>
                <a:graphicFrameLocks noChangeAspect="1"/>
              </p:cNvGraphicFramePr>
              <p:nvPr/>
            </p:nvGraphicFramePr>
            <p:xfrm>
              <a:off x="3857620" y="1714488"/>
              <a:ext cx="1209462" cy="825506"/>
            </p:xfrm>
            <a:graphic>
              <a:graphicData uri="http://schemas.openxmlformats.org/presentationml/2006/ole">
                <p:oleObj spid="_x0000_s71684" name="Equação" r:id="rId4" imgW="596641" imgH="406224" progId="Equation.3">
                  <p:embed/>
                </p:oleObj>
              </a:graphicData>
            </a:graphic>
          </p:graphicFrame>
          <p:graphicFrame>
            <p:nvGraphicFramePr>
              <p:cNvPr id="71686" name="Object 6"/>
              <p:cNvGraphicFramePr>
                <a:graphicFrameLocks noChangeAspect="1"/>
              </p:cNvGraphicFramePr>
              <p:nvPr/>
            </p:nvGraphicFramePr>
            <p:xfrm>
              <a:off x="7000892" y="1857364"/>
              <a:ext cx="1245771" cy="785794"/>
            </p:xfrm>
            <a:graphic>
              <a:graphicData uri="http://schemas.openxmlformats.org/presentationml/2006/ole">
                <p:oleObj spid="_x0000_s71686" name="Equação" r:id="rId5" imgW="622030" imgH="393529" progId="Equation.3">
                  <p:embed/>
                </p:oleObj>
              </a:graphicData>
            </a:graphic>
          </p:graphicFrame>
          <p:graphicFrame>
            <p:nvGraphicFramePr>
              <p:cNvPr id="71688" name="Object 8"/>
              <p:cNvGraphicFramePr>
                <a:graphicFrameLocks noChangeAspect="1"/>
              </p:cNvGraphicFramePr>
              <p:nvPr/>
            </p:nvGraphicFramePr>
            <p:xfrm>
              <a:off x="5286380" y="1928802"/>
              <a:ext cx="1071570" cy="401839"/>
            </p:xfrm>
            <a:graphic>
              <a:graphicData uri="http://schemas.openxmlformats.org/presentationml/2006/ole">
                <p:oleObj spid="_x0000_s71688" name="Equação" r:id="rId6" imgW="533169" imgH="203112" progId="Equation.3">
                  <p:embed/>
                </p:oleObj>
              </a:graphicData>
            </a:graphic>
          </p:graphicFrame>
          <p:graphicFrame>
            <p:nvGraphicFramePr>
              <p:cNvPr id="71691" name="Object 11"/>
              <p:cNvGraphicFramePr>
                <a:graphicFrameLocks noChangeAspect="1"/>
              </p:cNvGraphicFramePr>
              <p:nvPr/>
            </p:nvGraphicFramePr>
            <p:xfrm>
              <a:off x="5286380" y="1357298"/>
              <a:ext cx="1071563" cy="427038"/>
            </p:xfrm>
            <a:graphic>
              <a:graphicData uri="http://schemas.openxmlformats.org/presentationml/2006/ole">
                <p:oleObj spid="_x0000_s71691" name="Equação" r:id="rId7" imgW="533160" imgH="215640" progId="Equation.3">
                  <p:embed/>
                </p:oleObj>
              </a:graphicData>
            </a:graphic>
          </p:graphicFrame>
          <p:graphicFrame>
            <p:nvGraphicFramePr>
              <p:cNvPr id="71692" name="Object 12"/>
              <p:cNvGraphicFramePr>
                <a:graphicFrameLocks noChangeAspect="1"/>
              </p:cNvGraphicFramePr>
              <p:nvPr/>
            </p:nvGraphicFramePr>
            <p:xfrm>
              <a:off x="5286380" y="2500306"/>
              <a:ext cx="969962" cy="427038"/>
            </p:xfrm>
            <a:graphic>
              <a:graphicData uri="http://schemas.openxmlformats.org/presentationml/2006/ole">
                <p:oleObj spid="_x0000_s71692" name="Equação" r:id="rId8" imgW="482400" imgH="215640" progId="Equation.3">
                  <p:embed/>
                </p:oleObj>
              </a:graphicData>
            </a:graphic>
          </p:graphicFrame>
        </p:grpSp>
      </p:grpSp>
      <p:graphicFrame>
        <p:nvGraphicFramePr>
          <p:cNvPr id="22" name="Object 8"/>
          <p:cNvGraphicFramePr>
            <a:graphicFrameLocks noChangeAspect="1"/>
          </p:cNvGraphicFramePr>
          <p:nvPr/>
        </p:nvGraphicFramePr>
        <p:xfrm>
          <a:off x="571472" y="4429132"/>
          <a:ext cx="1071570" cy="401839"/>
        </p:xfrm>
        <a:graphic>
          <a:graphicData uri="http://schemas.openxmlformats.org/presentationml/2006/ole">
            <p:oleObj spid="_x0000_s71693" name="Equação" r:id="rId9" imgW="533169" imgH="203112" progId="Equation.3">
              <p:embed/>
            </p:oleObj>
          </a:graphicData>
        </a:graphic>
      </p:graphicFrame>
      <p:grpSp>
        <p:nvGrpSpPr>
          <p:cNvPr id="24" name="Grupo 23"/>
          <p:cNvGrpSpPr/>
          <p:nvPr/>
        </p:nvGrpSpPr>
        <p:grpSpPr>
          <a:xfrm>
            <a:off x="0" y="5143512"/>
            <a:ext cx="8715404" cy="1025545"/>
            <a:chOff x="0" y="2357430"/>
            <a:chExt cx="8715404" cy="1025545"/>
          </a:xfrm>
        </p:grpSpPr>
        <p:graphicFrame>
          <p:nvGraphicFramePr>
            <p:cNvPr id="25" name="Object 3"/>
            <p:cNvGraphicFramePr>
              <a:graphicFrameLocks noChangeAspect="1"/>
            </p:cNvGraphicFramePr>
            <p:nvPr/>
          </p:nvGraphicFramePr>
          <p:xfrm>
            <a:off x="2928926" y="2357430"/>
            <a:ext cx="390909" cy="428628"/>
          </p:xfrm>
          <a:graphic>
            <a:graphicData uri="http://schemas.openxmlformats.org/presentationml/2006/ole">
              <p:oleObj spid="_x0000_s71694" name="Equação" r:id="rId10" imgW="177646" imgH="241091" progId="Equation.3">
                <p:embed/>
              </p:oleObj>
            </a:graphicData>
          </a:graphic>
        </p:graphicFrame>
        <p:graphicFrame>
          <p:nvGraphicFramePr>
            <p:cNvPr id="26" name="Object 2"/>
            <p:cNvGraphicFramePr>
              <a:graphicFrameLocks noChangeAspect="1"/>
            </p:cNvGraphicFramePr>
            <p:nvPr/>
          </p:nvGraphicFramePr>
          <p:xfrm>
            <a:off x="6286512" y="2571744"/>
            <a:ext cx="302761" cy="397374"/>
          </p:xfrm>
          <a:graphic>
            <a:graphicData uri="http://schemas.openxmlformats.org/presentationml/2006/ole">
              <p:oleObj spid="_x0000_s71695" name="Equação" r:id="rId11" imgW="152268" imgH="203024" progId="Equation.3">
                <p:embed/>
              </p:oleObj>
            </a:graphicData>
          </a:graphic>
        </p:graphicFrame>
        <p:graphicFrame>
          <p:nvGraphicFramePr>
            <p:cNvPr id="27" name="Object 1"/>
            <p:cNvGraphicFramePr>
              <a:graphicFrameLocks noChangeAspect="1"/>
            </p:cNvGraphicFramePr>
            <p:nvPr/>
          </p:nvGraphicFramePr>
          <p:xfrm>
            <a:off x="642942" y="2838738"/>
            <a:ext cx="285720" cy="375948"/>
          </p:xfrm>
          <a:graphic>
            <a:graphicData uri="http://schemas.openxmlformats.org/presentationml/2006/ole">
              <p:oleObj spid="_x0000_s71696" name="Equação" r:id="rId12" imgW="177646" imgH="241091" progId="Equation.3">
                <p:embed/>
              </p:oleObj>
            </a:graphicData>
          </a:graphic>
        </p:graphicFrame>
        <p:sp>
          <p:nvSpPr>
            <p:cNvPr id="28" name="Rectangle 5"/>
            <p:cNvSpPr>
              <a:spLocks noChangeArrowheads="1"/>
            </p:cNvSpPr>
            <p:nvPr/>
          </p:nvSpPr>
          <p:spPr bwMode="auto">
            <a:xfrm>
              <a:off x="0" y="2428868"/>
              <a:ext cx="87154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PT" sz="1400" dirty="0" smtClean="0">
                  <a:latin typeface="Arial" pitchFamily="34" charset="0"/>
                  <a:ea typeface="Times New Roman" pitchFamily="18" charset="0"/>
                  <a:cs typeface="Arial" pitchFamily="34" charset="0"/>
                </a:rPr>
                <a:t>Uma vez que o número de ondas,     </a:t>
              </a:r>
              <a:r>
                <a:rPr kumimoji="0" lang="pt-PT" sz="1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,é geralmente expresso em cm</a:t>
              </a:r>
              <a:r>
                <a:rPr kumimoji="0" lang="pt-PT" sz="140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pt-PT" sz="14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o quociente das constantes na equação anterior deve adoptar o valor </a:t>
              </a:r>
              <a:r>
                <a:rPr kumimoji="0" lang="pt-PT" sz="1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hc</a:t>
              </a:r>
              <a:r>
                <a:rPr kumimoji="0" lang="pt-PT" sz="14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k</a:t>
              </a:r>
              <a:r>
                <a:rPr kumimoji="0" lang="pt-PT" sz="140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sym typeface="Symbol" pitchFamily="18" charset="2"/>
                </a:rPr>
                <a:t>B</a:t>
              </a:r>
              <a:r>
                <a:rPr kumimoji="0" lang="pt-PT" sz="14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lang="pt-PT" sz="1400" dirty="0" smtClean="0">
                  <a:latin typeface="Arial" pitchFamily="34" charset="0"/>
                  <a:cs typeface="Arial" pitchFamily="34" charset="0"/>
                </a:rPr>
                <a:t>1.4388 </a:t>
              </a:r>
              <a:r>
                <a:rPr lang="pt-PT" sz="1400" dirty="0" err="1" smtClean="0">
                  <a:latin typeface="Arial" pitchFamily="34" charset="0"/>
                  <a:cs typeface="Arial" pitchFamily="34" charset="0"/>
                </a:rPr>
                <a:t>cm</a:t>
              </a:r>
              <a:r>
                <a:rPr lang="pt-PT" sz="1400" dirty="0" err="1" smtClean="0">
                  <a:latin typeface="Arial" pitchFamily="34" charset="0"/>
                  <a:cs typeface="Arial" pitchFamily="34" charset="0"/>
                  <a:sym typeface="Symbol"/>
                </a:rPr>
                <a:t></a:t>
              </a:r>
              <a:r>
                <a:rPr lang="pt-PT" sz="1400" dirty="0" err="1" smtClean="0">
                  <a:latin typeface="Arial" pitchFamily="34" charset="0"/>
                  <a:cs typeface="Arial" pitchFamily="34" charset="0"/>
                </a:rPr>
                <a:t>K</a:t>
              </a:r>
              <a:r>
                <a:rPr lang="pt-PT" sz="1400" dirty="0" smtClean="0">
                  <a:latin typeface="Arial" pitchFamily="34" charset="0"/>
                  <a:cs typeface="Arial" pitchFamily="34" charset="0"/>
                </a:rPr>
                <a:t>.  A quantidade </a:t>
              </a:r>
              <a:r>
                <a:rPr lang="pt-PT" sz="1400" dirty="0" err="1" smtClean="0">
                  <a:latin typeface="Arial" pitchFamily="34" charset="0"/>
                  <a:ea typeface="Times New Roman" pitchFamily="18" charset="0"/>
                  <a:cs typeface="Arial" pitchFamily="34" charset="0"/>
                </a:rPr>
                <a:t>hc</a:t>
              </a:r>
              <a:r>
                <a:rPr lang="pt-PT" sz="1400" dirty="0" smtClean="0">
                  <a:latin typeface="Arial" pitchFamily="34" charset="0"/>
                  <a:ea typeface="Times New Roman" pitchFamily="18" charset="0"/>
                  <a:cs typeface="Arial" pitchFamily="34" charset="0"/>
                </a:rPr>
                <a:t>    /</a:t>
              </a:r>
              <a:r>
                <a:rPr lang="pt-PT" sz="1400" dirty="0" err="1" smtClean="0">
                  <a:latin typeface="Arial" pitchFamily="34" charset="0"/>
                  <a:ea typeface="Times New Roman" pitchFamily="18" charset="0"/>
                  <a:cs typeface="Arial" pitchFamily="34" charset="0"/>
                </a:rPr>
                <a:t>k</a:t>
              </a:r>
              <a:r>
                <a:rPr lang="pt-PT" sz="1400" baseline="-30000" dirty="0" err="1" smtClean="0">
                  <a:latin typeface="Arial" pitchFamily="34" charset="0"/>
                  <a:ea typeface="Times New Roman" pitchFamily="18" charset="0"/>
                  <a:cs typeface="Arial" pitchFamily="34" charset="0"/>
                </a:rPr>
                <a:t>B</a:t>
              </a:r>
              <a:r>
                <a:rPr lang="pt-PT" sz="1400" dirty="0" smtClean="0">
                  <a:latin typeface="Arial" pitchFamily="34" charset="0"/>
                  <a:ea typeface="Times New Roman" pitchFamily="18" charset="0"/>
                  <a:cs typeface="Arial" pitchFamily="34" charset="0"/>
                </a:rPr>
                <a:t> (ou a sua equivalente 1.4388    ) tem as dimensões da temperatura, designando-se por temperatura característica, </a:t>
              </a:r>
              <a:r>
                <a:rPr lang="pt-PT" sz="1400" dirty="0" err="1" smtClean="0">
                  <a:latin typeface="Arial" pitchFamily="34" charset="0"/>
                  <a:ea typeface="Times New Roman" pitchFamily="18" charset="0"/>
                  <a:cs typeface="Arial" pitchFamily="34" charset="0"/>
                  <a:sym typeface="Symbol" pitchFamily="18" charset="2"/>
                </a:rPr>
                <a:t></a:t>
              </a:r>
              <a:r>
                <a:rPr lang="pt-PT" sz="1400" baseline="-30000" dirty="0" err="1" smtClean="0">
                  <a:latin typeface="Arial" pitchFamily="34" charset="0"/>
                  <a:ea typeface="Times New Roman" pitchFamily="18" charset="0"/>
                  <a:cs typeface="Arial" pitchFamily="34" charset="0"/>
                </a:rPr>
                <a:t>i</a:t>
              </a:r>
              <a:r>
                <a:rPr lang="pt-PT" sz="1400" baseline="-30000" dirty="0" smtClean="0">
                  <a:latin typeface="Arial" pitchFamily="34" charset="0"/>
                  <a:ea typeface="Times New Roman" pitchFamily="18" charset="0"/>
                  <a:cs typeface="Arial" pitchFamily="34" charset="0"/>
                </a:rPr>
                <a:t> </a:t>
              </a:r>
              <a:r>
                <a:rPr lang="pt-PT" sz="1400" dirty="0" smtClean="0">
                  <a:latin typeface="Arial" pitchFamily="34" charset="0"/>
                  <a:ea typeface="Times New Roman" pitchFamily="18" charset="0"/>
                  <a:cs typeface="Arial" pitchFamily="34" charset="0"/>
                  <a:sym typeface="Symbol" pitchFamily="18" charset="2"/>
                </a:rPr>
                <a:t>. Quer dizer,  </a:t>
              </a:r>
              <a:r>
                <a:rPr lang="pt-PT" sz="1400" dirty="0" err="1" smtClean="0">
                  <a:latin typeface="Arial" pitchFamily="34" charset="0"/>
                  <a:ea typeface="Times New Roman" pitchFamily="18" charset="0"/>
                  <a:cs typeface="Arial" pitchFamily="34" charset="0"/>
                  <a:sym typeface="Symbol" pitchFamily="18" charset="2"/>
                </a:rPr>
                <a:t>x</a:t>
              </a:r>
              <a:r>
                <a:rPr lang="pt-PT" sz="1400" baseline="-30000" dirty="0" err="1" smtClean="0">
                  <a:latin typeface="Arial" pitchFamily="34" charset="0"/>
                  <a:ea typeface="Times New Roman" pitchFamily="18" charset="0"/>
                  <a:cs typeface="Arial" pitchFamily="34" charset="0"/>
                  <a:sym typeface="Symbol" pitchFamily="18" charset="2"/>
                </a:rPr>
                <a:t>i</a:t>
              </a:r>
              <a:r>
                <a:rPr lang="pt-PT" sz="1400" baseline="-30000" dirty="0" smtClean="0">
                  <a:latin typeface="Arial" pitchFamily="34" charset="0"/>
                  <a:ea typeface="Times New Roman" pitchFamily="18" charset="0"/>
                  <a:cs typeface="Arial" pitchFamily="34" charset="0"/>
                  <a:sym typeface="Symbol" pitchFamily="18" charset="2"/>
                </a:rPr>
                <a:t> </a:t>
              </a:r>
              <a:r>
                <a:rPr lang="pt-PT" sz="1400" dirty="0" smtClean="0">
                  <a:latin typeface="Arial" pitchFamily="34" charset="0"/>
                  <a:ea typeface="Times New Roman" pitchFamily="18" charset="0"/>
                  <a:cs typeface="Arial" pitchFamily="34" charset="0"/>
                  <a:sym typeface="Symbol" pitchFamily="18" charset="2"/>
                </a:rPr>
                <a:t>= </a:t>
              </a:r>
              <a:r>
                <a:rPr lang="pt-PT" sz="1400" dirty="0" smtClean="0">
                  <a:latin typeface="Arial" pitchFamily="34" charset="0"/>
                  <a:ea typeface="Times New Roman" pitchFamily="18" charset="0"/>
                  <a:cs typeface="Arial" pitchFamily="34" charset="0"/>
                </a:rPr>
                <a:t> </a:t>
              </a:r>
              <a:r>
                <a:rPr lang="pt-PT" sz="1400" baseline="-30000" dirty="0" smtClean="0">
                  <a:latin typeface="Arial" pitchFamily="34" charset="0"/>
                  <a:ea typeface="Times New Roman" pitchFamily="18" charset="0"/>
                  <a:cs typeface="Arial" pitchFamily="34" charset="0"/>
                  <a:sym typeface="Symbol" pitchFamily="18" charset="2"/>
                </a:rPr>
                <a:t>i</a:t>
              </a:r>
              <a:r>
                <a:rPr lang="pt-PT" sz="1400" dirty="0" smtClean="0">
                  <a:latin typeface="Arial" pitchFamily="34" charset="0"/>
                  <a:ea typeface="Times New Roman" pitchFamily="18" charset="0"/>
                  <a:cs typeface="Arial" pitchFamily="34" charset="0"/>
                  <a:sym typeface="Symbol" pitchFamily="18" charset="2"/>
                </a:rPr>
                <a:t> / T.</a:t>
              </a:r>
              <a:endParaRPr kumimoji="0" lang="pt-PT" sz="140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grpSp>
      <p:sp>
        <p:nvSpPr>
          <p:cNvPr id="29" name="CaixaDeTexto 28"/>
          <p:cNvSpPr txBox="1"/>
          <p:nvPr/>
        </p:nvSpPr>
        <p:spPr>
          <a:xfrm>
            <a:off x="571472" y="1285860"/>
            <a:ext cx="1966885" cy="369332"/>
          </a:xfrm>
          <a:prstGeom prst="rect">
            <a:avLst/>
          </a:prstGeom>
          <a:noFill/>
        </p:spPr>
        <p:txBody>
          <a:bodyPr wrap="none" rtlCol="0">
            <a:spAutoFit/>
          </a:bodyPr>
          <a:lstStyle/>
          <a:p>
            <a:r>
              <a:rPr lang="pt-PT" b="1" dirty="0" smtClean="0"/>
              <a:t>Função de Einstein</a:t>
            </a:r>
            <a:endParaRPr lang="pt-PT" b="1" dirty="0"/>
          </a:p>
        </p:txBody>
      </p:sp>
      <p:sp>
        <p:nvSpPr>
          <p:cNvPr id="30" name="Seta para baixo 29"/>
          <p:cNvSpPr/>
          <p:nvPr/>
        </p:nvSpPr>
        <p:spPr>
          <a:xfrm>
            <a:off x="2428860" y="128586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Rectângulo 31"/>
          <p:cNvSpPr/>
          <p:nvPr/>
        </p:nvSpPr>
        <p:spPr>
          <a:xfrm>
            <a:off x="214282" y="214290"/>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681"/>
                                        </p:tgtEl>
                                        <p:attrNameLst>
                                          <p:attrName>style.visibility</p:attrName>
                                        </p:attrNameLst>
                                      </p:cBhvr>
                                      <p:to>
                                        <p:strVal val="visible"/>
                                      </p:to>
                                    </p:set>
                                    <p:animEffect transition="in" filter="wipe(down)">
                                      <p:cBhvr>
                                        <p:cTn id="7" dur="580">
                                          <p:stCondLst>
                                            <p:cond delay="0"/>
                                          </p:stCondLst>
                                        </p:cTn>
                                        <p:tgtEl>
                                          <p:spTgt spid="71681"/>
                                        </p:tgtEl>
                                      </p:cBhvr>
                                    </p:animEffect>
                                    <p:anim calcmode="lin" valueType="num">
                                      <p:cBhvr>
                                        <p:cTn id="8" dur="1822" tmFilter="0,0; 0.14,0.36; 0.43,0.73; 0.71,0.91; 1.0,1.0">
                                          <p:stCondLst>
                                            <p:cond delay="0"/>
                                          </p:stCondLst>
                                        </p:cTn>
                                        <p:tgtEl>
                                          <p:spTgt spid="7168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68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68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68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68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681"/>
                                        </p:tgtEl>
                                      </p:cBhvr>
                                      <p:to x="100000" y="60000"/>
                                    </p:animScale>
                                    <p:animScale>
                                      <p:cBhvr>
                                        <p:cTn id="14" dur="166" decel="50000">
                                          <p:stCondLst>
                                            <p:cond delay="676"/>
                                          </p:stCondLst>
                                        </p:cTn>
                                        <p:tgtEl>
                                          <p:spTgt spid="71681"/>
                                        </p:tgtEl>
                                      </p:cBhvr>
                                      <p:to x="100000" y="100000"/>
                                    </p:animScale>
                                    <p:animScale>
                                      <p:cBhvr>
                                        <p:cTn id="15" dur="26">
                                          <p:stCondLst>
                                            <p:cond delay="1312"/>
                                          </p:stCondLst>
                                        </p:cTn>
                                        <p:tgtEl>
                                          <p:spTgt spid="71681"/>
                                        </p:tgtEl>
                                      </p:cBhvr>
                                      <p:to x="100000" y="80000"/>
                                    </p:animScale>
                                    <p:animScale>
                                      <p:cBhvr>
                                        <p:cTn id="16" dur="166" decel="50000">
                                          <p:stCondLst>
                                            <p:cond delay="1338"/>
                                          </p:stCondLst>
                                        </p:cTn>
                                        <p:tgtEl>
                                          <p:spTgt spid="71681"/>
                                        </p:tgtEl>
                                      </p:cBhvr>
                                      <p:to x="100000" y="100000"/>
                                    </p:animScale>
                                    <p:animScale>
                                      <p:cBhvr>
                                        <p:cTn id="17" dur="26">
                                          <p:stCondLst>
                                            <p:cond delay="1642"/>
                                          </p:stCondLst>
                                        </p:cTn>
                                        <p:tgtEl>
                                          <p:spTgt spid="71681"/>
                                        </p:tgtEl>
                                      </p:cBhvr>
                                      <p:to x="100000" y="90000"/>
                                    </p:animScale>
                                    <p:animScale>
                                      <p:cBhvr>
                                        <p:cTn id="18" dur="166" decel="50000">
                                          <p:stCondLst>
                                            <p:cond delay="1668"/>
                                          </p:stCondLst>
                                        </p:cTn>
                                        <p:tgtEl>
                                          <p:spTgt spid="71681"/>
                                        </p:tgtEl>
                                      </p:cBhvr>
                                      <p:to x="100000" y="100000"/>
                                    </p:animScale>
                                    <p:animScale>
                                      <p:cBhvr>
                                        <p:cTn id="19" dur="26">
                                          <p:stCondLst>
                                            <p:cond delay="1808"/>
                                          </p:stCondLst>
                                        </p:cTn>
                                        <p:tgtEl>
                                          <p:spTgt spid="71681"/>
                                        </p:tgtEl>
                                      </p:cBhvr>
                                      <p:to x="100000" y="95000"/>
                                    </p:animScale>
                                    <p:animScale>
                                      <p:cBhvr>
                                        <p:cTn id="20" dur="166" decel="50000">
                                          <p:stCondLst>
                                            <p:cond delay="1834"/>
                                          </p:stCondLst>
                                        </p:cTn>
                                        <p:tgtEl>
                                          <p:spTgt spid="7168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6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80">
                                          <p:stCondLst>
                                            <p:cond delay="0"/>
                                          </p:stCondLst>
                                        </p:cTn>
                                        <p:tgtEl>
                                          <p:spTgt spid="33"/>
                                        </p:tgtEl>
                                      </p:cBhvr>
                                    </p:animEffect>
                                    <p:anim calcmode="lin" valueType="num">
                                      <p:cBhvr>
                                        <p:cTn id="3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9" dur="26">
                                          <p:stCondLst>
                                            <p:cond delay="650"/>
                                          </p:stCondLst>
                                        </p:cTn>
                                        <p:tgtEl>
                                          <p:spTgt spid="33"/>
                                        </p:tgtEl>
                                      </p:cBhvr>
                                      <p:to x="100000" y="60000"/>
                                    </p:animScale>
                                    <p:animScale>
                                      <p:cBhvr>
                                        <p:cTn id="40" dur="166" decel="50000">
                                          <p:stCondLst>
                                            <p:cond delay="676"/>
                                          </p:stCondLst>
                                        </p:cTn>
                                        <p:tgtEl>
                                          <p:spTgt spid="33"/>
                                        </p:tgtEl>
                                      </p:cBhvr>
                                      <p:to x="100000" y="100000"/>
                                    </p:animScale>
                                    <p:animScale>
                                      <p:cBhvr>
                                        <p:cTn id="41" dur="26">
                                          <p:stCondLst>
                                            <p:cond delay="1312"/>
                                          </p:stCondLst>
                                        </p:cTn>
                                        <p:tgtEl>
                                          <p:spTgt spid="33"/>
                                        </p:tgtEl>
                                      </p:cBhvr>
                                      <p:to x="100000" y="80000"/>
                                    </p:animScale>
                                    <p:animScale>
                                      <p:cBhvr>
                                        <p:cTn id="42" dur="166" decel="50000">
                                          <p:stCondLst>
                                            <p:cond delay="1338"/>
                                          </p:stCondLst>
                                        </p:cTn>
                                        <p:tgtEl>
                                          <p:spTgt spid="33"/>
                                        </p:tgtEl>
                                      </p:cBhvr>
                                      <p:to x="100000" y="100000"/>
                                    </p:animScale>
                                    <p:animScale>
                                      <p:cBhvr>
                                        <p:cTn id="43" dur="26">
                                          <p:stCondLst>
                                            <p:cond delay="1642"/>
                                          </p:stCondLst>
                                        </p:cTn>
                                        <p:tgtEl>
                                          <p:spTgt spid="33"/>
                                        </p:tgtEl>
                                      </p:cBhvr>
                                      <p:to x="100000" y="90000"/>
                                    </p:animScale>
                                    <p:animScale>
                                      <p:cBhvr>
                                        <p:cTn id="44" dur="166" decel="50000">
                                          <p:stCondLst>
                                            <p:cond delay="1668"/>
                                          </p:stCondLst>
                                        </p:cTn>
                                        <p:tgtEl>
                                          <p:spTgt spid="33"/>
                                        </p:tgtEl>
                                      </p:cBhvr>
                                      <p:to x="100000" y="100000"/>
                                    </p:animScale>
                                    <p:animScale>
                                      <p:cBhvr>
                                        <p:cTn id="45" dur="26">
                                          <p:stCondLst>
                                            <p:cond delay="1808"/>
                                          </p:stCondLst>
                                        </p:cTn>
                                        <p:tgtEl>
                                          <p:spTgt spid="33"/>
                                        </p:tgtEl>
                                      </p:cBhvr>
                                      <p:to x="100000" y="95000"/>
                                    </p:animScale>
                                    <p:animScale>
                                      <p:cBhvr>
                                        <p:cTn id="46" dur="166" decel="50000">
                                          <p:stCondLst>
                                            <p:cond delay="1834"/>
                                          </p:stCondLst>
                                        </p:cTn>
                                        <p:tgtEl>
                                          <p:spTgt spid="3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6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80">
                                          <p:stCondLst>
                                            <p:cond delay="0"/>
                                          </p:stCondLst>
                                        </p:cTn>
                                        <p:tgtEl>
                                          <p:spTgt spid="24"/>
                                        </p:tgtEl>
                                      </p:cBhvr>
                                    </p:animEffect>
                                    <p:anim calcmode="lin" valueType="num">
                                      <p:cBhvr>
                                        <p:cTn id="5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1" dur="26">
                                          <p:stCondLst>
                                            <p:cond delay="650"/>
                                          </p:stCondLst>
                                        </p:cTn>
                                        <p:tgtEl>
                                          <p:spTgt spid="24"/>
                                        </p:tgtEl>
                                      </p:cBhvr>
                                      <p:to x="100000" y="60000"/>
                                    </p:animScale>
                                    <p:animScale>
                                      <p:cBhvr>
                                        <p:cTn id="62" dur="166" decel="50000">
                                          <p:stCondLst>
                                            <p:cond delay="676"/>
                                          </p:stCondLst>
                                        </p:cTn>
                                        <p:tgtEl>
                                          <p:spTgt spid="24"/>
                                        </p:tgtEl>
                                      </p:cBhvr>
                                      <p:to x="100000" y="100000"/>
                                    </p:animScale>
                                    <p:animScale>
                                      <p:cBhvr>
                                        <p:cTn id="63" dur="26">
                                          <p:stCondLst>
                                            <p:cond delay="1312"/>
                                          </p:stCondLst>
                                        </p:cTn>
                                        <p:tgtEl>
                                          <p:spTgt spid="24"/>
                                        </p:tgtEl>
                                      </p:cBhvr>
                                      <p:to x="100000" y="80000"/>
                                    </p:animScale>
                                    <p:animScale>
                                      <p:cBhvr>
                                        <p:cTn id="64" dur="166" decel="50000">
                                          <p:stCondLst>
                                            <p:cond delay="1338"/>
                                          </p:stCondLst>
                                        </p:cTn>
                                        <p:tgtEl>
                                          <p:spTgt spid="24"/>
                                        </p:tgtEl>
                                      </p:cBhvr>
                                      <p:to x="100000" y="100000"/>
                                    </p:animScale>
                                    <p:animScale>
                                      <p:cBhvr>
                                        <p:cTn id="65" dur="26">
                                          <p:stCondLst>
                                            <p:cond delay="1642"/>
                                          </p:stCondLst>
                                        </p:cTn>
                                        <p:tgtEl>
                                          <p:spTgt spid="24"/>
                                        </p:tgtEl>
                                      </p:cBhvr>
                                      <p:to x="100000" y="90000"/>
                                    </p:animScale>
                                    <p:animScale>
                                      <p:cBhvr>
                                        <p:cTn id="66" dur="166" decel="50000">
                                          <p:stCondLst>
                                            <p:cond delay="1668"/>
                                          </p:stCondLst>
                                        </p:cTn>
                                        <p:tgtEl>
                                          <p:spTgt spid="24"/>
                                        </p:tgtEl>
                                      </p:cBhvr>
                                      <p:to x="100000" y="100000"/>
                                    </p:animScale>
                                    <p:animScale>
                                      <p:cBhvr>
                                        <p:cTn id="67" dur="26">
                                          <p:stCondLst>
                                            <p:cond delay="1808"/>
                                          </p:stCondLst>
                                        </p:cTn>
                                        <p:tgtEl>
                                          <p:spTgt spid="24"/>
                                        </p:tgtEl>
                                      </p:cBhvr>
                                      <p:to x="100000" y="95000"/>
                                    </p:animScale>
                                    <p:animScale>
                                      <p:cBhvr>
                                        <p:cTn id="6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71689" grpId="0"/>
      <p:bldP spid="29"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57158" y="357166"/>
            <a:ext cx="8501063" cy="2441694"/>
          </a:xfrm>
          <a:prstGeom prst="rect">
            <a:avLst/>
          </a:prstGeom>
          <a:noFill/>
          <a:ln w="9525">
            <a:noFill/>
            <a:miter lim="800000"/>
            <a:headEnd/>
            <a:tailEnd/>
          </a:ln>
          <a:effectLst/>
        </p:spPr>
        <p:txBody>
          <a:bodyPr anchor="ctr">
            <a:spAutoFit/>
          </a:bodyPr>
          <a:lstStyle/>
          <a:p>
            <a:pPr indent="269875" algn="just">
              <a:defRPr/>
            </a:pPr>
            <a:r>
              <a:rPr lang="pt-PT" b="1" dirty="0">
                <a:solidFill>
                  <a:srgbClr val="FF0000"/>
                </a:solidFill>
                <a:latin typeface="Arial" pitchFamily="34" charset="0"/>
                <a:ea typeface="Times New Roman" pitchFamily="18" charset="0"/>
                <a:cs typeface="Arial" pitchFamily="34" charset="0"/>
              </a:rPr>
              <a:t>Coeficientes térmicos. Calorimetria</a:t>
            </a:r>
            <a:endParaRPr lang="pt-PT" b="1" dirty="0">
              <a:solidFill>
                <a:srgbClr val="FF0000"/>
              </a:solidFill>
              <a:latin typeface="Arial" pitchFamily="34" charset="0"/>
              <a:cs typeface="Arial" pitchFamily="34" charset="0"/>
            </a:endParaRPr>
          </a:p>
          <a:p>
            <a:pPr indent="269875" algn="just" eaLnBrk="0" hangingPunct="0">
              <a:defRPr/>
            </a:pPr>
            <a:r>
              <a:rPr lang="pt-PT" b="1" dirty="0">
                <a:solidFill>
                  <a:srgbClr val="FF0000"/>
                </a:solidFill>
                <a:latin typeface="Arial" pitchFamily="34" charset="0"/>
                <a:ea typeface="Times New Roman" pitchFamily="18" charset="0"/>
                <a:cs typeface="Arial" pitchFamily="34" charset="0"/>
              </a:rPr>
              <a:t>Capacidades caloríficas</a:t>
            </a:r>
            <a:endParaRPr lang="pt-PT" b="1" dirty="0">
              <a:solidFill>
                <a:srgbClr val="FF0000"/>
              </a:solidFill>
              <a:latin typeface="Arial" pitchFamily="34" charset="0"/>
              <a:cs typeface="Arial" pitchFamily="34" charset="0"/>
            </a:endParaRPr>
          </a:p>
          <a:p>
            <a:pPr indent="269875" algn="just" eaLnBrk="0" hangingPunct="0">
              <a:defRPr/>
            </a:pPr>
            <a:r>
              <a:rPr lang="pt-PT" b="1" dirty="0">
                <a:latin typeface="Arial" pitchFamily="34" charset="0"/>
                <a:ea typeface="Times New Roman" pitchFamily="18" charset="0"/>
                <a:cs typeface="Arial" pitchFamily="34" charset="0"/>
              </a:rPr>
              <a:t>Os coeficientes térmicos são as capacidades caloríficas  </a:t>
            </a:r>
            <a:r>
              <a:rPr lang="pt-PT" b="1" dirty="0">
                <a:latin typeface="Arial" pitchFamily="34" charset="0"/>
                <a:ea typeface="Times New Roman" pitchFamily="18" charset="0"/>
                <a:cs typeface="Arial" pitchFamily="34" charset="0"/>
                <a:sym typeface="Symbol" pitchFamily="18" charset="2"/>
              </a:rPr>
              <a:t>C</a:t>
            </a:r>
            <a:r>
              <a:rPr lang="pt-PT" b="1" baseline="-30000" dirty="0">
                <a:latin typeface="Arial" pitchFamily="34" charset="0"/>
                <a:ea typeface="Times New Roman" pitchFamily="18" charset="0"/>
                <a:cs typeface="Arial" pitchFamily="34" charset="0"/>
                <a:sym typeface="Symbol" pitchFamily="18" charset="2"/>
              </a:rPr>
              <a:t>P</a:t>
            </a:r>
            <a:r>
              <a:rPr lang="pt-PT" b="1" dirty="0">
                <a:latin typeface="Arial" pitchFamily="34" charset="0"/>
                <a:ea typeface="Times New Roman" pitchFamily="18" charset="0"/>
                <a:cs typeface="Arial" pitchFamily="34" charset="0"/>
                <a:sym typeface="Symbol" pitchFamily="18" charset="2"/>
              </a:rPr>
              <a:t>, C</a:t>
            </a:r>
            <a:r>
              <a:rPr lang="pt-PT" b="1" baseline="-30000" dirty="0">
                <a:latin typeface="Arial" pitchFamily="34" charset="0"/>
                <a:ea typeface="Times New Roman" pitchFamily="18" charset="0"/>
                <a:cs typeface="Arial" pitchFamily="34" charset="0"/>
                <a:sym typeface="Symbol" pitchFamily="18" charset="2"/>
              </a:rPr>
              <a:t>V</a:t>
            </a:r>
            <a:r>
              <a:rPr lang="pt-PT" b="1" dirty="0">
                <a:latin typeface="Arial" pitchFamily="34" charset="0"/>
                <a:ea typeface="Times New Roman" pitchFamily="18" charset="0"/>
                <a:cs typeface="Arial" pitchFamily="34" charset="0"/>
                <a:sym typeface="Symbol" pitchFamily="18" charset="2"/>
              </a:rPr>
              <a:t>, e C</a:t>
            </a:r>
            <a:r>
              <a:rPr lang="pt-PT" b="1" baseline="-30000" dirty="0">
                <a:latin typeface="Arial" pitchFamily="34" charset="0"/>
                <a:ea typeface="Times New Roman" pitchFamily="18" charset="0"/>
                <a:cs typeface="Arial" pitchFamily="34" charset="0"/>
                <a:sym typeface="Symbol" pitchFamily="18" charset="2"/>
              </a:rPr>
              <a:t></a:t>
            </a:r>
          </a:p>
          <a:p>
            <a:pPr indent="269875" algn="just" eaLnBrk="0" hangingPunct="0">
              <a:defRPr/>
            </a:pPr>
            <a:endParaRPr lang="pt-PT" b="1" i="1" baseline="-30000" dirty="0" smtClean="0">
              <a:latin typeface="Arial" pitchFamily="34" charset="0"/>
              <a:ea typeface="Times New Roman" pitchFamily="18" charset="0"/>
              <a:cs typeface="Arial" pitchFamily="34" charset="0"/>
              <a:sym typeface="Symbol" pitchFamily="18" charset="2"/>
            </a:endParaRPr>
          </a:p>
          <a:p>
            <a:pPr indent="269875" algn="just" eaLnBrk="0" hangingPunct="0">
              <a:buSzPct val="120000"/>
              <a:buFont typeface="Webdings" pitchFamily="18" charset="2"/>
              <a:buChar char=""/>
              <a:defRPr/>
            </a:pPr>
            <a:r>
              <a:rPr lang="pt-PT" b="1" i="1" baseline="-30000" dirty="0" smtClean="0">
                <a:latin typeface="Arial" pitchFamily="34" charset="0"/>
                <a:ea typeface="Times New Roman" pitchFamily="18" charset="0"/>
                <a:cs typeface="Arial" pitchFamily="34" charset="0"/>
              </a:rPr>
              <a:t> </a:t>
            </a:r>
            <a:r>
              <a:rPr lang="pt-PT" sz="2800" b="1" baseline="-30000" dirty="0">
                <a:latin typeface="Arial" pitchFamily="34" charset="0"/>
                <a:ea typeface="Times New Roman" pitchFamily="18" charset="0"/>
                <a:cs typeface="Arial" pitchFamily="34" charset="0"/>
                <a:sym typeface="Symbol" pitchFamily="18" charset="2"/>
              </a:rPr>
              <a:t>Sejam, então, T a temperatura do sistema, </a:t>
            </a:r>
            <a:r>
              <a:rPr lang="pt-PT" sz="2800" b="1" baseline="-30000" dirty="0">
                <a:latin typeface="Arial" pitchFamily="34" charset="0"/>
                <a:ea typeface="Times New Roman" pitchFamily="18" charset="0"/>
                <a:cs typeface="Arial" pitchFamily="34" charset="0"/>
              </a:rPr>
              <a:t>Q</a:t>
            </a:r>
            <a:r>
              <a:rPr lang="pt-PT" sz="2800" b="1" baseline="-30000" dirty="0">
                <a:latin typeface="Arial" pitchFamily="34" charset="0"/>
                <a:ea typeface="Times New Roman" pitchFamily="18" charset="0"/>
                <a:cs typeface="Arial" pitchFamily="34" charset="0"/>
                <a:sym typeface="Symbol" pitchFamily="18" charset="2"/>
              </a:rPr>
              <a:t> a quantidade (infinitesimal) de calor transferida de modo reversível para o sistema, e </a:t>
            </a:r>
            <a:r>
              <a:rPr lang="pt-PT" sz="2800" b="1" baseline="-30000" dirty="0" err="1">
                <a:latin typeface="Arial" pitchFamily="34" charset="0"/>
                <a:ea typeface="Times New Roman" pitchFamily="18" charset="0"/>
                <a:cs typeface="Arial" pitchFamily="34" charset="0"/>
                <a:sym typeface="Symbol" pitchFamily="18" charset="2"/>
              </a:rPr>
              <a:t>dT</a:t>
            </a:r>
            <a:r>
              <a:rPr lang="pt-PT" sz="2800" b="1" baseline="-30000" dirty="0">
                <a:latin typeface="Arial" pitchFamily="34" charset="0"/>
                <a:ea typeface="Times New Roman" pitchFamily="18" charset="0"/>
                <a:cs typeface="Arial" pitchFamily="34" charset="0"/>
                <a:sym typeface="Symbol" pitchFamily="18" charset="2"/>
              </a:rPr>
              <a:t> o correspondente acréscimo de temperatura.  Nestas condições, a grandeza</a:t>
            </a:r>
            <a:endParaRPr lang="pt-PT" sz="2800" b="1" baseline="-30000" dirty="0">
              <a:latin typeface="Arial" pitchFamily="34" charset="0"/>
              <a:cs typeface="Arial" pitchFamily="34" charset="0"/>
              <a:sym typeface="Symbol" pitchFamily="18" charset="2"/>
            </a:endParaRPr>
          </a:p>
          <a:p>
            <a:pPr indent="269875" algn="just" eaLnBrk="0" hangingPunct="0">
              <a:defRPr/>
            </a:pPr>
            <a:r>
              <a:rPr lang="pt-PT" b="1" i="1" baseline="-30000" dirty="0">
                <a:latin typeface="Arial" pitchFamily="34" charset="0"/>
                <a:ea typeface="Times New Roman" pitchFamily="18" charset="0"/>
                <a:cs typeface="Arial" pitchFamily="34" charset="0"/>
                <a:sym typeface="Symbol" pitchFamily="18" charset="2"/>
              </a:rPr>
              <a:t>	</a:t>
            </a:r>
          </a:p>
        </p:txBody>
      </p:sp>
      <p:graphicFrame>
        <p:nvGraphicFramePr>
          <p:cNvPr id="15362" name="Object 1"/>
          <p:cNvGraphicFramePr>
            <a:graphicFrameLocks noChangeAspect="1"/>
          </p:cNvGraphicFramePr>
          <p:nvPr/>
        </p:nvGraphicFramePr>
        <p:xfrm>
          <a:off x="3557588" y="2557463"/>
          <a:ext cx="1814512" cy="912812"/>
        </p:xfrm>
        <a:graphic>
          <a:graphicData uri="http://schemas.openxmlformats.org/presentationml/2006/ole">
            <p:oleObj spid="_x0000_s45058" name="Equação" r:id="rId3" imgW="787320" imgH="393480" progId="Equation.3">
              <p:embed/>
            </p:oleObj>
          </a:graphicData>
        </a:graphic>
      </p:graphicFrame>
      <p:sp>
        <p:nvSpPr>
          <p:cNvPr id="32771" name="Rectangle 3"/>
          <p:cNvSpPr>
            <a:spLocks noChangeArrowheads="1"/>
          </p:cNvSpPr>
          <p:nvPr/>
        </p:nvSpPr>
        <p:spPr bwMode="auto">
          <a:xfrm>
            <a:off x="285720" y="3500438"/>
            <a:ext cx="8501063" cy="2492990"/>
          </a:xfrm>
          <a:prstGeom prst="rect">
            <a:avLst/>
          </a:prstGeom>
          <a:noFill/>
          <a:ln w="9525">
            <a:noFill/>
            <a:miter lim="800000"/>
            <a:headEnd/>
            <a:tailEnd/>
          </a:ln>
          <a:effectLst/>
        </p:spPr>
        <p:txBody>
          <a:bodyPr anchor="ctr">
            <a:spAutoFit/>
          </a:bodyPr>
          <a:lstStyle/>
          <a:p>
            <a:pPr algn="just">
              <a:defRPr/>
            </a:pPr>
            <a:r>
              <a:rPr lang="pt-PT" sz="1200" dirty="0">
                <a:latin typeface="Arial" pitchFamily="34" charset="0"/>
                <a:ea typeface="Times New Roman" pitchFamily="18" charset="0"/>
                <a:cs typeface="Arial" pitchFamily="34" charset="0"/>
              </a:rPr>
              <a:t>     				              </a:t>
            </a:r>
            <a:endParaRPr lang="pt-PT" sz="900" dirty="0">
              <a:latin typeface="Arial" pitchFamily="34" charset="0"/>
              <a:cs typeface="Arial" pitchFamily="34" charset="0"/>
            </a:endParaRPr>
          </a:p>
          <a:p>
            <a:pPr algn="just" eaLnBrk="0" hangingPunct="0">
              <a:defRPr/>
            </a:pPr>
            <a:r>
              <a:rPr lang="pt-PT" b="1" dirty="0">
                <a:latin typeface="Arial" pitchFamily="34" charset="0"/>
                <a:ea typeface="Times New Roman" pitchFamily="18" charset="0"/>
                <a:cs typeface="Arial" pitchFamily="34" charset="0"/>
              </a:rPr>
              <a:t>chama-se capacidade calorífica da substância, à temperatura T considerada. </a:t>
            </a:r>
          </a:p>
          <a:p>
            <a:pPr algn="just" eaLnBrk="0" hangingPunct="0">
              <a:defRPr/>
            </a:pPr>
            <a:endParaRPr lang="pt-PT" b="1" dirty="0">
              <a:latin typeface="Arial" pitchFamily="34" charset="0"/>
              <a:ea typeface="Times New Roman" pitchFamily="18" charset="0"/>
              <a:cs typeface="Arial" pitchFamily="34" charset="0"/>
            </a:endParaRPr>
          </a:p>
          <a:p>
            <a:pPr algn="just" eaLnBrk="0" hangingPunct="0">
              <a:buSzPct val="121000"/>
              <a:buFont typeface="Webdings" pitchFamily="18" charset="2"/>
              <a:buChar char=""/>
              <a:defRPr/>
            </a:pPr>
            <a:r>
              <a:rPr lang="pt-PT" dirty="0" smtClean="0">
                <a:latin typeface="Arial" pitchFamily="34" charset="0"/>
                <a:ea typeface="Times New Roman" pitchFamily="18" charset="0"/>
                <a:cs typeface="Arial" pitchFamily="34" charset="0"/>
              </a:rPr>
              <a:t>  C </a:t>
            </a:r>
            <a:r>
              <a:rPr lang="pt-PT" b="1" dirty="0">
                <a:latin typeface="Arial" pitchFamily="34" charset="0"/>
                <a:ea typeface="Times New Roman" pitchFamily="18" charset="0"/>
                <a:cs typeface="Arial" pitchFamily="34" charset="0"/>
              </a:rPr>
              <a:t>é proporcional à quantidade de substância existente no sistema; por outras palavras, </a:t>
            </a:r>
            <a:r>
              <a:rPr lang="pt-PT" b="1" i="1" dirty="0">
                <a:latin typeface="Arial" pitchFamily="34" charset="0"/>
                <a:ea typeface="Times New Roman" pitchFamily="18" charset="0"/>
                <a:cs typeface="Arial" pitchFamily="34" charset="0"/>
              </a:rPr>
              <a:t>C</a:t>
            </a:r>
            <a:r>
              <a:rPr lang="pt-PT" b="1" dirty="0">
                <a:latin typeface="Arial" pitchFamily="34" charset="0"/>
                <a:ea typeface="Times New Roman" pitchFamily="18" charset="0"/>
                <a:cs typeface="Arial" pitchFamily="34" charset="0"/>
              </a:rPr>
              <a:t> é uma propriedade extensiva. Quando referida à unidade de quantidade de substância, </a:t>
            </a:r>
            <a:r>
              <a:rPr lang="pt-PT" b="1" i="1" dirty="0">
                <a:latin typeface="Arial" pitchFamily="34" charset="0"/>
                <a:ea typeface="Times New Roman" pitchFamily="18" charset="0"/>
                <a:cs typeface="Arial" pitchFamily="34" charset="0"/>
              </a:rPr>
              <a:t>C</a:t>
            </a:r>
            <a:r>
              <a:rPr lang="pt-PT" b="1" dirty="0">
                <a:latin typeface="Arial" pitchFamily="34" charset="0"/>
                <a:ea typeface="Times New Roman" pitchFamily="18" charset="0"/>
                <a:cs typeface="Arial" pitchFamily="34" charset="0"/>
              </a:rPr>
              <a:t> é designada capacidade calorífica molar; quando referida a unidade de massa, é chamada  capacidade ca1orífica específica. </a:t>
            </a:r>
            <a:endParaRPr lang="pt-PT"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3" name="Rectangle 9"/>
          <p:cNvSpPr>
            <a:spLocks noChangeArrowheads="1"/>
          </p:cNvSpPr>
          <p:nvPr/>
        </p:nvSpPr>
        <p:spPr bwMode="auto">
          <a:xfrm>
            <a:off x="285720" y="500042"/>
            <a:ext cx="8286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Haverá a considerar tantas contribuições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vibracionais</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para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,vibr</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quantos os modos normais de vibração, isto é, quantas as frequências (ou números de ondas)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vibracionais</a:t>
            </a:r>
            <a:r>
              <a:rPr lang="pt-PT" sz="1600" dirty="0" smtClean="0">
                <a:latin typeface="Arial" pitchFamily="34" charset="0"/>
                <a:ea typeface="Times New Roman" pitchFamily="18" charset="0"/>
              </a:rPr>
              <a:t>: </a:t>
            </a:r>
            <a:r>
              <a:rPr lang="pt-PT" sz="1600" dirty="0" smtClean="0">
                <a:solidFill>
                  <a:srgbClr val="00B050"/>
                </a:solidFill>
                <a:latin typeface="Arial" pitchFamily="34" charset="0"/>
                <a:ea typeface="Times New Roman" pitchFamily="18" charset="0"/>
              </a:rPr>
              <a:t>(3</a:t>
            </a:r>
            <a:r>
              <a:rPr lang="pt-PT" sz="1600" i="1" dirty="0" smtClean="0">
                <a:solidFill>
                  <a:srgbClr val="00B050"/>
                </a:solidFill>
                <a:latin typeface="Arial" pitchFamily="34" charset="0"/>
                <a:ea typeface="Times New Roman" pitchFamily="18" charset="0"/>
              </a:rPr>
              <a:t>a</a:t>
            </a:r>
            <a:r>
              <a:rPr lang="pt-PT" sz="1600" dirty="0" smtClean="0">
                <a:solidFill>
                  <a:srgbClr val="00B050"/>
                </a:solidFill>
                <a:latin typeface="Arial" pitchFamily="34" charset="0"/>
                <a:ea typeface="Times New Roman" pitchFamily="18" charset="0"/>
              </a:rPr>
              <a:t>-5) para moléculas lineares; (3</a:t>
            </a:r>
            <a:r>
              <a:rPr lang="pt-PT" sz="1600" i="1" dirty="0" smtClean="0">
                <a:solidFill>
                  <a:srgbClr val="00B050"/>
                </a:solidFill>
                <a:latin typeface="Arial" pitchFamily="34" charset="0"/>
                <a:ea typeface="Times New Roman" pitchFamily="18" charset="0"/>
              </a:rPr>
              <a:t>a</a:t>
            </a:r>
            <a:r>
              <a:rPr lang="pt-PT" sz="1600" dirty="0" smtClean="0">
                <a:solidFill>
                  <a:srgbClr val="00B050"/>
                </a:solidFill>
                <a:latin typeface="Arial" pitchFamily="34" charset="0"/>
                <a:ea typeface="Times New Roman" pitchFamily="18" charset="0"/>
              </a:rPr>
              <a:t>-6) no caso de moléculas não lineares. </a:t>
            </a:r>
            <a:endParaRPr kumimoji="0" lang="pt-PT" sz="1600" b="0" i="0" u="none" strike="noStrike" cap="none" normalizeH="0" baseline="0" dirty="0" smtClean="0">
              <a:ln>
                <a:noFill/>
              </a:ln>
              <a:solidFill>
                <a:schemeClr val="tx1"/>
              </a:solidFill>
              <a:effectLst/>
              <a:latin typeface="Arial" pitchFamily="34" charset="0"/>
            </a:endParaRPr>
          </a:p>
        </p:txBody>
      </p:sp>
      <p:graphicFrame>
        <p:nvGraphicFramePr>
          <p:cNvPr id="14" name="Tabela 13"/>
          <p:cNvGraphicFramePr>
            <a:graphicFrameLocks noGrp="1"/>
          </p:cNvGraphicFramePr>
          <p:nvPr/>
        </p:nvGraphicFramePr>
        <p:xfrm>
          <a:off x="857224" y="1928802"/>
          <a:ext cx="4714909" cy="4685753"/>
        </p:xfrm>
        <a:graphic>
          <a:graphicData uri="http://schemas.openxmlformats.org/drawingml/2006/table">
            <a:tbl>
              <a:tblPr/>
              <a:tblGrid>
                <a:gridCol w="805243"/>
                <a:gridCol w="701409"/>
                <a:gridCol w="300200"/>
                <a:gridCol w="805243"/>
                <a:gridCol w="2102814"/>
              </a:tblGrid>
              <a:tr h="296633">
                <a:tc>
                  <a:txBody>
                    <a:bodyPr/>
                    <a:lstStyle/>
                    <a:p>
                      <a:pPr algn="just">
                        <a:lnSpc>
                          <a:spcPct val="150000"/>
                        </a:lnSpc>
                        <a:spcAft>
                          <a:spcPts val="0"/>
                        </a:spcAft>
                      </a:pPr>
                      <a:r>
                        <a:rPr lang="pt-PT" sz="1200" dirty="0">
                          <a:latin typeface="Arial" pitchFamily="34" charset="0"/>
                          <a:ea typeface="Times New Roman"/>
                          <a:cs typeface="Arial" pitchFamily="34" charset="0"/>
                        </a:rPr>
                        <a:t>molécula</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200" dirty="0">
                          <a:latin typeface="Arial" pitchFamily="34" charset="0"/>
                          <a:ea typeface="Times New Roman"/>
                          <a:cs typeface="Arial" pitchFamily="34" charset="0"/>
                        </a:rPr>
                        <a:t>/cm</a:t>
                      </a:r>
                      <a:r>
                        <a:rPr lang="pt-PT" sz="1200" baseline="30000" dirty="0">
                          <a:latin typeface="Arial" pitchFamily="34" charset="0"/>
                          <a:ea typeface="Times New Roman"/>
                          <a:cs typeface="Arial" pitchFamily="34" charset="0"/>
                          <a:sym typeface="Symbol"/>
                        </a:rPr>
                        <a:t></a:t>
                      </a:r>
                      <a:r>
                        <a:rPr lang="pt-PT" sz="1200" baseline="30000" dirty="0">
                          <a:latin typeface="Arial" pitchFamily="34" charset="0"/>
                          <a:ea typeface="Times New Roman"/>
                          <a:cs typeface="Arial" pitchFamily="34" charset="0"/>
                        </a:rPr>
                        <a:t>1</a:t>
                      </a:r>
                      <a:endParaRPr lang="pt-PT" sz="12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spcAft>
                          <a:spcPts val="0"/>
                        </a:spcAft>
                      </a:pPr>
                      <a:r>
                        <a:rPr lang="pt-PT" sz="1200">
                          <a:latin typeface="Arial" pitchFamily="34" charset="0"/>
                          <a:ea typeface="Times New Roman"/>
                          <a:cs typeface="Arial" pitchFamily="34" charset="0"/>
                        </a:rPr>
                        <a:t>molécula</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91465" algn="l"/>
                        </a:tabLst>
                      </a:pPr>
                      <a:r>
                        <a:rPr lang="pt-PT" sz="1200" dirty="0">
                          <a:latin typeface="Arial" pitchFamily="34" charset="0"/>
                          <a:ea typeface="Times New Roman"/>
                          <a:cs typeface="Arial" pitchFamily="34" charset="0"/>
                        </a:rPr>
                        <a:t>       </a:t>
                      </a:r>
                      <a:r>
                        <a:rPr lang="en-US" sz="1200" dirty="0">
                          <a:latin typeface="Arial" pitchFamily="34" charset="0"/>
                          <a:ea typeface="Times New Roman"/>
                          <a:cs typeface="Arial" pitchFamily="34" charset="0"/>
                        </a:rPr>
                        <a:t>/cm</a:t>
                      </a:r>
                      <a:r>
                        <a:rPr lang="en-US" sz="1200" baseline="30000" dirty="0">
                          <a:latin typeface="Arial" pitchFamily="34" charset="0"/>
                          <a:ea typeface="Times New Roman"/>
                          <a:cs typeface="Arial" pitchFamily="34" charset="0"/>
                          <a:sym typeface="Symbol"/>
                        </a:rPr>
                        <a:t></a:t>
                      </a:r>
                      <a:r>
                        <a:rPr lang="en-US" sz="1200" baseline="30000" dirty="0">
                          <a:latin typeface="Arial" pitchFamily="34" charset="0"/>
                          <a:ea typeface="Times New Roman"/>
                          <a:cs typeface="Arial" pitchFamily="34" charset="0"/>
                        </a:rPr>
                        <a:t>1</a:t>
                      </a:r>
                      <a:endParaRPr lang="pt-PT" sz="12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667">
                <a:tc>
                  <a:txBody>
                    <a:bodyPr/>
                    <a:lstStyle/>
                    <a:p>
                      <a:pPr algn="just">
                        <a:lnSpc>
                          <a:spcPct val="150000"/>
                        </a:lnSpc>
                        <a:spcAft>
                          <a:spcPts val="0"/>
                        </a:spcAft>
                      </a:pPr>
                      <a:r>
                        <a:rPr lang="en-US" sz="1200">
                          <a:latin typeface="Arial" pitchFamily="34" charset="0"/>
                          <a:ea typeface="Times New Roman"/>
                          <a:cs typeface="Arial" pitchFamily="34" charset="0"/>
                        </a:rPr>
                        <a:t>H</a:t>
                      </a:r>
                      <a:r>
                        <a:rPr lang="en-US"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dirty="0">
                          <a:latin typeface="Arial" pitchFamily="34" charset="0"/>
                          <a:ea typeface="Times New Roman"/>
                          <a:cs typeface="Arial" pitchFamily="34" charset="0"/>
                        </a:rPr>
                        <a:t>4405</a:t>
                      </a:r>
                      <a:endParaRPr lang="pt-PT" sz="12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en-US" sz="1200" dirty="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CO</a:t>
                      </a:r>
                      <a:r>
                        <a:rPr lang="en-US" sz="1200" baseline="-25000" dirty="0">
                          <a:latin typeface="Arial" pitchFamily="34" charset="0"/>
                          <a:ea typeface="Times New Roman"/>
                          <a:cs typeface="Arial" pitchFamily="34" charset="0"/>
                        </a:rPr>
                        <a:t>2</a:t>
                      </a:r>
                      <a:endParaRPr lang="pt-PT" sz="1200" dirty="0">
                        <a:latin typeface="Arial" pitchFamily="34" charset="0"/>
                        <a:ea typeface="Times New Roman"/>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667(2), 1340, 2349</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9667">
                <a:tc>
                  <a:txBody>
                    <a:bodyPr/>
                    <a:lstStyle/>
                    <a:p>
                      <a:pPr algn="just">
                        <a:lnSpc>
                          <a:spcPct val="150000"/>
                        </a:lnSpc>
                        <a:spcAft>
                          <a:spcPts val="0"/>
                        </a:spcAft>
                      </a:pPr>
                      <a:r>
                        <a:rPr lang="pt-PT" sz="1200">
                          <a:latin typeface="Arial" pitchFamily="34" charset="0"/>
                          <a:ea typeface="Times New Roman"/>
                          <a:cs typeface="Arial" pitchFamily="34" charset="0"/>
                        </a:rPr>
                        <a:t>HD</a:t>
                      </a:r>
                    </a:p>
                  </a:txBody>
                  <a:tcPr marL="68580" marR="68580" marT="0" marB="0">
                    <a:lnL>
                      <a:noFill/>
                    </a:lnL>
                    <a:lnR>
                      <a:noFill/>
                    </a:lnR>
                    <a:lnT>
                      <a:noFill/>
                    </a:lnT>
                    <a:lnB>
                      <a:noFill/>
                    </a:lnB>
                  </a:tcPr>
                </a:tc>
                <a:tc>
                  <a:txBody>
                    <a:bodyPr/>
                    <a:lstStyle/>
                    <a:p>
                      <a:pPr algn="ctr">
                        <a:lnSpc>
                          <a:spcPct val="150000"/>
                        </a:lnSpc>
                        <a:spcAft>
                          <a:spcPts val="0"/>
                        </a:spcAft>
                      </a:pPr>
                      <a:r>
                        <a:rPr lang="pt-PT" sz="1200">
                          <a:latin typeface="Arial" pitchFamily="34" charset="0"/>
                          <a:ea typeface="Times New Roman"/>
                          <a:cs typeface="Arial" pitchFamily="34" charset="0"/>
                        </a:rPr>
                        <a:t>3817</a:t>
                      </a:r>
                    </a:p>
                  </a:txBody>
                  <a:tcPr marL="68580" marR="68580" marT="0" marB="0">
                    <a:lnL>
                      <a:noFill/>
                    </a:lnL>
                    <a:lnR>
                      <a:noFill/>
                    </a:lnR>
                    <a:lnT>
                      <a:noFill/>
                    </a:lnT>
                    <a:lnB>
                      <a:noFill/>
                    </a:lnB>
                  </a:tcPr>
                </a:tc>
                <a:tc>
                  <a:txBody>
                    <a:bodyPr/>
                    <a:lstStyle/>
                    <a:p>
                      <a:pPr algn="just">
                        <a:lnSpc>
                          <a:spcPct val="150000"/>
                        </a:lnSpc>
                        <a:spcAft>
                          <a:spcPts val="0"/>
                        </a:spcAft>
                      </a:pP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N</a:t>
                      </a:r>
                      <a:r>
                        <a:rPr lang="pt-PT" sz="1200" baseline="-25000" dirty="0">
                          <a:latin typeface="Arial" pitchFamily="34" charset="0"/>
                          <a:ea typeface="Times New Roman"/>
                          <a:cs typeface="Arial" pitchFamily="34" charset="0"/>
                        </a:rPr>
                        <a:t>2</a:t>
                      </a:r>
                      <a:r>
                        <a:rPr lang="pt-PT" sz="1200" dirty="0">
                          <a:latin typeface="Arial" pitchFamily="34" charset="0"/>
                          <a:ea typeface="Times New Roman"/>
                          <a:cs typeface="Arial" pitchFamily="34" charset="0"/>
                        </a:rPr>
                        <a:t>O</a:t>
                      </a: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596(2), 1300, 2276</a:t>
                      </a:r>
                    </a:p>
                  </a:txBody>
                  <a:tcPr marL="68580" marR="68580" marT="0" marB="0">
                    <a:lnL>
                      <a:noFill/>
                    </a:lnL>
                    <a:lnR>
                      <a:noFill/>
                    </a:lnR>
                    <a:lnT>
                      <a:noFill/>
                    </a:lnT>
                    <a:lnB>
                      <a:noFill/>
                    </a:lnB>
                  </a:tcPr>
                </a:tc>
              </a:tr>
              <a:tr h="269667">
                <a:tc>
                  <a:txBody>
                    <a:bodyPr/>
                    <a:lstStyle/>
                    <a:p>
                      <a:pPr algn="just">
                        <a:lnSpc>
                          <a:spcPct val="150000"/>
                        </a:lnSpc>
                        <a:spcAft>
                          <a:spcPts val="0"/>
                        </a:spcAft>
                      </a:pPr>
                      <a:r>
                        <a:rPr lang="pt-PT" sz="1200">
                          <a:latin typeface="Arial" pitchFamily="34" charset="0"/>
                          <a:ea typeface="Times New Roman"/>
                          <a:cs typeface="Arial" pitchFamily="34" charset="0"/>
                        </a:rPr>
                        <a:t>D</a:t>
                      </a:r>
                      <a:r>
                        <a:rPr lang="pt-PT"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pt-PT" sz="1200">
                          <a:latin typeface="Arial" pitchFamily="34" charset="0"/>
                          <a:ea typeface="Times New Roman"/>
                          <a:cs typeface="Arial" pitchFamily="34" charset="0"/>
                        </a:rPr>
                        <a:t>3119</a:t>
                      </a:r>
                    </a:p>
                  </a:txBody>
                  <a:tcPr marL="68580" marR="68580" marT="0" marB="0">
                    <a:lnL>
                      <a:noFill/>
                    </a:lnL>
                    <a:lnR>
                      <a:noFill/>
                    </a:lnR>
                    <a:lnT>
                      <a:noFill/>
                    </a:lnT>
                    <a:lnB>
                      <a:noFill/>
                    </a:lnB>
                  </a:tcPr>
                </a:tc>
                <a:tc>
                  <a:txBody>
                    <a:bodyPr/>
                    <a:lstStyle/>
                    <a:p>
                      <a:pPr algn="just">
                        <a:lnSpc>
                          <a:spcPct val="150000"/>
                        </a:lnSpc>
                        <a:spcAft>
                          <a:spcPts val="0"/>
                        </a:spcAft>
                      </a:pP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H</a:t>
                      </a:r>
                      <a:r>
                        <a:rPr lang="pt-PT" sz="1200" baseline="-25000" dirty="0">
                          <a:latin typeface="Arial" pitchFamily="34" charset="0"/>
                          <a:ea typeface="Times New Roman"/>
                          <a:cs typeface="Arial" pitchFamily="34" charset="0"/>
                        </a:rPr>
                        <a:t>2</a:t>
                      </a:r>
                      <a:r>
                        <a:rPr lang="pt-PT" sz="1200" dirty="0">
                          <a:latin typeface="Arial" pitchFamily="34" charset="0"/>
                          <a:ea typeface="Times New Roman"/>
                          <a:cs typeface="Arial" pitchFamily="34" charset="0"/>
                        </a:rPr>
                        <a:t>O</a:t>
                      </a: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1654, 3825, 3935</a:t>
                      </a:r>
                    </a:p>
                  </a:txBody>
                  <a:tcPr marL="68580" marR="68580" marT="0" marB="0">
                    <a:lnL>
                      <a:noFill/>
                    </a:lnL>
                    <a:lnR>
                      <a:noFill/>
                    </a:lnR>
                    <a:lnT>
                      <a:noFill/>
                    </a:lnT>
                    <a:lnB>
                      <a:noFill/>
                    </a:lnB>
                  </a:tcPr>
                </a:tc>
              </a:tr>
              <a:tr h="269667">
                <a:tc>
                  <a:txBody>
                    <a:bodyPr/>
                    <a:lstStyle/>
                    <a:p>
                      <a:pPr algn="just">
                        <a:lnSpc>
                          <a:spcPct val="150000"/>
                        </a:lnSpc>
                        <a:spcAft>
                          <a:spcPts val="0"/>
                        </a:spcAft>
                      </a:pPr>
                      <a:r>
                        <a:rPr lang="pt-PT" sz="1200">
                          <a:latin typeface="Arial" pitchFamily="34" charset="0"/>
                          <a:ea typeface="Times New Roman"/>
                          <a:cs typeface="Arial" pitchFamily="34" charset="0"/>
                        </a:rPr>
                        <a:t>N</a:t>
                      </a:r>
                      <a:r>
                        <a:rPr lang="pt-PT"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pt-PT" sz="1200">
                          <a:latin typeface="Arial" pitchFamily="34" charset="0"/>
                          <a:ea typeface="Times New Roman"/>
                          <a:cs typeface="Arial" pitchFamily="34" charset="0"/>
                        </a:rPr>
                        <a:t>2360</a:t>
                      </a:r>
                    </a:p>
                  </a:txBody>
                  <a:tcPr marL="68580" marR="68580" marT="0" marB="0">
                    <a:lnL>
                      <a:noFill/>
                    </a:lnL>
                    <a:lnR>
                      <a:noFill/>
                    </a:lnR>
                    <a:lnT>
                      <a:noFill/>
                    </a:lnT>
                    <a:lnB>
                      <a:noFill/>
                    </a:lnB>
                  </a:tcPr>
                </a:tc>
                <a:tc>
                  <a:txBody>
                    <a:bodyPr/>
                    <a:lstStyle/>
                    <a:p>
                      <a:pPr algn="just">
                        <a:lnSpc>
                          <a:spcPct val="150000"/>
                        </a:lnSpc>
                        <a:spcAft>
                          <a:spcPts val="0"/>
                        </a:spcAft>
                      </a:pP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H</a:t>
                      </a:r>
                      <a:r>
                        <a:rPr lang="pt-PT" sz="1200" baseline="-25000" dirty="0">
                          <a:latin typeface="Arial" pitchFamily="34" charset="0"/>
                          <a:ea typeface="Times New Roman"/>
                          <a:cs typeface="Arial" pitchFamily="34" charset="0"/>
                        </a:rPr>
                        <a:t>2</a:t>
                      </a:r>
                      <a:r>
                        <a:rPr lang="pt-PT" sz="1200" dirty="0">
                          <a:latin typeface="Arial" pitchFamily="34" charset="0"/>
                          <a:ea typeface="Times New Roman"/>
                          <a:cs typeface="Arial" pitchFamily="34" charset="0"/>
                        </a:rPr>
                        <a:t>S</a:t>
                      </a: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1290, 2611, 2684</a:t>
                      </a:r>
                    </a:p>
                  </a:txBody>
                  <a:tcPr marL="68580" marR="68580" marT="0" marB="0">
                    <a:lnL>
                      <a:noFill/>
                    </a:lnL>
                    <a:lnR>
                      <a:noFill/>
                    </a:lnR>
                    <a:lnT>
                      <a:noFill/>
                    </a:lnT>
                    <a:lnB>
                      <a:noFill/>
                    </a:lnB>
                  </a:tcPr>
                </a:tc>
              </a:tr>
              <a:tr h="269667">
                <a:tc>
                  <a:txBody>
                    <a:bodyPr/>
                    <a:lstStyle/>
                    <a:p>
                      <a:pPr algn="just">
                        <a:lnSpc>
                          <a:spcPct val="150000"/>
                        </a:lnSpc>
                        <a:spcAft>
                          <a:spcPts val="0"/>
                        </a:spcAft>
                      </a:pPr>
                      <a:r>
                        <a:rPr lang="pt-PT" sz="1200">
                          <a:latin typeface="Arial" pitchFamily="34" charset="0"/>
                          <a:ea typeface="Times New Roman"/>
                          <a:cs typeface="Arial" pitchFamily="34" charset="0"/>
                        </a:rPr>
                        <a:t>O</a:t>
                      </a:r>
                      <a:r>
                        <a:rPr lang="pt-PT"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pt-PT" sz="1200">
                          <a:latin typeface="Arial" pitchFamily="34" charset="0"/>
                          <a:ea typeface="Times New Roman"/>
                          <a:cs typeface="Arial" pitchFamily="34" charset="0"/>
                        </a:rPr>
                        <a:t>1580</a:t>
                      </a:r>
                    </a:p>
                  </a:txBody>
                  <a:tcPr marL="68580" marR="68580" marT="0" marB="0">
                    <a:lnL>
                      <a:noFill/>
                    </a:lnL>
                    <a:lnR>
                      <a:noFill/>
                    </a:lnR>
                    <a:lnT>
                      <a:noFill/>
                    </a:lnT>
                    <a:lnB>
                      <a:noFill/>
                    </a:lnB>
                  </a:tcPr>
                </a:tc>
                <a:tc>
                  <a:txBody>
                    <a:bodyPr/>
                    <a:lstStyle/>
                    <a:p>
                      <a:pPr algn="just">
                        <a:lnSpc>
                          <a:spcPct val="150000"/>
                        </a:lnSpc>
                        <a:spcAft>
                          <a:spcPts val="0"/>
                        </a:spcAft>
                      </a:pP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pt-PT" sz="1200">
                          <a:latin typeface="Arial" pitchFamily="34" charset="0"/>
                          <a:ea typeface="Times New Roman"/>
                          <a:cs typeface="Arial" pitchFamily="34" charset="0"/>
                        </a:rPr>
                        <a:t>HCN</a:t>
                      </a: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712(2), 2097, 3311</a:t>
                      </a:r>
                    </a:p>
                  </a:txBody>
                  <a:tcPr marL="68580" marR="68580" marT="0" marB="0">
                    <a:lnL>
                      <a:noFill/>
                    </a:lnL>
                    <a:lnR>
                      <a:noFill/>
                    </a:lnR>
                    <a:lnT>
                      <a:noFill/>
                    </a:lnT>
                    <a:lnB>
                      <a:noFill/>
                    </a:lnB>
                  </a:tcPr>
                </a:tc>
              </a:tr>
              <a:tr h="269667">
                <a:tc>
                  <a:txBody>
                    <a:bodyPr/>
                    <a:lstStyle/>
                    <a:p>
                      <a:pPr algn="just">
                        <a:lnSpc>
                          <a:spcPct val="150000"/>
                        </a:lnSpc>
                        <a:spcAft>
                          <a:spcPts val="0"/>
                        </a:spcAft>
                      </a:pPr>
                      <a:r>
                        <a:rPr lang="en-US" sz="1200">
                          <a:latin typeface="Arial" pitchFamily="34" charset="0"/>
                          <a:ea typeface="Times New Roman"/>
                          <a:cs typeface="Arial" pitchFamily="34" charset="0"/>
                        </a:rPr>
                        <a:t>CO</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latin typeface="Arial" pitchFamily="34" charset="0"/>
                          <a:ea typeface="Times New Roman"/>
                          <a:cs typeface="Arial" pitchFamily="34" charset="0"/>
                        </a:rPr>
                        <a:t>2160</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pt-PT" sz="1200">
                          <a:latin typeface="Arial" pitchFamily="34" charset="0"/>
                          <a:ea typeface="Times New Roman"/>
                          <a:cs typeface="Arial" pitchFamily="34" charset="0"/>
                        </a:rPr>
                        <a:t>SO</a:t>
                      </a:r>
                      <a:r>
                        <a:rPr lang="pt-PT"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pt-PT" sz="1200" dirty="0">
                          <a:latin typeface="Arial" pitchFamily="34" charset="0"/>
                          <a:ea typeface="Times New Roman"/>
                          <a:cs typeface="Arial" pitchFamily="34" charset="0"/>
                        </a:rPr>
                        <a:t>519, 1151, 1361</a:t>
                      </a:r>
                    </a:p>
                  </a:txBody>
                  <a:tcPr marL="68580" marR="68580" marT="0" marB="0">
                    <a:lnL>
                      <a:noFill/>
                    </a:lnL>
                    <a:lnR>
                      <a:noFill/>
                    </a:lnR>
                    <a:lnT>
                      <a:noFill/>
                    </a:lnT>
                    <a:lnB>
                      <a:noFill/>
                    </a:lnB>
                  </a:tcPr>
                </a:tc>
              </a:tr>
              <a:tr h="269667">
                <a:tc>
                  <a:txBody>
                    <a:bodyPr/>
                    <a:lstStyle/>
                    <a:p>
                      <a:pPr algn="just">
                        <a:lnSpc>
                          <a:spcPct val="150000"/>
                        </a:lnSpc>
                        <a:spcAft>
                          <a:spcPts val="0"/>
                        </a:spcAft>
                      </a:pPr>
                      <a:r>
                        <a:rPr lang="en-US" sz="1200">
                          <a:latin typeface="Arial" pitchFamily="34" charset="0"/>
                          <a:ea typeface="Times New Roman"/>
                          <a:cs typeface="Arial" pitchFamily="34" charset="0"/>
                        </a:rPr>
                        <a:t>NO</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latin typeface="Arial" pitchFamily="34" charset="0"/>
                          <a:ea typeface="Times New Roman"/>
                          <a:cs typeface="Arial" pitchFamily="34" charset="0"/>
                        </a:rPr>
                        <a:t>1907</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a:latin typeface="Arial" pitchFamily="34" charset="0"/>
                          <a:ea typeface="Times New Roman"/>
                          <a:cs typeface="Arial" pitchFamily="34" charset="0"/>
                        </a:rPr>
                        <a:t>C</a:t>
                      </a:r>
                      <a:r>
                        <a:rPr lang="en-US" sz="1200" baseline="-25000">
                          <a:latin typeface="Arial" pitchFamily="34" charset="0"/>
                          <a:ea typeface="Times New Roman"/>
                          <a:cs typeface="Arial" pitchFamily="34" charset="0"/>
                        </a:rPr>
                        <a:t>2</a:t>
                      </a:r>
                      <a:r>
                        <a:rPr lang="en-US" sz="1200">
                          <a:latin typeface="Arial" pitchFamily="34" charset="0"/>
                          <a:ea typeface="Times New Roman"/>
                          <a:cs typeface="Arial" pitchFamily="34" charset="0"/>
                        </a:rPr>
                        <a:t>H</a:t>
                      </a:r>
                      <a:r>
                        <a:rPr lang="en-US"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612(2), 729(2), 1974, 3287, 3374 </a:t>
                      </a: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r>
              <a:tr h="269667">
                <a:tc>
                  <a:txBody>
                    <a:bodyPr/>
                    <a:lstStyle/>
                    <a:p>
                      <a:pPr algn="just">
                        <a:lnSpc>
                          <a:spcPct val="150000"/>
                        </a:lnSpc>
                        <a:spcAft>
                          <a:spcPts val="0"/>
                        </a:spcAft>
                      </a:pPr>
                      <a:r>
                        <a:rPr lang="en-US" sz="1200">
                          <a:latin typeface="Arial" pitchFamily="34" charset="0"/>
                          <a:ea typeface="Times New Roman"/>
                          <a:cs typeface="Arial" pitchFamily="34" charset="0"/>
                        </a:rPr>
                        <a:t>Cl</a:t>
                      </a:r>
                      <a:r>
                        <a:rPr lang="en-US"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latin typeface="Arial" pitchFamily="34" charset="0"/>
                          <a:ea typeface="Times New Roman"/>
                          <a:cs typeface="Arial" pitchFamily="34" charset="0"/>
                        </a:rPr>
                        <a:t>565</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a:latin typeface="Arial" pitchFamily="34" charset="0"/>
                          <a:ea typeface="Times New Roman"/>
                          <a:cs typeface="Arial" pitchFamily="34" charset="0"/>
                        </a:rPr>
                        <a:t>CH</a:t>
                      </a:r>
                      <a:r>
                        <a:rPr lang="en-US" sz="1200" baseline="-25000">
                          <a:latin typeface="Arial" pitchFamily="34" charset="0"/>
                          <a:ea typeface="Times New Roman"/>
                          <a:cs typeface="Arial" pitchFamily="34" charset="0"/>
                        </a:rPr>
                        <a:t>4</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1358(3), 1390(2), 3330, 3157(3)</a:t>
                      </a: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r>
              <a:tr h="269667">
                <a:tc>
                  <a:txBody>
                    <a:bodyPr/>
                    <a:lstStyle/>
                    <a:p>
                      <a:pPr algn="just">
                        <a:lnSpc>
                          <a:spcPct val="150000"/>
                        </a:lnSpc>
                        <a:spcAft>
                          <a:spcPts val="0"/>
                        </a:spcAft>
                      </a:pPr>
                      <a:r>
                        <a:rPr lang="en-US" sz="1200">
                          <a:latin typeface="Arial" pitchFamily="34" charset="0"/>
                          <a:ea typeface="Times New Roman"/>
                          <a:cs typeface="Arial" pitchFamily="34" charset="0"/>
                        </a:rPr>
                        <a:t>Br</a:t>
                      </a:r>
                      <a:r>
                        <a:rPr lang="en-US"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latin typeface="Arial" pitchFamily="34" charset="0"/>
                          <a:ea typeface="Times New Roman"/>
                          <a:cs typeface="Arial" pitchFamily="34" charset="0"/>
                        </a:rPr>
                        <a:t>323</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a:latin typeface="Arial" pitchFamily="34" charset="0"/>
                          <a:ea typeface="Times New Roman"/>
                          <a:cs typeface="Arial" pitchFamily="34" charset="0"/>
                        </a:rPr>
                        <a:t>CCl</a:t>
                      </a:r>
                      <a:r>
                        <a:rPr lang="en-US" sz="1200" baseline="-25000">
                          <a:latin typeface="Arial" pitchFamily="34" charset="0"/>
                          <a:ea typeface="Times New Roman"/>
                          <a:cs typeface="Arial" pitchFamily="34" charset="0"/>
                        </a:rPr>
                        <a:t>4</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218(2), 314(3), 461, 776(3)</a:t>
                      </a: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r>
              <a:tr h="539333">
                <a:tc>
                  <a:txBody>
                    <a:bodyPr/>
                    <a:lstStyle/>
                    <a:p>
                      <a:pPr algn="just">
                        <a:lnSpc>
                          <a:spcPct val="150000"/>
                        </a:lnSpc>
                        <a:spcAft>
                          <a:spcPts val="0"/>
                        </a:spcAft>
                      </a:pPr>
                      <a:r>
                        <a:rPr lang="en-US" sz="1200">
                          <a:latin typeface="Arial" pitchFamily="34" charset="0"/>
                          <a:ea typeface="Times New Roman"/>
                          <a:cs typeface="Arial" pitchFamily="34" charset="0"/>
                        </a:rPr>
                        <a:t>I</a:t>
                      </a:r>
                      <a:r>
                        <a:rPr lang="en-US" sz="1200" baseline="-25000">
                          <a:latin typeface="Arial" pitchFamily="34" charset="0"/>
                          <a:ea typeface="Times New Roman"/>
                          <a:cs typeface="Arial" pitchFamily="34" charset="0"/>
                        </a:rPr>
                        <a:t>2</a:t>
                      </a:r>
                      <a:endParaRPr lang="pt-PT" sz="1200">
                        <a:latin typeface="Arial" pitchFamily="34" charset="0"/>
                        <a:ea typeface="Times New Roman"/>
                        <a:cs typeface="Arial" pitchFamily="34" charset="0"/>
                      </a:endParaRPr>
                    </a:p>
                    <a:p>
                      <a:pPr algn="just">
                        <a:lnSpc>
                          <a:spcPct val="150000"/>
                        </a:lnSpc>
                        <a:spcAft>
                          <a:spcPts val="0"/>
                        </a:spcAft>
                      </a:pPr>
                      <a:r>
                        <a:rPr lang="en-US" sz="1200">
                          <a:latin typeface="Arial" pitchFamily="34" charset="0"/>
                          <a:ea typeface="Times New Roman"/>
                          <a:cs typeface="Arial" pitchFamily="34" charset="0"/>
                        </a:rPr>
                        <a:t>HF</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latin typeface="Arial" pitchFamily="34" charset="0"/>
                          <a:ea typeface="Times New Roman"/>
                          <a:cs typeface="Arial" pitchFamily="34" charset="0"/>
                        </a:rPr>
                        <a:t>214</a:t>
                      </a:r>
                      <a:endParaRPr lang="pt-PT" sz="1200">
                        <a:latin typeface="Arial" pitchFamily="34" charset="0"/>
                        <a:ea typeface="Times New Roman"/>
                        <a:cs typeface="Arial" pitchFamily="34" charset="0"/>
                      </a:endParaRPr>
                    </a:p>
                    <a:p>
                      <a:pPr algn="ctr">
                        <a:lnSpc>
                          <a:spcPct val="150000"/>
                        </a:lnSpc>
                        <a:spcAft>
                          <a:spcPts val="0"/>
                        </a:spcAft>
                      </a:pPr>
                      <a:r>
                        <a:rPr lang="en-US" sz="1200">
                          <a:latin typeface="Arial" pitchFamily="34" charset="0"/>
                          <a:ea typeface="Times New Roman"/>
                          <a:cs typeface="Arial" pitchFamily="34" charset="0"/>
                        </a:rPr>
                        <a:t>4141</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a:latin typeface="Arial" pitchFamily="34" charset="0"/>
                          <a:ea typeface="Times New Roman"/>
                          <a:cs typeface="Arial" pitchFamily="34" charset="0"/>
                        </a:rPr>
                        <a:t>NH</a:t>
                      </a:r>
                      <a:r>
                        <a:rPr lang="en-US" sz="1200" baseline="-25000">
                          <a:latin typeface="Arial" pitchFamily="34" charset="0"/>
                          <a:ea typeface="Times New Roman"/>
                          <a:cs typeface="Arial" pitchFamily="34" charset="0"/>
                        </a:rPr>
                        <a:t>3</a:t>
                      </a:r>
                      <a:endParaRPr lang="pt-PT" sz="1200">
                        <a:latin typeface="Arial" pitchFamily="34" charset="0"/>
                        <a:ea typeface="Times New Roman"/>
                        <a:cs typeface="Arial" pitchFamily="34" charset="0"/>
                      </a:endParaRPr>
                    </a:p>
                    <a:p>
                      <a:pPr algn="just">
                        <a:lnSpc>
                          <a:spcPct val="150000"/>
                        </a:lnSpc>
                        <a:spcAft>
                          <a:spcPts val="0"/>
                        </a:spcAft>
                      </a:pPr>
                      <a:r>
                        <a:rPr lang="en-US" sz="1200">
                          <a:latin typeface="Arial" pitchFamily="34" charset="0"/>
                          <a:ea typeface="Times New Roman"/>
                          <a:cs typeface="Arial" pitchFamily="34" charset="0"/>
                        </a:rPr>
                        <a:t>CH</a:t>
                      </a:r>
                      <a:r>
                        <a:rPr lang="en-US" sz="1200" baseline="-25000">
                          <a:latin typeface="Arial" pitchFamily="34" charset="0"/>
                          <a:ea typeface="Times New Roman"/>
                          <a:cs typeface="Arial" pitchFamily="34" charset="0"/>
                        </a:rPr>
                        <a:t>3</a:t>
                      </a:r>
                      <a:r>
                        <a:rPr lang="en-US" sz="1200">
                          <a:latin typeface="Arial" pitchFamily="34" charset="0"/>
                          <a:ea typeface="Times New Roman"/>
                          <a:cs typeface="Arial" pitchFamily="34" charset="0"/>
                        </a:rPr>
                        <a:t>Cl</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950, 1627(2), 3334, 3414(2)</a:t>
                      </a:r>
                      <a:endParaRPr lang="pt-PT" sz="1200" dirty="0">
                        <a:latin typeface="Arial" pitchFamily="34" charset="0"/>
                        <a:ea typeface="Times New Roman"/>
                        <a:cs typeface="Arial" pitchFamily="34" charset="0"/>
                      </a:endParaRPr>
                    </a:p>
                    <a:p>
                      <a:pPr algn="just">
                        <a:lnSpc>
                          <a:spcPct val="150000"/>
                        </a:lnSpc>
                        <a:spcAft>
                          <a:spcPts val="0"/>
                        </a:spcAft>
                      </a:pPr>
                      <a:r>
                        <a:rPr lang="en-US" sz="1200" dirty="0">
                          <a:latin typeface="Arial" pitchFamily="34" charset="0"/>
                          <a:ea typeface="Times New Roman"/>
                          <a:cs typeface="Arial" pitchFamily="34" charset="0"/>
                        </a:rPr>
                        <a:t>732, 1020(2), 1355, 1460(2)</a:t>
                      </a: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r>
              <a:tr h="539333">
                <a:tc>
                  <a:txBody>
                    <a:bodyPr/>
                    <a:lstStyle/>
                    <a:p>
                      <a:pPr algn="just">
                        <a:lnSpc>
                          <a:spcPct val="150000"/>
                        </a:lnSpc>
                        <a:spcAft>
                          <a:spcPts val="0"/>
                        </a:spcAft>
                      </a:pPr>
                      <a:r>
                        <a:rPr lang="en-US" sz="1200">
                          <a:latin typeface="Arial" pitchFamily="34" charset="0"/>
                          <a:ea typeface="Times New Roman"/>
                          <a:cs typeface="Arial" pitchFamily="34" charset="0"/>
                        </a:rPr>
                        <a:t>HCl</a:t>
                      </a:r>
                      <a:endParaRPr lang="pt-PT" sz="1200">
                        <a:latin typeface="Arial" pitchFamily="34" charset="0"/>
                        <a:ea typeface="Times New Roman"/>
                        <a:cs typeface="Arial" pitchFamily="34" charset="0"/>
                      </a:endParaRPr>
                    </a:p>
                    <a:p>
                      <a:pPr algn="just">
                        <a:lnSpc>
                          <a:spcPct val="150000"/>
                        </a:lnSpc>
                        <a:spcAft>
                          <a:spcPts val="0"/>
                        </a:spcAft>
                      </a:pPr>
                      <a:r>
                        <a:rPr lang="en-US" sz="1200">
                          <a:latin typeface="Arial" pitchFamily="34" charset="0"/>
                          <a:ea typeface="Times New Roman"/>
                          <a:cs typeface="Arial" pitchFamily="34" charset="0"/>
                        </a:rPr>
                        <a:t>HBr</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latin typeface="Arial" pitchFamily="34" charset="0"/>
                          <a:ea typeface="Times New Roman"/>
                          <a:cs typeface="Arial" pitchFamily="34" charset="0"/>
                        </a:rPr>
                        <a:t>2989</a:t>
                      </a:r>
                      <a:endParaRPr lang="pt-PT" sz="1200">
                        <a:latin typeface="Arial" pitchFamily="34" charset="0"/>
                        <a:ea typeface="Times New Roman"/>
                        <a:cs typeface="Arial" pitchFamily="34" charset="0"/>
                      </a:endParaRPr>
                    </a:p>
                    <a:p>
                      <a:pPr algn="ctr">
                        <a:lnSpc>
                          <a:spcPct val="150000"/>
                        </a:lnSpc>
                        <a:spcAft>
                          <a:spcPts val="0"/>
                        </a:spcAft>
                      </a:pPr>
                      <a:r>
                        <a:rPr lang="en-US" sz="1200">
                          <a:latin typeface="Arial" pitchFamily="34" charset="0"/>
                          <a:ea typeface="Times New Roman"/>
                          <a:cs typeface="Arial" pitchFamily="34" charset="0"/>
                        </a:rPr>
                        <a:t>2650</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p>
                      <a:pPr algn="just">
                        <a:lnSpc>
                          <a:spcPct val="150000"/>
                        </a:lnSpc>
                        <a:spcAft>
                          <a:spcPts val="0"/>
                        </a:spcAft>
                      </a:pPr>
                      <a:r>
                        <a:rPr lang="en-US" sz="1200">
                          <a:latin typeface="Arial" pitchFamily="34" charset="0"/>
                          <a:ea typeface="Times New Roman"/>
                          <a:cs typeface="Arial" pitchFamily="34" charset="0"/>
                        </a:rPr>
                        <a:t>CH</a:t>
                      </a:r>
                      <a:r>
                        <a:rPr lang="en-US" sz="1200" baseline="-25000">
                          <a:latin typeface="Arial" pitchFamily="34" charset="0"/>
                          <a:ea typeface="Times New Roman"/>
                          <a:cs typeface="Arial" pitchFamily="34" charset="0"/>
                        </a:rPr>
                        <a:t>3</a:t>
                      </a:r>
                      <a:r>
                        <a:rPr lang="en-US" sz="1200">
                          <a:latin typeface="Arial" pitchFamily="34" charset="0"/>
                          <a:ea typeface="Times New Roman"/>
                          <a:cs typeface="Arial" pitchFamily="34" charset="0"/>
                        </a:rPr>
                        <a:t>Br</a:t>
                      </a:r>
                      <a:endParaRPr lang="pt-PT" sz="1200">
                        <a:latin typeface="Arial" pitchFamily="34" charset="0"/>
                        <a:ea typeface="Times New Roman"/>
                        <a:cs typeface="Arial" pitchFamily="34" charset="0"/>
                      </a:endParaRPr>
                    </a:p>
                  </a:txBody>
                  <a:tcPr marL="68580" marR="68580" marT="0" marB="0">
                    <a:lnL>
                      <a:noFill/>
                    </a:lnL>
                    <a:lnR>
                      <a:noFill/>
                    </a:lnR>
                    <a:lnT>
                      <a:noFill/>
                    </a:lnT>
                    <a:lnB>
                      <a:noFill/>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2900, 3047(2)</a:t>
                      </a:r>
                      <a:endParaRPr lang="pt-PT" sz="1200" dirty="0">
                        <a:latin typeface="Arial" pitchFamily="34" charset="0"/>
                        <a:ea typeface="Times New Roman"/>
                        <a:cs typeface="Arial" pitchFamily="34" charset="0"/>
                      </a:endParaRPr>
                    </a:p>
                    <a:p>
                      <a:pPr algn="just">
                        <a:lnSpc>
                          <a:spcPct val="150000"/>
                        </a:lnSpc>
                        <a:spcAft>
                          <a:spcPts val="0"/>
                        </a:spcAft>
                      </a:pPr>
                      <a:r>
                        <a:rPr lang="en-US" sz="1200" dirty="0">
                          <a:latin typeface="Arial" pitchFamily="34" charset="0"/>
                          <a:ea typeface="Times New Roman"/>
                          <a:cs typeface="Arial" pitchFamily="34" charset="0"/>
                        </a:rPr>
                        <a:t>610, 957(2), 1305, 1450(2)</a:t>
                      </a:r>
                      <a:endParaRPr lang="pt-PT" sz="1200" dirty="0">
                        <a:latin typeface="Arial" pitchFamily="34" charset="0"/>
                        <a:ea typeface="Times New Roman"/>
                        <a:cs typeface="Arial" pitchFamily="34" charset="0"/>
                      </a:endParaRPr>
                    </a:p>
                  </a:txBody>
                  <a:tcPr marL="68580" marR="68580" marT="0" marB="0">
                    <a:lnL>
                      <a:noFill/>
                    </a:lnL>
                    <a:lnR>
                      <a:noFill/>
                    </a:lnR>
                    <a:lnT>
                      <a:noFill/>
                    </a:lnT>
                    <a:lnB>
                      <a:noFill/>
                    </a:lnB>
                  </a:tcPr>
                </a:tc>
              </a:tr>
              <a:tr h="269667">
                <a:tc>
                  <a:txBody>
                    <a:bodyPr/>
                    <a:lstStyle/>
                    <a:p>
                      <a:pPr algn="just">
                        <a:lnSpc>
                          <a:spcPct val="150000"/>
                        </a:lnSpc>
                        <a:spcAft>
                          <a:spcPts val="0"/>
                        </a:spcAft>
                      </a:pPr>
                      <a:r>
                        <a:rPr lang="en-US" sz="1200">
                          <a:latin typeface="Arial" pitchFamily="34" charset="0"/>
                          <a:ea typeface="Times New Roman"/>
                          <a:cs typeface="Arial" pitchFamily="34" charset="0"/>
                        </a:rPr>
                        <a:t>HI</a:t>
                      </a:r>
                      <a:endParaRPr lang="pt-PT" sz="12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Arial" pitchFamily="34" charset="0"/>
                          <a:ea typeface="Times New Roman"/>
                          <a:cs typeface="Arial" pitchFamily="34" charset="0"/>
                        </a:rPr>
                        <a:t>2309</a:t>
                      </a:r>
                      <a:endParaRPr lang="pt-PT" sz="12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latin typeface="Arial" pitchFamily="34" charset="0"/>
                          <a:ea typeface="Times New Roman"/>
                          <a:cs typeface="Arial" pitchFamily="34" charset="0"/>
                        </a:rPr>
                        <a:t>2900, 3061(2)</a:t>
                      </a:r>
                      <a:endParaRPr lang="pt-PT" sz="1200" dirty="0">
                        <a:latin typeface="Arial" pitchFamily="34" charset="0"/>
                        <a:ea typeface="Times New Roman"/>
                        <a:cs typeface="Arial"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2958" name="Rectangle 1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smtClean="0">
              <a:ln>
                <a:noFill/>
              </a:ln>
              <a:solidFill>
                <a:schemeClr val="tx1"/>
              </a:solidFill>
              <a:effectLst/>
              <a:latin typeface="Arial" pitchFamily="34" charset="0"/>
            </a:endParaRPr>
          </a:p>
        </p:txBody>
      </p:sp>
      <p:grpSp>
        <p:nvGrpSpPr>
          <p:cNvPr id="10" name="Grupo 9"/>
          <p:cNvGrpSpPr/>
          <p:nvPr/>
        </p:nvGrpSpPr>
        <p:grpSpPr>
          <a:xfrm>
            <a:off x="357158" y="1500174"/>
            <a:ext cx="8340745" cy="646331"/>
            <a:chOff x="5929322" y="1857364"/>
            <a:chExt cx="8340745" cy="646331"/>
          </a:xfrm>
        </p:grpSpPr>
        <p:sp>
          <p:nvSpPr>
            <p:cNvPr id="9" name="CaixaDeTexto 8"/>
            <p:cNvSpPr txBox="1"/>
            <p:nvPr/>
          </p:nvSpPr>
          <p:spPr>
            <a:xfrm>
              <a:off x="5929322" y="1857364"/>
              <a:ext cx="8340745" cy="646331"/>
            </a:xfrm>
            <a:prstGeom prst="rect">
              <a:avLst/>
            </a:prstGeom>
            <a:noFill/>
          </p:spPr>
          <p:txBody>
            <a:bodyPr wrap="none" rtlCol="0">
              <a:spAutoFit/>
            </a:bodyPr>
            <a:lstStyle/>
            <a:p>
              <a:r>
                <a:rPr lang="pt-PT" dirty="0" smtClean="0">
                  <a:latin typeface="Arial" pitchFamily="34" charset="0"/>
                  <a:ea typeface="Times New Roman" pitchFamily="18" charset="0"/>
                </a:rPr>
                <a:t>Números de ondas        dos modos normais de vibração de algumas moléculas.</a:t>
              </a:r>
              <a:endParaRPr lang="pt-PT" dirty="0" smtClean="0">
                <a:latin typeface="Arial" pitchFamily="34" charset="0"/>
              </a:endParaRPr>
            </a:p>
            <a:p>
              <a:endParaRPr lang="pt-PT" dirty="0"/>
            </a:p>
          </p:txBody>
        </p:sp>
        <p:graphicFrame>
          <p:nvGraphicFramePr>
            <p:cNvPr id="82959" name="Object 15"/>
            <p:cNvGraphicFramePr>
              <a:graphicFrameLocks noChangeAspect="1"/>
            </p:cNvGraphicFramePr>
            <p:nvPr/>
          </p:nvGraphicFramePr>
          <p:xfrm>
            <a:off x="8001024" y="1857364"/>
            <a:ext cx="331787" cy="452437"/>
          </p:xfrm>
          <a:graphic>
            <a:graphicData uri="http://schemas.openxmlformats.org/presentationml/2006/ole">
              <p:oleObj spid="_x0000_s82959" name="Equação" r:id="rId3" imgW="164880" imgH="228600" progId="Equation.3">
                <p:embed/>
              </p:oleObj>
            </a:graphicData>
          </a:graphic>
        </p:graphicFrame>
      </p:grpSp>
      <p:sp>
        <p:nvSpPr>
          <p:cNvPr id="20" name="CaixaDeTexto 19"/>
          <p:cNvSpPr txBox="1"/>
          <p:nvPr/>
        </p:nvSpPr>
        <p:spPr>
          <a:xfrm>
            <a:off x="5715008" y="3071810"/>
            <a:ext cx="2640466" cy="923330"/>
          </a:xfrm>
          <a:prstGeom prst="rect">
            <a:avLst/>
          </a:prstGeom>
          <a:noFill/>
        </p:spPr>
        <p:txBody>
          <a:bodyPr wrap="none" rtlCol="0">
            <a:spAutoFit/>
          </a:bodyPr>
          <a:lstStyle/>
          <a:p>
            <a:r>
              <a:rPr lang="pt-PT" dirty="0" smtClean="0"/>
              <a:t>Grau de degenerescência</a:t>
            </a:r>
          </a:p>
          <a:p>
            <a:endParaRPr lang="pt-PT" dirty="0" smtClean="0"/>
          </a:p>
          <a:p>
            <a:r>
              <a:rPr lang="pt-PT" dirty="0" smtClean="0"/>
              <a:t> 	667(2)</a:t>
            </a:r>
          </a:p>
        </p:txBody>
      </p:sp>
      <p:sp>
        <p:nvSpPr>
          <p:cNvPr id="21" name="Seta para baixo 20"/>
          <p:cNvSpPr/>
          <p:nvPr/>
        </p:nvSpPr>
        <p:spPr>
          <a:xfrm>
            <a:off x="7143768" y="3357562"/>
            <a:ext cx="7143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214282" y="142852"/>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2953">
                                            <p:txEl>
                                              <p:pRg st="0" end="0"/>
                                            </p:txEl>
                                          </p:spTgt>
                                        </p:tgtEl>
                                        <p:attrNameLst>
                                          <p:attrName>style.visibility</p:attrName>
                                        </p:attrNameLst>
                                      </p:cBhvr>
                                      <p:to>
                                        <p:strVal val="visible"/>
                                      </p:to>
                                    </p:set>
                                    <p:animEffect transition="in" filter="wipe(down)">
                                      <p:cBhvr>
                                        <p:cTn id="7" dur="580">
                                          <p:stCondLst>
                                            <p:cond delay="0"/>
                                          </p:stCondLst>
                                        </p:cTn>
                                        <p:tgtEl>
                                          <p:spTgt spid="82953">
                                            <p:txEl>
                                              <p:pRg st="0" end="0"/>
                                            </p:txEl>
                                          </p:spTgt>
                                        </p:tgtEl>
                                      </p:cBhvr>
                                    </p:animEffect>
                                    <p:anim calcmode="lin" valueType="num">
                                      <p:cBhvr>
                                        <p:cTn id="8" dur="1822" tmFilter="0,0; 0.14,0.36; 0.43,0.73; 0.71,0.91; 1.0,1.0">
                                          <p:stCondLst>
                                            <p:cond delay="0"/>
                                          </p:stCondLst>
                                        </p:cTn>
                                        <p:tgtEl>
                                          <p:spTgt spid="8295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95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95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95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95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2953">
                                            <p:txEl>
                                              <p:pRg st="0" end="0"/>
                                            </p:txEl>
                                          </p:spTgt>
                                        </p:tgtEl>
                                      </p:cBhvr>
                                      <p:to x="100000" y="60000"/>
                                    </p:animScale>
                                    <p:animScale>
                                      <p:cBhvr>
                                        <p:cTn id="14" dur="166" decel="50000">
                                          <p:stCondLst>
                                            <p:cond delay="676"/>
                                          </p:stCondLst>
                                        </p:cTn>
                                        <p:tgtEl>
                                          <p:spTgt spid="82953">
                                            <p:txEl>
                                              <p:pRg st="0" end="0"/>
                                            </p:txEl>
                                          </p:spTgt>
                                        </p:tgtEl>
                                      </p:cBhvr>
                                      <p:to x="100000" y="100000"/>
                                    </p:animScale>
                                    <p:animScale>
                                      <p:cBhvr>
                                        <p:cTn id="15" dur="26">
                                          <p:stCondLst>
                                            <p:cond delay="1312"/>
                                          </p:stCondLst>
                                        </p:cTn>
                                        <p:tgtEl>
                                          <p:spTgt spid="82953">
                                            <p:txEl>
                                              <p:pRg st="0" end="0"/>
                                            </p:txEl>
                                          </p:spTgt>
                                        </p:tgtEl>
                                      </p:cBhvr>
                                      <p:to x="100000" y="80000"/>
                                    </p:animScale>
                                    <p:animScale>
                                      <p:cBhvr>
                                        <p:cTn id="16" dur="166" decel="50000">
                                          <p:stCondLst>
                                            <p:cond delay="1338"/>
                                          </p:stCondLst>
                                        </p:cTn>
                                        <p:tgtEl>
                                          <p:spTgt spid="82953">
                                            <p:txEl>
                                              <p:pRg st="0" end="0"/>
                                            </p:txEl>
                                          </p:spTgt>
                                        </p:tgtEl>
                                      </p:cBhvr>
                                      <p:to x="100000" y="100000"/>
                                    </p:animScale>
                                    <p:animScale>
                                      <p:cBhvr>
                                        <p:cTn id="17" dur="26">
                                          <p:stCondLst>
                                            <p:cond delay="1642"/>
                                          </p:stCondLst>
                                        </p:cTn>
                                        <p:tgtEl>
                                          <p:spTgt spid="82953">
                                            <p:txEl>
                                              <p:pRg st="0" end="0"/>
                                            </p:txEl>
                                          </p:spTgt>
                                        </p:tgtEl>
                                      </p:cBhvr>
                                      <p:to x="100000" y="90000"/>
                                    </p:animScale>
                                    <p:animScale>
                                      <p:cBhvr>
                                        <p:cTn id="18" dur="166" decel="50000">
                                          <p:stCondLst>
                                            <p:cond delay="1668"/>
                                          </p:stCondLst>
                                        </p:cTn>
                                        <p:tgtEl>
                                          <p:spTgt spid="82953">
                                            <p:txEl>
                                              <p:pRg st="0" end="0"/>
                                            </p:txEl>
                                          </p:spTgt>
                                        </p:tgtEl>
                                      </p:cBhvr>
                                      <p:to x="100000" y="100000"/>
                                    </p:animScale>
                                    <p:animScale>
                                      <p:cBhvr>
                                        <p:cTn id="19" dur="26">
                                          <p:stCondLst>
                                            <p:cond delay="1808"/>
                                          </p:stCondLst>
                                        </p:cTn>
                                        <p:tgtEl>
                                          <p:spTgt spid="82953">
                                            <p:txEl>
                                              <p:pRg st="0" end="0"/>
                                            </p:txEl>
                                          </p:spTgt>
                                        </p:tgtEl>
                                      </p:cBhvr>
                                      <p:to x="100000" y="95000"/>
                                    </p:animScale>
                                    <p:animScale>
                                      <p:cBhvr>
                                        <p:cTn id="20" dur="166" decel="50000">
                                          <p:stCondLst>
                                            <p:cond delay="1834"/>
                                          </p:stCondLst>
                                        </p:cTn>
                                        <p:tgtEl>
                                          <p:spTgt spid="8295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80">
                                          <p:stCondLst>
                                            <p:cond delay="0"/>
                                          </p:stCondLst>
                                        </p:cTn>
                                        <p:tgtEl>
                                          <p:spTgt spid="20"/>
                                        </p:tgtEl>
                                      </p:cBhvr>
                                    </p:animEffect>
                                    <p:anim calcmode="lin" valueType="num">
                                      <p:cBhvr>
                                        <p:cTn id="5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3" dur="26">
                                          <p:stCondLst>
                                            <p:cond delay="650"/>
                                          </p:stCondLst>
                                        </p:cTn>
                                        <p:tgtEl>
                                          <p:spTgt spid="20"/>
                                        </p:tgtEl>
                                      </p:cBhvr>
                                      <p:to x="100000" y="60000"/>
                                    </p:animScale>
                                    <p:animScale>
                                      <p:cBhvr>
                                        <p:cTn id="64" dur="166" decel="50000">
                                          <p:stCondLst>
                                            <p:cond delay="676"/>
                                          </p:stCondLst>
                                        </p:cTn>
                                        <p:tgtEl>
                                          <p:spTgt spid="20"/>
                                        </p:tgtEl>
                                      </p:cBhvr>
                                      <p:to x="100000" y="100000"/>
                                    </p:animScale>
                                    <p:animScale>
                                      <p:cBhvr>
                                        <p:cTn id="65" dur="26">
                                          <p:stCondLst>
                                            <p:cond delay="1312"/>
                                          </p:stCondLst>
                                        </p:cTn>
                                        <p:tgtEl>
                                          <p:spTgt spid="20"/>
                                        </p:tgtEl>
                                      </p:cBhvr>
                                      <p:to x="100000" y="80000"/>
                                    </p:animScale>
                                    <p:animScale>
                                      <p:cBhvr>
                                        <p:cTn id="66" dur="166" decel="50000">
                                          <p:stCondLst>
                                            <p:cond delay="1338"/>
                                          </p:stCondLst>
                                        </p:cTn>
                                        <p:tgtEl>
                                          <p:spTgt spid="20"/>
                                        </p:tgtEl>
                                      </p:cBhvr>
                                      <p:to x="100000" y="100000"/>
                                    </p:animScale>
                                    <p:animScale>
                                      <p:cBhvr>
                                        <p:cTn id="67" dur="26">
                                          <p:stCondLst>
                                            <p:cond delay="1642"/>
                                          </p:stCondLst>
                                        </p:cTn>
                                        <p:tgtEl>
                                          <p:spTgt spid="20"/>
                                        </p:tgtEl>
                                      </p:cBhvr>
                                      <p:to x="100000" y="90000"/>
                                    </p:animScale>
                                    <p:animScale>
                                      <p:cBhvr>
                                        <p:cTn id="68" dur="166" decel="50000">
                                          <p:stCondLst>
                                            <p:cond delay="1668"/>
                                          </p:stCondLst>
                                        </p:cTn>
                                        <p:tgtEl>
                                          <p:spTgt spid="20"/>
                                        </p:tgtEl>
                                      </p:cBhvr>
                                      <p:to x="100000" y="100000"/>
                                    </p:animScale>
                                    <p:animScale>
                                      <p:cBhvr>
                                        <p:cTn id="69" dur="26">
                                          <p:stCondLst>
                                            <p:cond delay="1808"/>
                                          </p:stCondLst>
                                        </p:cTn>
                                        <p:tgtEl>
                                          <p:spTgt spid="20"/>
                                        </p:tgtEl>
                                      </p:cBhvr>
                                      <p:to x="100000" y="95000"/>
                                    </p:animScale>
                                    <p:animScale>
                                      <p:cBhvr>
                                        <p:cTn id="7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921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pSp>
        <p:nvGrpSpPr>
          <p:cNvPr id="5" name="Grupo 4"/>
          <p:cNvGrpSpPr/>
          <p:nvPr/>
        </p:nvGrpSpPr>
        <p:grpSpPr>
          <a:xfrm>
            <a:off x="357158" y="1255928"/>
            <a:ext cx="8143932" cy="954107"/>
            <a:chOff x="357158" y="785794"/>
            <a:chExt cx="7572428" cy="954107"/>
          </a:xfrm>
        </p:grpSpPr>
        <p:sp>
          <p:nvSpPr>
            <p:cNvPr id="2" name="Rectângulo 1"/>
            <p:cNvSpPr/>
            <p:nvPr/>
          </p:nvSpPr>
          <p:spPr>
            <a:xfrm>
              <a:off x="357158" y="785794"/>
              <a:ext cx="7572428" cy="954107"/>
            </a:xfrm>
            <a:prstGeom prst="rect">
              <a:avLst/>
            </a:prstGeom>
          </p:spPr>
          <p:txBody>
            <a:bodyPr wrap="square">
              <a:spAutoFit/>
            </a:bodyPr>
            <a:lstStyle/>
            <a:p>
              <a:pPr algn="just">
                <a:buFont typeface="Webdings" pitchFamily="18" charset="2"/>
                <a:buChar char=""/>
              </a:pPr>
              <a:r>
                <a:rPr lang="pt-PT" sz="1400" b="1" dirty="0" smtClean="0">
                  <a:latin typeface="Arial" pitchFamily="34" charset="0"/>
                  <a:cs typeface="Arial" pitchFamily="34" charset="0"/>
                </a:rPr>
                <a:t>A temperaturas elevadas, superiores a </a:t>
              </a:r>
              <a:r>
                <a:rPr lang="pt-PT" sz="1400" b="1" i="1" dirty="0" smtClean="0">
                  <a:latin typeface="Arial" pitchFamily="34" charset="0"/>
                  <a:cs typeface="Arial" pitchFamily="34" charset="0"/>
                  <a:sym typeface="Symbol"/>
                </a:rPr>
                <a:t></a:t>
              </a:r>
              <a:r>
                <a:rPr lang="pt-PT" sz="1400" b="1" i="1" dirty="0" smtClean="0">
                  <a:latin typeface="Arial" pitchFamily="34" charset="0"/>
                  <a:cs typeface="Arial" pitchFamily="34" charset="0"/>
                </a:rPr>
                <a:t> </a:t>
              </a:r>
              <a:r>
                <a:rPr lang="pt-PT" sz="1400" b="1" baseline="-25000" dirty="0" smtClean="0">
                  <a:latin typeface="Arial" pitchFamily="34" charset="0"/>
                  <a:cs typeface="Arial" pitchFamily="34" charset="0"/>
                </a:rPr>
                <a:t>i </a:t>
              </a:r>
              <a:r>
                <a:rPr lang="pt-PT" sz="1400" b="1" dirty="0" smtClean="0">
                  <a:latin typeface="Arial" pitchFamily="34" charset="0"/>
                  <a:cs typeface="Arial" pitchFamily="34" charset="0"/>
                </a:rPr>
                <a:t>, a quantidade                                torna-se suficientemente pequena para que se possa considerar e, portanto, </a:t>
              </a:r>
              <a:r>
                <a:rPr lang="pt-PT" sz="1400" b="1" i="1" dirty="0" err="1" smtClean="0">
                  <a:latin typeface="Arial" pitchFamily="34" charset="0"/>
                  <a:cs typeface="Arial" pitchFamily="34" charset="0"/>
                </a:rPr>
                <a:t>C</a:t>
              </a:r>
              <a:r>
                <a:rPr lang="pt-PT" sz="1400" b="1" i="1" baseline="-25000" dirty="0" err="1" smtClean="0">
                  <a:latin typeface="Arial" pitchFamily="34" charset="0"/>
                  <a:cs typeface="Arial" pitchFamily="34" charset="0"/>
                </a:rPr>
                <a:t>V</a:t>
              </a:r>
              <a:r>
                <a:rPr lang="pt-PT" sz="1400" b="1" baseline="-25000" dirty="0" err="1" smtClean="0">
                  <a:latin typeface="Arial" pitchFamily="34" charset="0"/>
                  <a:cs typeface="Arial" pitchFamily="34" charset="0"/>
                </a:rPr>
                <a:t>,vibr</a:t>
              </a:r>
              <a:r>
                <a:rPr lang="pt-PT" sz="1400" b="1" dirty="0" smtClean="0">
                  <a:latin typeface="Arial" pitchFamily="34" charset="0"/>
                  <a:cs typeface="Arial" pitchFamily="34" charset="0"/>
                </a:rPr>
                <a:t> </a:t>
              </a:r>
              <a:r>
                <a:rPr lang="pt-PT" sz="1400" b="1" dirty="0" smtClean="0">
                  <a:latin typeface="Arial" pitchFamily="34" charset="0"/>
                  <a:cs typeface="Arial" pitchFamily="34" charset="0"/>
                  <a:sym typeface="Symbol"/>
                </a:rPr>
                <a:t></a:t>
              </a:r>
              <a:r>
                <a:rPr lang="pt-PT" sz="1400" b="1" dirty="0" smtClean="0">
                  <a:latin typeface="Arial" pitchFamily="34" charset="0"/>
                  <a:cs typeface="Arial" pitchFamily="34" charset="0"/>
                </a:rPr>
                <a:t> R, que é o resultado da teoria clássica (ou seja, ½ R vindo da energia potencial de vibração adicionados a ½ R vindo da energia cinética </a:t>
              </a:r>
              <a:r>
                <a:rPr lang="pt-PT" sz="1400" b="1" dirty="0" err="1" smtClean="0">
                  <a:latin typeface="Arial" pitchFamily="34" charset="0"/>
                  <a:cs typeface="Arial" pitchFamily="34" charset="0"/>
                </a:rPr>
                <a:t>vibracional</a:t>
              </a:r>
              <a:r>
                <a:rPr lang="pt-PT" sz="1400" b="1" dirty="0" smtClean="0">
                  <a:latin typeface="Arial" pitchFamily="34" charset="0"/>
                  <a:cs typeface="Arial" pitchFamily="34" charset="0"/>
                </a:rPr>
                <a:t>). </a:t>
              </a:r>
              <a:endParaRPr lang="pt-PT" sz="1400" b="1" dirty="0">
                <a:latin typeface="Arial" pitchFamily="34" charset="0"/>
                <a:cs typeface="Arial" pitchFamily="34" charset="0"/>
              </a:endParaRPr>
            </a:p>
          </p:txBody>
        </p:sp>
        <p:graphicFrame>
          <p:nvGraphicFramePr>
            <p:cNvPr id="92161" name="Object 1"/>
            <p:cNvGraphicFramePr>
              <a:graphicFrameLocks noChangeAspect="1"/>
            </p:cNvGraphicFramePr>
            <p:nvPr/>
          </p:nvGraphicFramePr>
          <p:xfrm>
            <a:off x="5471868" y="792695"/>
            <a:ext cx="996372" cy="308783"/>
          </p:xfrm>
          <a:graphic>
            <a:graphicData uri="http://schemas.openxmlformats.org/presentationml/2006/ole">
              <p:oleObj spid="_x0000_s92161" name="Equação" r:id="rId3" imgW="787320" imgH="241200" progId="Equation.3">
                <p:embed/>
              </p:oleObj>
            </a:graphicData>
          </a:graphic>
        </p:graphicFrame>
      </p:grpSp>
      <p:grpSp>
        <p:nvGrpSpPr>
          <p:cNvPr id="13" name="Grupo 12"/>
          <p:cNvGrpSpPr/>
          <p:nvPr/>
        </p:nvGrpSpPr>
        <p:grpSpPr>
          <a:xfrm>
            <a:off x="428596" y="3214686"/>
            <a:ext cx="5214974" cy="3000396"/>
            <a:chOff x="357158" y="2571744"/>
            <a:chExt cx="5929354" cy="3714776"/>
          </a:xfrm>
        </p:grpSpPr>
        <p:sp>
          <p:nvSpPr>
            <p:cNvPr id="12" name="Rectângulo 11"/>
            <p:cNvSpPr/>
            <p:nvPr/>
          </p:nvSpPr>
          <p:spPr>
            <a:xfrm>
              <a:off x="357158" y="2571744"/>
              <a:ext cx="5214974" cy="37147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92163" name="Object 3"/>
            <p:cNvGraphicFramePr>
              <a:graphicFrameLocks noChangeAspect="1"/>
            </p:cNvGraphicFramePr>
            <p:nvPr/>
          </p:nvGraphicFramePr>
          <p:xfrm>
            <a:off x="406008" y="2643182"/>
            <a:ext cx="5880504" cy="3305177"/>
          </p:xfrm>
          <a:graphic>
            <a:graphicData uri="http://schemas.openxmlformats.org/presentationml/2006/ole">
              <p:oleObj spid="_x0000_s92163" r:id="rId4" imgW="10059120" imgH="7773120" progId="">
                <p:embed/>
              </p:oleObj>
            </a:graphicData>
          </a:graphic>
        </p:graphicFrame>
      </p:grpSp>
      <p:grpSp>
        <p:nvGrpSpPr>
          <p:cNvPr id="11" name="Grupo 10"/>
          <p:cNvGrpSpPr/>
          <p:nvPr/>
        </p:nvGrpSpPr>
        <p:grpSpPr>
          <a:xfrm>
            <a:off x="5286380" y="3643314"/>
            <a:ext cx="2857520" cy="954107"/>
            <a:chOff x="5643570" y="2928934"/>
            <a:chExt cx="2857520" cy="954107"/>
          </a:xfrm>
        </p:grpSpPr>
        <p:graphicFrame>
          <p:nvGraphicFramePr>
            <p:cNvPr id="92164" name="Object 4"/>
            <p:cNvGraphicFramePr>
              <a:graphicFrameLocks noChangeAspect="1"/>
            </p:cNvGraphicFramePr>
            <p:nvPr/>
          </p:nvGraphicFramePr>
          <p:xfrm>
            <a:off x="7319983" y="3429000"/>
            <a:ext cx="180975" cy="238125"/>
          </p:xfrm>
          <a:graphic>
            <a:graphicData uri="http://schemas.openxmlformats.org/presentationml/2006/ole">
              <p:oleObj spid="_x0000_s92164" name="Equação" r:id="rId5" imgW="177646" imgH="241091" progId="Equation.3">
                <p:embed/>
              </p:oleObj>
            </a:graphicData>
          </a:graphic>
        </p:graphicFrame>
        <p:sp>
          <p:nvSpPr>
            <p:cNvPr id="92166" name="Rectangle 6"/>
            <p:cNvSpPr>
              <a:spLocks noChangeArrowheads="1"/>
            </p:cNvSpPr>
            <p:nvPr/>
          </p:nvSpPr>
          <p:spPr bwMode="auto">
            <a:xfrm>
              <a:off x="5643570" y="2928934"/>
              <a:ext cx="28575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4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,vib</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/R em função da temperatura para o cloro e o azoto. Para o Cl</a:t>
              </a:r>
              <a:r>
                <a:rPr kumimoji="0" lang="pt-PT"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t>
              </a:r>
              <a:r>
                <a:rPr lang="pt-PT" sz="1400" dirty="0" smtClean="0">
                  <a:latin typeface="Arial" pitchFamily="34" charset="0"/>
                  <a:ea typeface="Times New Roman" pitchFamily="18" charset="0"/>
                </a:rPr>
                <a:t>     </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565 cm</a:t>
              </a:r>
              <a:r>
                <a:rPr kumimoji="0" lang="pt-PT" sz="1400" b="0" i="0" u="none" strike="noStrike" cap="none" normalizeH="0" baseline="30000" dirty="0" smtClean="0">
                  <a:ln>
                    <a:noFill/>
                  </a:ln>
                  <a:solidFill>
                    <a:schemeClr val="tx1"/>
                  </a:solidFill>
                  <a:effectLst/>
                  <a:latin typeface="Arial" pitchFamily="34" charset="0"/>
                  <a:ea typeface="Times New Roman" pitchFamily="18" charset="0"/>
                </a:rPr>
                <a:t>-1</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e para o N</a:t>
              </a:r>
              <a:r>
                <a:rPr kumimoji="0" lang="pt-PT" sz="1400" b="0" i="0" u="none" strike="noStrike" cap="none" normalizeH="0" baseline="-30000" dirty="0" smtClean="0">
                  <a:ln>
                    <a:noFill/>
                  </a:ln>
                  <a:solidFill>
                    <a:schemeClr val="tx1"/>
                  </a:solidFill>
                  <a:effectLst/>
                  <a:latin typeface="Arial" pitchFamily="34" charset="0"/>
                  <a:ea typeface="Times New Roman" pitchFamily="18" charset="0"/>
                </a:rPr>
                <a:t>2</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 2360 cm</a:t>
              </a:r>
              <a:r>
                <a:rPr kumimoji="0" lang="pt-PT" sz="1400" b="0" i="0" u="none" strike="noStrike" cap="none" normalizeH="0" baseline="30000" dirty="0" smtClean="0">
                  <a:ln>
                    <a:noFill/>
                  </a:ln>
                  <a:solidFill>
                    <a:schemeClr val="tx1"/>
                  </a:solidFill>
                  <a:effectLst/>
                  <a:latin typeface="Arial" pitchFamily="34" charset="0"/>
                  <a:ea typeface="Times New Roman" pitchFamily="18" charset="0"/>
                </a:rPr>
                <a:t>-1</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pt-PT" sz="1400" b="0" i="0" u="none" strike="noStrike" cap="none" normalizeH="0" baseline="0" dirty="0" smtClean="0">
                <a:ln>
                  <a:noFill/>
                </a:ln>
                <a:solidFill>
                  <a:schemeClr val="tx1"/>
                </a:solidFill>
                <a:effectLst/>
                <a:latin typeface="Arial" pitchFamily="34" charset="0"/>
              </a:endParaRPr>
            </a:p>
          </p:txBody>
        </p:sp>
        <p:graphicFrame>
          <p:nvGraphicFramePr>
            <p:cNvPr id="92167" name="Object 7"/>
            <p:cNvGraphicFramePr>
              <a:graphicFrameLocks noChangeAspect="1"/>
            </p:cNvGraphicFramePr>
            <p:nvPr/>
          </p:nvGraphicFramePr>
          <p:xfrm>
            <a:off x="6677041" y="3619503"/>
            <a:ext cx="180975" cy="238125"/>
          </p:xfrm>
          <a:graphic>
            <a:graphicData uri="http://schemas.openxmlformats.org/presentationml/2006/ole">
              <p:oleObj spid="_x0000_s92167" name="Equação" r:id="rId6" imgW="177646" imgH="241091" progId="Equation.3">
                <p:embed/>
              </p:oleObj>
            </a:graphicData>
          </a:graphic>
        </p:graphicFrame>
      </p:grpSp>
      <p:grpSp>
        <p:nvGrpSpPr>
          <p:cNvPr id="19" name="Grupo 18"/>
          <p:cNvGrpSpPr/>
          <p:nvPr/>
        </p:nvGrpSpPr>
        <p:grpSpPr>
          <a:xfrm>
            <a:off x="214282" y="403191"/>
            <a:ext cx="8429684" cy="954107"/>
            <a:chOff x="214282" y="403191"/>
            <a:chExt cx="8429684" cy="954107"/>
          </a:xfrm>
        </p:grpSpPr>
        <p:sp>
          <p:nvSpPr>
            <p:cNvPr id="15" name="Rectangle 2"/>
            <p:cNvSpPr>
              <a:spLocks noChangeArrowheads="1"/>
            </p:cNvSpPr>
            <p:nvPr/>
          </p:nvSpPr>
          <p:spPr bwMode="auto">
            <a:xfrm>
              <a:off x="214282" y="403191"/>
              <a:ext cx="84296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ebdings" pitchFamily="18" charset="2"/>
                <a:buChar char=""/>
              </a:pPr>
              <a:r>
                <a:rPr kumimoji="0" lang="pt-PT" sz="1400" b="1" i="0" u="none" strike="noStrike" cap="none" normalizeH="0" baseline="0" dirty="0" smtClean="0">
                  <a:ln>
                    <a:noFill/>
                  </a:ln>
                  <a:solidFill>
                    <a:schemeClr val="tx1"/>
                  </a:solidFill>
                  <a:effectLst/>
                  <a:latin typeface="Arial" pitchFamily="34" charset="0"/>
                  <a:ea typeface="Times New Roman" pitchFamily="18" charset="0"/>
                </a:rPr>
                <a:t>Quanto menores forem os valores de     </a:t>
              </a:r>
              <a:r>
                <a:rPr lang="pt-PT" sz="1400" b="1" dirty="0" smtClean="0">
                  <a:latin typeface="Arial" pitchFamily="34" charset="0"/>
                  <a:ea typeface="Times New Roman" pitchFamily="18" charset="0"/>
                </a:rPr>
                <a:t>mais baixa será a energia </a:t>
              </a:r>
              <a:r>
                <a:rPr lang="pt-PT" sz="1400" b="1" dirty="0" err="1" smtClean="0">
                  <a:latin typeface="Arial" pitchFamily="34" charset="0"/>
                  <a:ea typeface="Times New Roman" pitchFamily="18" charset="0"/>
                </a:rPr>
                <a:t>vibracional</a:t>
              </a:r>
              <a:r>
                <a:rPr lang="pt-PT" sz="1400" b="1" dirty="0" smtClean="0">
                  <a:latin typeface="Arial" pitchFamily="34" charset="0"/>
                  <a:ea typeface="Times New Roman" pitchFamily="18" charset="0"/>
                </a:rPr>
                <a:t> correspondente e, portanto, maior será a contribuição para </a:t>
              </a:r>
              <a:r>
                <a:rPr lang="pt-PT" sz="1400" b="1" i="1" dirty="0" err="1" smtClean="0">
                  <a:latin typeface="Arial" pitchFamily="34" charset="0"/>
                  <a:ea typeface="Times New Roman" pitchFamily="18" charset="0"/>
                </a:rPr>
                <a:t>C</a:t>
              </a:r>
              <a:r>
                <a:rPr lang="pt-PT" sz="1400" b="1" i="1" baseline="-30000" dirty="0" err="1" smtClean="0">
                  <a:latin typeface="Arial" pitchFamily="34" charset="0"/>
                  <a:ea typeface="Times New Roman" pitchFamily="18" charset="0"/>
                </a:rPr>
                <a:t>V</a:t>
              </a:r>
              <a:r>
                <a:rPr lang="pt-PT" sz="1400" b="1" baseline="-30000" dirty="0" err="1" smtClean="0">
                  <a:latin typeface="Arial" pitchFamily="34" charset="0"/>
                  <a:ea typeface="Times New Roman" pitchFamily="18" charset="0"/>
                </a:rPr>
                <a:t>,vibr</a:t>
              </a:r>
              <a:r>
                <a:rPr lang="pt-PT" sz="1400" b="1" dirty="0" smtClean="0">
                  <a:latin typeface="Arial" pitchFamily="34" charset="0"/>
                  <a:ea typeface="Times New Roman" pitchFamily="18" charset="0"/>
                </a:rPr>
                <a:t>. Até temperaturas moderadas (da ordem de 200 ou 300 K) a contribuição </a:t>
              </a:r>
              <a:r>
                <a:rPr lang="pt-PT" sz="1400" b="1" i="1" dirty="0" err="1" smtClean="0">
                  <a:latin typeface="Arial" pitchFamily="34" charset="0"/>
                  <a:ea typeface="Times New Roman" pitchFamily="18" charset="0"/>
                </a:rPr>
                <a:t>C</a:t>
              </a:r>
              <a:r>
                <a:rPr lang="pt-PT" sz="1400" b="1" i="1" baseline="-30000" dirty="0" err="1" smtClean="0">
                  <a:latin typeface="Arial" pitchFamily="34" charset="0"/>
                  <a:ea typeface="Times New Roman" pitchFamily="18" charset="0"/>
                </a:rPr>
                <a:t>V</a:t>
              </a:r>
              <a:r>
                <a:rPr lang="pt-PT" sz="1400" b="1" baseline="-30000" dirty="0" err="1" smtClean="0">
                  <a:latin typeface="Arial" pitchFamily="34" charset="0"/>
                  <a:ea typeface="Times New Roman" pitchFamily="18" charset="0"/>
                </a:rPr>
                <a:t>,vibr</a:t>
              </a:r>
              <a:r>
                <a:rPr lang="pt-PT" sz="1400" b="1" dirty="0" smtClean="0">
                  <a:latin typeface="Arial" pitchFamily="34" charset="0"/>
                  <a:ea typeface="Times New Roman" pitchFamily="18" charset="0"/>
                </a:rPr>
                <a:t> é praticamente desprezável para a generalidade dos gases.</a:t>
              </a:r>
              <a:endParaRPr lang="pt-PT" sz="1400" b="1" dirty="0" smtClean="0">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400" b="1" i="0" u="none" strike="noStrike" cap="none" normalizeH="0" baseline="0" dirty="0" smtClean="0">
                <a:ln>
                  <a:noFill/>
                </a:ln>
                <a:solidFill>
                  <a:schemeClr val="tx1"/>
                </a:solidFill>
                <a:effectLst/>
                <a:latin typeface="Arial" pitchFamily="34" charset="0"/>
              </a:endParaRPr>
            </a:p>
          </p:txBody>
        </p:sp>
        <p:graphicFrame>
          <p:nvGraphicFramePr>
            <p:cNvPr id="92168" name="Object 8"/>
            <p:cNvGraphicFramePr>
              <a:graphicFrameLocks noChangeAspect="1"/>
            </p:cNvGraphicFramePr>
            <p:nvPr/>
          </p:nvGraphicFramePr>
          <p:xfrm>
            <a:off x="3663111" y="428604"/>
            <a:ext cx="194509" cy="255611"/>
          </p:xfrm>
          <a:graphic>
            <a:graphicData uri="http://schemas.openxmlformats.org/presentationml/2006/ole">
              <p:oleObj spid="_x0000_s92168" name="Equação" r:id="rId7" imgW="177646" imgH="241091" progId="Equation.3">
                <p:embed/>
              </p:oleObj>
            </a:graphicData>
          </a:graphic>
        </p:graphicFrame>
      </p:grpSp>
      <p:sp>
        <p:nvSpPr>
          <p:cNvPr id="18" name="Rectângulo 17"/>
          <p:cNvSpPr/>
          <p:nvPr/>
        </p:nvSpPr>
        <p:spPr>
          <a:xfrm>
            <a:off x="214282" y="71414"/>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
        <p:nvSpPr>
          <p:cNvPr id="20" name="Rectângulo 19"/>
          <p:cNvSpPr/>
          <p:nvPr/>
        </p:nvSpPr>
        <p:spPr>
          <a:xfrm>
            <a:off x="357158" y="2428868"/>
            <a:ext cx="8215370" cy="523220"/>
          </a:xfrm>
          <a:prstGeom prst="rect">
            <a:avLst/>
          </a:prstGeom>
        </p:spPr>
        <p:txBody>
          <a:bodyPr wrap="square">
            <a:spAutoFit/>
          </a:bodyPr>
          <a:lstStyle/>
          <a:p>
            <a:pPr algn="just"/>
            <a:r>
              <a:rPr lang="pt-PT" sz="1400" b="1" dirty="0" smtClean="0">
                <a:solidFill>
                  <a:srgbClr val="7030A0"/>
                </a:solidFill>
                <a:latin typeface="Arial" pitchFamily="34" charset="0"/>
                <a:cs typeface="Arial" pitchFamily="34" charset="0"/>
              </a:rPr>
              <a:t>Isto é evidenciado na Figura abaixo onde se mostra o andamento de </a:t>
            </a:r>
            <a:r>
              <a:rPr lang="pt-PT" sz="1400" b="1" i="1" dirty="0" err="1" smtClean="0">
                <a:solidFill>
                  <a:srgbClr val="7030A0"/>
                </a:solidFill>
                <a:latin typeface="Arial" pitchFamily="34" charset="0"/>
                <a:cs typeface="Arial" pitchFamily="34" charset="0"/>
              </a:rPr>
              <a:t>C</a:t>
            </a:r>
            <a:r>
              <a:rPr lang="pt-PT" sz="1400" b="1" i="1" baseline="-25000" dirty="0" err="1" smtClean="0">
                <a:solidFill>
                  <a:srgbClr val="7030A0"/>
                </a:solidFill>
                <a:latin typeface="Arial" pitchFamily="34" charset="0"/>
                <a:cs typeface="Arial" pitchFamily="34" charset="0"/>
              </a:rPr>
              <a:t>V</a:t>
            </a:r>
            <a:r>
              <a:rPr lang="pt-PT" sz="1400" b="1" baseline="-25000" dirty="0" err="1" smtClean="0">
                <a:solidFill>
                  <a:srgbClr val="7030A0"/>
                </a:solidFill>
                <a:latin typeface="Arial" pitchFamily="34" charset="0"/>
                <a:cs typeface="Arial" pitchFamily="34" charset="0"/>
              </a:rPr>
              <a:t>,vibr</a:t>
            </a:r>
            <a:r>
              <a:rPr lang="pt-PT" sz="1400" b="1" baseline="-25000" dirty="0" smtClean="0">
                <a:solidFill>
                  <a:srgbClr val="7030A0"/>
                </a:solidFill>
                <a:latin typeface="Arial" pitchFamily="34" charset="0"/>
                <a:cs typeface="Arial" pitchFamily="34" charset="0"/>
              </a:rPr>
              <a:t> </a:t>
            </a:r>
            <a:r>
              <a:rPr lang="pt-PT" sz="1400" b="1" dirty="0" smtClean="0">
                <a:solidFill>
                  <a:srgbClr val="7030A0"/>
                </a:solidFill>
                <a:latin typeface="Arial" pitchFamily="34" charset="0"/>
                <a:cs typeface="Arial" pitchFamily="34" charset="0"/>
              </a:rPr>
              <a:t>/R em função da temperatura para o cloro e para o azoto, espécies diatómicas com valores de muito diferentes.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285720" y="571480"/>
            <a:ext cx="828677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A contribuição da energia electrónica para </a:t>
            </a:r>
            <a:r>
              <a:rPr kumimoji="0" lang="pt-PT" sz="1600" b="0" i="1" u="none" strike="noStrike" cap="none" normalizeH="0" baseline="0" dirty="0"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é desprezável na generalidade dos casos que nos interessam, devido ao grande espaçamento relativo entre os níveis de energia electrónicos. Só para temperaturas da ordem dos 10</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rPr>
              <a:t>3</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K esta contribuição começa a ter alguma influência.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Consequentemente, na prática, ignora-se a </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contribuição electrónica</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na maioria dos casos, uma vez que temperaturas da ordem dos milhares de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kelvin</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não ocorrem frequentemente nos processos que nos interessam. </a:t>
            </a:r>
          </a:p>
        </p:txBody>
      </p:sp>
      <p:graphicFrame>
        <p:nvGraphicFramePr>
          <p:cNvPr id="3" name="Tabela 2"/>
          <p:cNvGraphicFramePr>
            <a:graphicFrameLocks noGrp="1"/>
          </p:cNvGraphicFramePr>
          <p:nvPr/>
        </p:nvGraphicFramePr>
        <p:xfrm>
          <a:off x="1857356" y="3214686"/>
          <a:ext cx="5500726" cy="3143271"/>
        </p:xfrm>
        <a:graphic>
          <a:graphicData uri="http://schemas.openxmlformats.org/drawingml/2006/table">
            <a:tbl>
              <a:tblPr/>
              <a:tblGrid>
                <a:gridCol w="1357322"/>
                <a:gridCol w="808825"/>
                <a:gridCol w="892771"/>
                <a:gridCol w="1220904"/>
                <a:gridCol w="1220904"/>
              </a:tblGrid>
              <a:tr h="378397">
                <a:tc rowSpan="2" gridSpan="2">
                  <a:txBody>
                    <a:bodyPr/>
                    <a:lstStyle/>
                    <a:p>
                      <a:pPr algn="ctr">
                        <a:spcAft>
                          <a:spcPts val="0"/>
                        </a:spcAft>
                      </a:pPr>
                      <a:endParaRPr lang="pt-PT" sz="1400" dirty="0">
                        <a:latin typeface="Arial" pitchFamily="34" charset="0"/>
                        <a:ea typeface="Times New Roman"/>
                        <a:cs typeface="Arial" pitchFamily="34" charset="0"/>
                      </a:endParaRPr>
                    </a:p>
                    <a:p>
                      <a:pPr algn="ctr">
                        <a:spcAft>
                          <a:spcPts val="0"/>
                        </a:spcAft>
                      </a:pPr>
                      <a:r>
                        <a:rPr lang="pt-PT" sz="1400" dirty="0">
                          <a:latin typeface="Arial" pitchFamily="34" charset="0"/>
                          <a:ea typeface="Times New Roman"/>
                          <a:cs typeface="Arial" pitchFamily="34" charset="0"/>
                        </a:rPr>
                        <a:t>Tipo de moléculas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pt-PT"/>
                    </a:p>
                  </a:txBody>
                  <a:tcPr/>
                </a:tc>
                <a:tc gridSpan="3">
                  <a:txBody>
                    <a:bodyPr/>
                    <a:lstStyle/>
                    <a:p>
                      <a:pPr algn="ctr">
                        <a:spcAft>
                          <a:spcPts val="0"/>
                        </a:spcAft>
                      </a:pPr>
                      <a:r>
                        <a:rPr lang="pt-PT" sz="1400">
                          <a:latin typeface="Arial" pitchFamily="34" charset="0"/>
                          <a:ea typeface="Times New Roman"/>
                          <a:cs typeface="Arial" pitchFamily="34" charset="0"/>
                        </a:rPr>
                        <a:t>Contribuição para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r>
              <a:tr h="494495">
                <a:tc gridSpan="2" vMerge="1">
                  <a:txBody>
                    <a:bodyPr/>
                    <a:lstStyle/>
                    <a:p>
                      <a:endParaRPr lang="pt-PT"/>
                    </a:p>
                  </a:txBody>
                  <a:tcPr/>
                </a:tc>
                <a:tc hMerge="1" vMerge="1">
                  <a:txBody>
                    <a:bodyPr/>
                    <a:lstStyle/>
                    <a:p>
                      <a:endParaRPr lang="pt-PT"/>
                    </a:p>
                  </a:txBody>
                  <a:tcPr/>
                </a:tc>
                <a:tc>
                  <a:txBody>
                    <a:bodyPr/>
                    <a:lstStyle/>
                    <a:p>
                      <a:pPr algn="ctr">
                        <a:spcAft>
                          <a:spcPts val="0"/>
                        </a:spcAft>
                      </a:pPr>
                      <a:r>
                        <a:rPr lang="en-US" sz="1400" i="1">
                          <a:latin typeface="Arial" pitchFamily="34" charset="0"/>
                          <a:ea typeface="Times New Roman"/>
                          <a:cs typeface="Arial" pitchFamily="34" charset="0"/>
                        </a:rPr>
                        <a:t>C</a:t>
                      </a:r>
                      <a:r>
                        <a:rPr lang="en-US" sz="1400" i="1" baseline="-25000">
                          <a:latin typeface="Arial" pitchFamily="34" charset="0"/>
                          <a:ea typeface="Times New Roman"/>
                          <a:cs typeface="Arial" pitchFamily="34" charset="0"/>
                        </a:rPr>
                        <a:t>V</a:t>
                      </a:r>
                      <a:r>
                        <a:rPr lang="en-US" sz="1400" baseline="-25000">
                          <a:latin typeface="Arial" pitchFamily="34" charset="0"/>
                          <a:ea typeface="Times New Roman"/>
                          <a:cs typeface="Arial" pitchFamily="34" charset="0"/>
                        </a:rPr>
                        <a:t>,transl</a:t>
                      </a:r>
                      <a:endParaRPr lang="pt-PT" sz="14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i="1">
                          <a:latin typeface="Arial" pitchFamily="34" charset="0"/>
                          <a:ea typeface="Times New Roman"/>
                          <a:cs typeface="Arial" pitchFamily="34" charset="0"/>
                        </a:rPr>
                        <a:t>C</a:t>
                      </a:r>
                      <a:r>
                        <a:rPr lang="en-US" sz="1400" i="1" baseline="-25000">
                          <a:latin typeface="Arial" pitchFamily="34" charset="0"/>
                          <a:ea typeface="Times New Roman"/>
                          <a:cs typeface="Arial" pitchFamily="34" charset="0"/>
                        </a:rPr>
                        <a:t>V</a:t>
                      </a:r>
                      <a:r>
                        <a:rPr lang="en-US" sz="1400" baseline="-25000">
                          <a:latin typeface="Arial" pitchFamily="34" charset="0"/>
                          <a:ea typeface="Times New Roman"/>
                          <a:cs typeface="Arial" pitchFamily="34" charset="0"/>
                        </a:rPr>
                        <a:t>,rot</a:t>
                      </a:r>
                      <a:endParaRPr lang="pt-PT" sz="140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i="1" dirty="0" err="1">
                          <a:latin typeface="Arial" pitchFamily="34" charset="0"/>
                          <a:ea typeface="Times New Roman"/>
                          <a:cs typeface="Arial" pitchFamily="34" charset="0"/>
                        </a:rPr>
                        <a:t>C</a:t>
                      </a:r>
                      <a:r>
                        <a:rPr lang="pt-PT" sz="1400" i="1" baseline="-25000" dirty="0" err="1">
                          <a:latin typeface="Arial" pitchFamily="34" charset="0"/>
                          <a:ea typeface="Times New Roman"/>
                          <a:cs typeface="Arial" pitchFamily="34" charset="0"/>
                        </a:rPr>
                        <a:t>V</a:t>
                      </a:r>
                      <a:r>
                        <a:rPr lang="pt-PT" sz="1400" baseline="-25000" dirty="0" err="1">
                          <a:latin typeface="Arial" pitchFamily="34" charset="0"/>
                          <a:ea typeface="Times New Roman"/>
                          <a:cs typeface="Arial" pitchFamily="34" charset="0"/>
                        </a:rPr>
                        <a:t>,vibr</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793">
                <a:tc>
                  <a:txBody>
                    <a:bodyPr/>
                    <a:lstStyle/>
                    <a:p>
                      <a:pPr algn="l">
                        <a:spcAft>
                          <a:spcPts val="0"/>
                        </a:spcAft>
                      </a:pPr>
                      <a:r>
                        <a:rPr lang="pt-PT" sz="1400">
                          <a:latin typeface="Arial" pitchFamily="34" charset="0"/>
                          <a:ea typeface="Times New Roman"/>
                          <a:cs typeface="Arial" pitchFamily="34" charset="0"/>
                        </a:rPr>
                        <a:t>monoatómicas</a:t>
                      </a: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t-PT" sz="1400" dirty="0">
                        <a:latin typeface="Arial" pitchFamily="34" charset="0"/>
                        <a:ea typeface="Times New Roman"/>
                        <a:cs typeface="Arial" pitchFamily="34" charset="0"/>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dirty="0">
                          <a:latin typeface="Arial" pitchFamily="34" charset="0"/>
                          <a:ea typeface="Times New Roman"/>
                          <a:cs typeface="Arial" pitchFamily="34" charset="0"/>
                        </a:rPr>
                        <a:t> </a:t>
                      </a: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R</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793">
                <a:tc rowSpan="2">
                  <a:txBody>
                    <a:bodyPr/>
                    <a:lstStyle/>
                    <a:p>
                      <a:pPr algn="l">
                        <a:spcAft>
                          <a:spcPts val="0"/>
                        </a:spcAft>
                      </a:pPr>
                      <a:endParaRPr lang="pt-PT" sz="1400">
                        <a:latin typeface="Arial" pitchFamily="34" charset="0"/>
                        <a:ea typeface="Times New Roman"/>
                        <a:cs typeface="Arial" pitchFamily="34" charset="0"/>
                      </a:endParaRPr>
                    </a:p>
                    <a:p>
                      <a:pPr algn="l">
                        <a:spcAft>
                          <a:spcPts val="0"/>
                        </a:spcAft>
                      </a:pPr>
                      <a:r>
                        <a:rPr lang="pt-PT" sz="1400">
                          <a:latin typeface="Arial" pitchFamily="34" charset="0"/>
                          <a:ea typeface="Times New Roman"/>
                          <a:cs typeface="Arial" pitchFamily="34" charset="0"/>
                        </a:rPr>
                        <a:t>poliatómicas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t-PT" sz="1400">
                        <a:latin typeface="Arial" pitchFamily="34" charset="0"/>
                        <a:ea typeface="Times New Roman"/>
                        <a:cs typeface="Arial" pitchFamily="34" charset="0"/>
                      </a:endParaRPr>
                    </a:p>
                    <a:p>
                      <a:pPr algn="l">
                        <a:spcAft>
                          <a:spcPts val="0"/>
                        </a:spcAft>
                      </a:pPr>
                      <a:r>
                        <a:rPr lang="pt-PT" sz="1400">
                          <a:latin typeface="Arial" pitchFamily="34" charset="0"/>
                          <a:ea typeface="Times New Roman"/>
                          <a:cs typeface="Arial" pitchFamily="34" charset="0"/>
                        </a:rPr>
                        <a:t>lineares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dirty="0">
                          <a:latin typeface="Arial" pitchFamily="34" charset="0"/>
                          <a:ea typeface="Times New Roman"/>
                          <a:cs typeface="Arial" pitchFamily="34" charset="0"/>
                        </a:rPr>
                        <a:t>  </a:t>
                      </a: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R</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dirty="0">
                          <a:latin typeface="Arial" pitchFamily="34" charset="0"/>
                          <a:ea typeface="Times New Roman"/>
                          <a:cs typeface="Arial" pitchFamily="34" charset="0"/>
                        </a:rPr>
                        <a:t> </a:t>
                      </a: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R</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793">
                <a:tc vMerge="1">
                  <a:txBody>
                    <a:bodyPr/>
                    <a:lstStyle/>
                    <a:p>
                      <a:endParaRPr lang="pt-PT"/>
                    </a:p>
                  </a:txBody>
                  <a:tcPr/>
                </a:tc>
                <a:tc>
                  <a:txBody>
                    <a:bodyPr/>
                    <a:lstStyle/>
                    <a:p>
                      <a:pPr algn="l">
                        <a:spcAft>
                          <a:spcPts val="0"/>
                        </a:spcAft>
                      </a:pPr>
                      <a:endParaRPr lang="pt-PT" sz="1400">
                        <a:latin typeface="Arial" pitchFamily="34" charset="0"/>
                        <a:ea typeface="Times New Roman"/>
                        <a:cs typeface="Arial" pitchFamily="34" charset="0"/>
                      </a:endParaRPr>
                    </a:p>
                    <a:p>
                      <a:pPr algn="l">
                        <a:spcAft>
                          <a:spcPts val="0"/>
                        </a:spcAft>
                      </a:pPr>
                      <a:r>
                        <a:rPr lang="pt-PT" sz="1400">
                          <a:latin typeface="Arial" pitchFamily="34" charset="0"/>
                          <a:ea typeface="Times New Roman"/>
                          <a:cs typeface="Arial" pitchFamily="34" charset="0"/>
                        </a:rPr>
                        <a:t>não lineares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1400" dirty="0">
                          <a:latin typeface="Arial" pitchFamily="34" charset="0"/>
                          <a:ea typeface="Times New Roman"/>
                          <a:cs typeface="Arial" pitchFamily="34" charset="0"/>
                        </a:rPr>
                        <a:t> </a:t>
                      </a: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R</a:t>
                      </a: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PT" sz="1400" dirty="0" smtClean="0">
                        <a:latin typeface="Arial" pitchFamily="34" charset="0"/>
                        <a:ea typeface="Times New Roman"/>
                        <a:cs typeface="Arial" pitchFamily="34" charset="0"/>
                      </a:endParaRPr>
                    </a:p>
                    <a:p>
                      <a:pPr algn="ctr">
                        <a:spcAft>
                          <a:spcPts val="0"/>
                        </a:spcAft>
                      </a:pPr>
                      <a:r>
                        <a:rPr lang="pt-PT" sz="1400" dirty="0" smtClean="0">
                          <a:latin typeface="Arial" pitchFamily="34" charset="0"/>
                          <a:ea typeface="Times New Roman"/>
                          <a:cs typeface="Arial" pitchFamily="34" charset="0"/>
                        </a:rPr>
                        <a:t> </a:t>
                      </a:r>
                      <a:r>
                        <a:rPr lang="pt-PT" sz="1400" dirty="0">
                          <a:latin typeface="Arial" pitchFamily="34" charset="0"/>
                          <a:ea typeface="Times New Roman"/>
                          <a:cs typeface="Arial" pitchFamily="34" charset="0"/>
                        </a:rPr>
                        <a:t>R</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PT" sz="14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3977" name="Object 9"/>
          <p:cNvGraphicFramePr>
            <a:graphicFrameLocks noChangeAspect="1"/>
          </p:cNvGraphicFramePr>
          <p:nvPr/>
        </p:nvGraphicFramePr>
        <p:xfrm>
          <a:off x="0" y="0"/>
          <a:ext cx="114300" cy="200025"/>
        </p:xfrm>
        <a:graphic>
          <a:graphicData uri="http://schemas.openxmlformats.org/presentationml/2006/ole">
            <p:oleObj spid="_x0000_s83977" name="Equação" r:id="rId3" imgW="114201" imgH="203024" progId="Equation.3">
              <p:embed/>
            </p:oleObj>
          </a:graphicData>
        </a:graphic>
      </p:graphicFrame>
      <p:graphicFrame>
        <p:nvGraphicFramePr>
          <p:cNvPr id="83976" name="Object 8"/>
          <p:cNvGraphicFramePr>
            <a:graphicFrameLocks noChangeAspect="1"/>
          </p:cNvGraphicFramePr>
          <p:nvPr/>
        </p:nvGraphicFramePr>
        <p:xfrm>
          <a:off x="4143372" y="4200533"/>
          <a:ext cx="142875" cy="371475"/>
        </p:xfrm>
        <a:graphic>
          <a:graphicData uri="http://schemas.openxmlformats.org/presentationml/2006/ole">
            <p:oleObj spid="_x0000_s83976" name="Equação" r:id="rId4" imgW="139700" imgH="368300" progId="Equation.3">
              <p:embed/>
            </p:oleObj>
          </a:graphicData>
        </a:graphic>
      </p:graphicFrame>
      <p:graphicFrame>
        <p:nvGraphicFramePr>
          <p:cNvPr id="83975" name="Object 7"/>
          <p:cNvGraphicFramePr>
            <a:graphicFrameLocks noChangeAspect="1"/>
          </p:cNvGraphicFramePr>
          <p:nvPr/>
        </p:nvGraphicFramePr>
        <p:xfrm>
          <a:off x="5214942" y="5715016"/>
          <a:ext cx="142875" cy="371475"/>
        </p:xfrm>
        <a:graphic>
          <a:graphicData uri="http://schemas.openxmlformats.org/presentationml/2006/ole">
            <p:oleObj spid="_x0000_s83975" name="Equação" r:id="rId5" imgW="139700" imgH="368300" progId="Equation.3">
              <p:embed/>
            </p:oleObj>
          </a:graphicData>
        </a:graphic>
      </p:graphicFrame>
      <p:graphicFrame>
        <p:nvGraphicFramePr>
          <p:cNvPr id="83974" name="Object 6"/>
          <p:cNvGraphicFramePr>
            <a:graphicFrameLocks noChangeAspect="1"/>
          </p:cNvGraphicFramePr>
          <p:nvPr/>
        </p:nvGraphicFramePr>
        <p:xfrm>
          <a:off x="5214942" y="4986351"/>
          <a:ext cx="142875" cy="371475"/>
        </p:xfrm>
        <a:graphic>
          <a:graphicData uri="http://schemas.openxmlformats.org/presentationml/2006/ole">
            <p:oleObj spid="_x0000_s83974" name="Equação" r:id="rId6" imgW="139700" imgH="368300" progId="Equation.3">
              <p:embed/>
            </p:oleObj>
          </a:graphicData>
        </a:graphic>
      </p:graphicFrame>
      <p:graphicFrame>
        <p:nvGraphicFramePr>
          <p:cNvPr id="83973" name="Object 5"/>
          <p:cNvGraphicFramePr>
            <a:graphicFrameLocks noChangeAspect="1"/>
          </p:cNvGraphicFramePr>
          <p:nvPr/>
        </p:nvGraphicFramePr>
        <p:xfrm>
          <a:off x="6215074" y="4857760"/>
          <a:ext cx="1151717" cy="714356"/>
        </p:xfrm>
        <a:graphic>
          <a:graphicData uri="http://schemas.openxmlformats.org/presentationml/2006/ole">
            <p:oleObj spid="_x0000_s83973" name="Equação" r:id="rId7" imgW="749300" imgH="469900" progId="Equation.3">
              <p:embed/>
            </p:oleObj>
          </a:graphicData>
        </a:graphic>
      </p:graphicFrame>
      <p:graphicFrame>
        <p:nvGraphicFramePr>
          <p:cNvPr id="83972" name="Object 4"/>
          <p:cNvGraphicFramePr>
            <a:graphicFrameLocks noChangeAspect="1"/>
          </p:cNvGraphicFramePr>
          <p:nvPr/>
        </p:nvGraphicFramePr>
        <p:xfrm>
          <a:off x="4143372" y="5715016"/>
          <a:ext cx="155575" cy="398463"/>
        </p:xfrm>
        <a:graphic>
          <a:graphicData uri="http://schemas.openxmlformats.org/presentationml/2006/ole">
            <p:oleObj spid="_x0000_s83972" name="Equação" r:id="rId8" imgW="152280" imgH="393480" progId="Equation.3">
              <p:embed/>
            </p:oleObj>
          </a:graphicData>
        </a:graphic>
      </p:graphicFrame>
      <p:graphicFrame>
        <p:nvGraphicFramePr>
          <p:cNvPr id="83971" name="Object 3"/>
          <p:cNvGraphicFramePr>
            <a:graphicFrameLocks noChangeAspect="1"/>
          </p:cNvGraphicFramePr>
          <p:nvPr/>
        </p:nvGraphicFramePr>
        <p:xfrm>
          <a:off x="4143372" y="4986351"/>
          <a:ext cx="142875" cy="371475"/>
        </p:xfrm>
        <a:graphic>
          <a:graphicData uri="http://schemas.openxmlformats.org/presentationml/2006/ole">
            <p:oleObj spid="_x0000_s83971" name="Equação" r:id="rId9" imgW="139700" imgH="368300" progId="Equation.3">
              <p:embed/>
            </p:oleObj>
          </a:graphicData>
        </a:graphic>
      </p:graphicFrame>
      <p:graphicFrame>
        <p:nvGraphicFramePr>
          <p:cNvPr id="83970" name="Object 2"/>
          <p:cNvGraphicFramePr>
            <a:graphicFrameLocks noChangeAspect="1"/>
          </p:cNvGraphicFramePr>
          <p:nvPr/>
        </p:nvGraphicFramePr>
        <p:xfrm>
          <a:off x="6215074" y="5643578"/>
          <a:ext cx="1151717" cy="714356"/>
        </p:xfrm>
        <a:graphic>
          <a:graphicData uri="http://schemas.openxmlformats.org/presentationml/2006/ole">
            <p:oleObj spid="_x0000_s83970" name="Equação" r:id="rId10" imgW="749300" imgH="469900" progId="Equation.3">
              <p:embed/>
            </p:oleObj>
          </a:graphicData>
        </a:graphic>
      </p:graphicFrame>
      <p:sp>
        <p:nvSpPr>
          <p:cNvPr id="83980" name="Rectangle 12"/>
          <p:cNvSpPr>
            <a:spLocks noChangeArrowheads="1"/>
          </p:cNvSpPr>
          <p:nvPr/>
        </p:nvSpPr>
        <p:spPr bwMode="auto">
          <a:xfrm>
            <a:off x="1357290" y="2691466"/>
            <a:ext cx="65008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Contribuições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translacional</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rotacional e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vibracional</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para a capacidade calorífica molar do gás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pefeito</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 volume constante, </a:t>
            </a:r>
            <a:endParaRPr kumimoji="0" lang="pt-PT" sz="1400" b="0" i="0" u="none" strike="noStrike" cap="none" normalizeH="0" baseline="0" dirty="0" smtClean="0">
              <a:ln>
                <a:noFill/>
              </a:ln>
              <a:solidFill>
                <a:schemeClr val="tx1"/>
              </a:solidFill>
              <a:effectLst/>
              <a:latin typeface="Arial" pitchFamily="34" charset="0"/>
            </a:endParaRPr>
          </a:p>
        </p:txBody>
      </p:sp>
      <p:sp>
        <p:nvSpPr>
          <p:cNvPr id="83981" name="Rectangle 13"/>
          <p:cNvSpPr>
            <a:spLocks noChangeArrowheads="1"/>
          </p:cNvSpPr>
          <p:nvPr/>
        </p:nvSpPr>
        <p:spPr bwMode="auto">
          <a:xfrm>
            <a:off x="0" y="723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smtClean="0">
              <a:ln>
                <a:noFill/>
              </a:ln>
              <a:solidFill>
                <a:schemeClr val="tx1"/>
              </a:solidFill>
              <a:effectLst/>
              <a:latin typeface="Arial" pitchFamily="34" charset="0"/>
            </a:endParaRPr>
          </a:p>
        </p:txBody>
      </p:sp>
      <p:sp>
        <p:nvSpPr>
          <p:cNvPr id="14" name="Rectângulo 13"/>
          <p:cNvSpPr/>
          <p:nvPr/>
        </p:nvSpPr>
        <p:spPr>
          <a:xfrm>
            <a:off x="214282" y="71414"/>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
        <p:nvSpPr>
          <p:cNvPr id="15" name="Rectângulo 14"/>
          <p:cNvSpPr/>
          <p:nvPr/>
        </p:nvSpPr>
        <p:spPr>
          <a:xfrm>
            <a:off x="285720" y="2643182"/>
            <a:ext cx="1043876" cy="369332"/>
          </a:xfrm>
          <a:prstGeom prst="rect">
            <a:avLst/>
          </a:prstGeom>
        </p:spPr>
        <p:txBody>
          <a:bodyPr wrap="none">
            <a:spAutoFit/>
          </a:bodyPr>
          <a:lstStyle/>
          <a:p>
            <a:pPr lvl="0" algn="just" fontAlgn="base">
              <a:spcBef>
                <a:spcPct val="0"/>
              </a:spcBef>
              <a:spcAft>
                <a:spcPct val="0"/>
              </a:spcAft>
            </a:pPr>
            <a:r>
              <a:rPr lang="pt-PT" dirty="0" smtClean="0">
                <a:solidFill>
                  <a:srgbClr val="0070C0"/>
                </a:solidFill>
                <a:latin typeface="Arial" pitchFamily="34" charset="0"/>
                <a:ea typeface="Times New Roman" pitchFamily="18" charset="0"/>
              </a:rPr>
              <a:t>Resumo</a:t>
            </a:r>
            <a:endParaRPr lang="pt-PT" dirty="0" smtClean="0">
              <a:solidFill>
                <a:srgbClr val="0070C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3969"/>
                                        </p:tgtEl>
                                        <p:attrNameLst>
                                          <p:attrName>style.visibility</p:attrName>
                                        </p:attrNameLst>
                                      </p:cBhvr>
                                      <p:to>
                                        <p:strVal val="visible"/>
                                      </p:to>
                                    </p:set>
                                    <p:animEffect transition="in" filter="wipe(down)">
                                      <p:cBhvr>
                                        <p:cTn id="7" dur="580">
                                          <p:stCondLst>
                                            <p:cond delay="0"/>
                                          </p:stCondLst>
                                        </p:cTn>
                                        <p:tgtEl>
                                          <p:spTgt spid="83969"/>
                                        </p:tgtEl>
                                      </p:cBhvr>
                                    </p:animEffect>
                                    <p:anim calcmode="lin" valueType="num">
                                      <p:cBhvr>
                                        <p:cTn id="8" dur="1822" tmFilter="0,0; 0.14,0.36; 0.43,0.73; 0.71,0.91; 1.0,1.0">
                                          <p:stCondLst>
                                            <p:cond delay="0"/>
                                          </p:stCondLst>
                                        </p:cTn>
                                        <p:tgtEl>
                                          <p:spTgt spid="839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39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39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39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3969"/>
                                        </p:tgtEl>
                                        <p:attrNameLst>
                                          <p:attrName>ppt_y</p:attrName>
                                        </p:attrNameLst>
                                      </p:cBhvr>
                                      <p:tavLst>
                                        <p:tav tm="0" fmla="#ppt_y-sin(pi*$)/81">
                                          <p:val>
                                            <p:fltVal val="0"/>
                                          </p:val>
                                        </p:tav>
                                        <p:tav tm="100000">
                                          <p:val>
                                            <p:fltVal val="1"/>
                                          </p:val>
                                        </p:tav>
                                      </p:tavLst>
                                    </p:anim>
                                    <p:animScale>
                                      <p:cBhvr>
                                        <p:cTn id="13" dur="26">
                                          <p:stCondLst>
                                            <p:cond delay="650"/>
                                          </p:stCondLst>
                                        </p:cTn>
                                        <p:tgtEl>
                                          <p:spTgt spid="83969"/>
                                        </p:tgtEl>
                                      </p:cBhvr>
                                      <p:to x="100000" y="60000"/>
                                    </p:animScale>
                                    <p:animScale>
                                      <p:cBhvr>
                                        <p:cTn id="14" dur="166" decel="50000">
                                          <p:stCondLst>
                                            <p:cond delay="676"/>
                                          </p:stCondLst>
                                        </p:cTn>
                                        <p:tgtEl>
                                          <p:spTgt spid="83969"/>
                                        </p:tgtEl>
                                      </p:cBhvr>
                                      <p:to x="100000" y="100000"/>
                                    </p:animScale>
                                    <p:animScale>
                                      <p:cBhvr>
                                        <p:cTn id="15" dur="26">
                                          <p:stCondLst>
                                            <p:cond delay="1312"/>
                                          </p:stCondLst>
                                        </p:cTn>
                                        <p:tgtEl>
                                          <p:spTgt spid="83969"/>
                                        </p:tgtEl>
                                      </p:cBhvr>
                                      <p:to x="100000" y="80000"/>
                                    </p:animScale>
                                    <p:animScale>
                                      <p:cBhvr>
                                        <p:cTn id="16" dur="166" decel="50000">
                                          <p:stCondLst>
                                            <p:cond delay="1338"/>
                                          </p:stCondLst>
                                        </p:cTn>
                                        <p:tgtEl>
                                          <p:spTgt spid="83969"/>
                                        </p:tgtEl>
                                      </p:cBhvr>
                                      <p:to x="100000" y="100000"/>
                                    </p:animScale>
                                    <p:animScale>
                                      <p:cBhvr>
                                        <p:cTn id="17" dur="26">
                                          <p:stCondLst>
                                            <p:cond delay="1642"/>
                                          </p:stCondLst>
                                        </p:cTn>
                                        <p:tgtEl>
                                          <p:spTgt spid="83969"/>
                                        </p:tgtEl>
                                      </p:cBhvr>
                                      <p:to x="100000" y="90000"/>
                                    </p:animScale>
                                    <p:animScale>
                                      <p:cBhvr>
                                        <p:cTn id="18" dur="166" decel="50000">
                                          <p:stCondLst>
                                            <p:cond delay="1668"/>
                                          </p:stCondLst>
                                        </p:cTn>
                                        <p:tgtEl>
                                          <p:spTgt spid="83969"/>
                                        </p:tgtEl>
                                      </p:cBhvr>
                                      <p:to x="100000" y="100000"/>
                                    </p:animScale>
                                    <p:animScale>
                                      <p:cBhvr>
                                        <p:cTn id="19" dur="26">
                                          <p:stCondLst>
                                            <p:cond delay="1808"/>
                                          </p:stCondLst>
                                        </p:cTn>
                                        <p:tgtEl>
                                          <p:spTgt spid="83969"/>
                                        </p:tgtEl>
                                      </p:cBhvr>
                                      <p:to x="100000" y="95000"/>
                                    </p:animScale>
                                    <p:animScale>
                                      <p:cBhvr>
                                        <p:cTn id="20" dur="166" decel="50000">
                                          <p:stCondLst>
                                            <p:cond delay="1834"/>
                                          </p:stCondLst>
                                        </p:cTn>
                                        <p:tgtEl>
                                          <p:spTgt spid="839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83973"/>
                                        </p:tgtEl>
                                        <p:attrNameLst>
                                          <p:attrName>style.visibility</p:attrName>
                                        </p:attrNameLst>
                                      </p:cBhvr>
                                      <p:to>
                                        <p:strVal val="visible"/>
                                      </p:to>
                                    </p:set>
                                    <p:animEffect transition="in" filter="wipe(down)">
                                      <p:cBhvr>
                                        <p:cTn id="41" dur="580">
                                          <p:stCondLst>
                                            <p:cond delay="0"/>
                                          </p:stCondLst>
                                        </p:cTn>
                                        <p:tgtEl>
                                          <p:spTgt spid="83973"/>
                                        </p:tgtEl>
                                      </p:cBhvr>
                                    </p:animEffect>
                                    <p:anim calcmode="lin" valueType="num">
                                      <p:cBhvr>
                                        <p:cTn id="42" dur="1822" tmFilter="0,0; 0.14,0.36; 0.43,0.73; 0.71,0.91; 1.0,1.0">
                                          <p:stCondLst>
                                            <p:cond delay="0"/>
                                          </p:stCondLst>
                                        </p:cTn>
                                        <p:tgtEl>
                                          <p:spTgt spid="8397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397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397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397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3973"/>
                                        </p:tgtEl>
                                        <p:attrNameLst>
                                          <p:attrName>ppt_y</p:attrName>
                                        </p:attrNameLst>
                                      </p:cBhvr>
                                      <p:tavLst>
                                        <p:tav tm="0" fmla="#ppt_y-sin(pi*$)/81">
                                          <p:val>
                                            <p:fltVal val="0"/>
                                          </p:val>
                                        </p:tav>
                                        <p:tav tm="100000">
                                          <p:val>
                                            <p:fltVal val="1"/>
                                          </p:val>
                                        </p:tav>
                                      </p:tavLst>
                                    </p:anim>
                                    <p:animScale>
                                      <p:cBhvr>
                                        <p:cTn id="47" dur="26">
                                          <p:stCondLst>
                                            <p:cond delay="650"/>
                                          </p:stCondLst>
                                        </p:cTn>
                                        <p:tgtEl>
                                          <p:spTgt spid="83973"/>
                                        </p:tgtEl>
                                      </p:cBhvr>
                                      <p:to x="100000" y="60000"/>
                                    </p:animScale>
                                    <p:animScale>
                                      <p:cBhvr>
                                        <p:cTn id="48" dur="166" decel="50000">
                                          <p:stCondLst>
                                            <p:cond delay="676"/>
                                          </p:stCondLst>
                                        </p:cTn>
                                        <p:tgtEl>
                                          <p:spTgt spid="83973"/>
                                        </p:tgtEl>
                                      </p:cBhvr>
                                      <p:to x="100000" y="100000"/>
                                    </p:animScale>
                                    <p:animScale>
                                      <p:cBhvr>
                                        <p:cTn id="49" dur="26">
                                          <p:stCondLst>
                                            <p:cond delay="1312"/>
                                          </p:stCondLst>
                                        </p:cTn>
                                        <p:tgtEl>
                                          <p:spTgt spid="83973"/>
                                        </p:tgtEl>
                                      </p:cBhvr>
                                      <p:to x="100000" y="80000"/>
                                    </p:animScale>
                                    <p:animScale>
                                      <p:cBhvr>
                                        <p:cTn id="50" dur="166" decel="50000">
                                          <p:stCondLst>
                                            <p:cond delay="1338"/>
                                          </p:stCondLst>
                                        </p:cTn>
                                        <p:tgtEl>
                                          <p:spTgt spid="83973"/>
                                        </p:tgtEl>
                                      </p:cBhvr>
                                      <p:to x="100000" y="100000"/>
                                    </p:animScale>
                                    <p:animScale>
                                      <p:cBhvr>
                                        <p:cTn id="51" dur="26">
                                          <p:stCondLst>
                                            <p:cond delay="1642"/>
                                          </p:stCondLst>
                                        </p:cTn>
                                        <p:tgtEl>
                                          <p:spTgt spid="83973"/>
                                        </p:tgtEl>
                                      </p:cBhvr>
                                      <p:to x="100000" y="90000"/>
                                    </p:animScale>
                                    <p:animScale>
                                      <p:cBhvr>
                                        <p:cTn id="52" dur="166" decel="50000">
                                          <p:stCondLst>
                                            <p:cond delay="1668"/>
                                          </p:stCondLst>
                                        </p:cTn>
                                        <p:tgtEl>
                                          <p:spTgt spid="83973"/>
                                        </p:tgtEl>
                                      </p:cBhvr>
                                      <p:to x="100000" y="100000"/>
                                    </p:animScale>
                                    <p:animScale>
                                      <p:cBhvr>
                                        <p:cTn id="53" dur="26">
                                          <p:stCondLst>
                                            <p:cond delay="1808"/>
                                          </p:stCondLst>
                                        </p:cTn>
                                        <p:tgtEl>
                                          <p:spTgt spid="83973"/>
                                        </p:tgtEl>
                                      </p:cBhvr>
                                      <p:to x="100000" y="95000"/>
                                    </p:animScale>
                                    <p:animScale>
                                      <p:cBhvr>
                                        <p:cTn id="54" dur="166" decel="50000">
                                          <p:stCondLst>
                                            <p:cond delay="1834"/>
                                          </p:stCondLst>
                                        </p:cTn>
                                        <p:tgtEl>
                                          <p:spTgt spid="83973"/>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83970"/>
                                        </p:tgtEl>
                                        <p:attrNameLst>
                                          <p:attrName>style.visibility</p:attrName>
                                        </p:attrNameLst>
                                      </p:cBhvr>
                                      <p:to>
                                        <p:strVal val="visible"/>
                                      </p:to>
                                    </p:set>
                                    <p:animEffect transition="in" filter="wipe(down)">
                                      <p:cBhvr>
                                        <p:cTn id="57" dur="580">
                                          <p:stCondLst>
                                            <p:cond delay="0"/>
                                          </p:stCondLst>
                                        </p:cTn>
                                        <p:tgtEl>
                                          <p:spTgt spid="83970"/>
                                        </p:tgtEl>
                                      </p:cBhvr>
                                    </p:animEffect>
                                    <p:anim calcmode="lin" valueType="num">
                                      <p:cBhvr>
                                        <p:cTn id="58" dur="1822" tmFilter="0,0; 0.14,0.36; 0.43,0.73; 0.71,0.91; 1.0,1.0">
                                          <p:stCondLst>
                                            <p:cond delay="0"/>
                                          </p:stCondLst>
                                        </p:cTn>
                                        <p:tgtEl>
                                          <p:spTgt spid="8397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397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397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397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3970"/>
                                        </p:tgtEl>
                                        <p:attrNameLst>
                                          <p:attrName>ppt_y</p:attrName>
                                        </p:attrNameLst>
                                      </p:cBhvr>
                                      <p:tavLst>
                                        <p:tav tm="0" fmla="#ppt_y-sin(pi*$)/81">
                                          <p:val>
                                            <p:fltVal val="0"/>
                                          </p:val>
                                        </p:tav>
                                        <p:tav tm="100000">
                                          <p:val>
                                            <p:fltVal val="1"/>
                                          </p:val>
                                        </p:tav>
                                      </p:tavLst>
                                    </p:anim>
                                    <p:animScale>
                                      <p:cBhvr>
                                        <p:cTn id="63" dur="26">
                                          <p:stCondLst>
                                            <p:cond delay="650"/>
                                          </p:stCondLst>
                                        </p:cTn>
                                        <p:tgtEl>
                                          <p:spTgt spid="83970"/>
                                        </p:tgtEl>
                                      </p:cBhvr>
                                      <p:to x="100000" y="60000"/>
                                    </p:animScale>
                                    <p:animScale>
                                      <p:cBhvr>
                                        <p:cTn id="64" dur="166" decel="50000">
                                          <p:stCondLst>
                                            <p:cond delay="676"/>
                                          </p:stCondLst>
                                        </p:cTn>
                                        <p:tgtEl>
                                          <p:spTgt spid="83970"/>
                                        </p:tgtEl>
                                      </p:cBhvr>
                                      <p:to x="100000" y="100000"/>
                                    </p:animScale>
                                    <p:animScale>
                                      <p:cBhvr>
                                        <p:cTn id="65" dur="26">
                                          <p:stCondLst>
                                            <p:cond delay="1312"/>
                                          </p:stCondLst>
                                        </p:cTn>
                                        <p:tgtEl>
                                          <p:spTgt spid="83970"/>
                                        </p:tgtEl>
                                      </p:cBhvr>
                                      <p:to x="100000" y="80000"/>
                                    </p:animScale>
                                    <p:animScale>
                                      <p:cBhvr>
                                        <p:cTn id="66" dur="166" decel="50000">
                                          <p:stCondLst>
                                            <p:cond delay="1338"/>
                                          </p:stCondLst>
                                        </p:cTn>
                                        <p:tgtEl>
                                          <p:spTgt spid="83970"/>
                                        </p:tgtEl>
                                      </p:cBhvr>
                                      <p:to x="100000" y="100000"/>
                                    </p:animScale>
                                    <p:animScale>
                                      <p:cBhvr>
                                        <p:cTn id="67" dur="26">
                                          <p:stCondLst>
                                            <p:cond delay="1642"/>
                                          </p:stCondLst>
                                        </p:cTn>
                                        <p:tgtEl>
                                          <p:spTgt spid="83970"/>
                                        </p:tgtEl>
                                      </p:cBhvr>
                                      <p:to x="100000" y="90000"/>
                                    </p:animScale>
                                    <p:animScale>
                                      <p:cBhvr>
                                        <p:cTn id="68" dur="166" decel="50000">
                                          <p:stCondLst>
                                            <p:cond delay="1668"/>
                                          </p:stCondLst>
                                        </p:cTn>
                                        <p:tgtEl>
                                          <p:spTgt spid="83970"/>
                                        </p:tgtEl>
                                      </p:cBhvr>
                                      <p:to x="100000" y="100000"/>
                                    </p:animScale>
                                    <p:animScale>
                                      <p:cBhvr>
                                        <p:cTn id="69" dur="26">
                                          <p:stCondLst>
                                            <p:cond delay="1808"/>
                                          </p:stCondLst>
                                        </p:cTn>
                                        <p:tgtEl>
                                          <p:spTgt spid="83970"/>
                                        </p:tgtEl>
                                      </p:cBhvr>
                                      <p:to x="100000" y="95000"/>
                                    </p:animScale>
                                    <p:animScale>
                                      <p:cBhvr>
                                        <p:cTn id="70" dur="166" decel="50000">
                                          <p:stCondLst>
                                            <p:cond delay="1834"/>
                                          </p:stCondLst>
                                        </p:cTn>
                                        <p:tgtEl>
                                          <p:spTgt spid="83970"/>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83975"/>
                                        </p:tgtEl>
                                        <p:attrNameLst>
                                          <p:attrName>style.visibility</p:attrName>
                                        </p:attrNameLst>
                                      </p:cBhvr>
                                      <p:to>
                                        <p:strVal val="visible"/>
                                      </p:to>
                                    </p:set>
                                    <p:animEffect transition="in" filter="wipe(down)">
                                      <p:cBhvr>
                                        <p:cTn id="73" dur="580">
                                          <p:stCondLst>
                                            <p:cond delay="0"/>
                                          </p:stCondLst>
                                        </p:cTn>
                                        <p:tgtEl>
                                          <p:spTgt spid="83975"/>
                                        </p:tgtEl>
                                      </p:cBhvr>
                                    </p:animEffect>
                                    <p:anim calcmode="lin" valueType="num">
                                      <p:cBhvr>
                                        <p:cTn id="74" dur="1822" tmFilter="0,0; 0.14,0.36; 0.43,0.73; 0.71,0.91; 1.0,1.0">
                                          <p:stCondLst>
                                            <p:cond delay="0"/>
                                          </p:stCondLst>
                                        </p:cTn>
                                        <p:tgtEl>
                                          <p:spTgt spid="8397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397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397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397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3975"/>
                                        </p:tgtEl>
                                        <p:attrNameLst>
                                          <p:attrName>ppt_y</p:attrName>
                                        </p:attrNameLst>
                                      </p:cBhvr>
                                      <p:tavLst>
                                        <p:tav tm="0" fmla="#ppt_y-sin(pi*$)/81">
                                          <p:val>
                                            <p:fltVal val="0"/>
                                          </p:val>
                                        </p:tav>
                                        <p:tav tm="100000">
                                          <p:val>
                                            <p:fltVal val="1"/>
                                          </p:val>
                                        </p:tav>
                                      </p:tavLst>
                                    </p:anim>
                                    <p:animScale>
                                      <p:cBhvr>
                                        <p:cTn id="79" dur="26">
                                          <p:stCondLst>
                                            <p:cond delay="650"/>
                                          </p:stCondLst>
                                        </p:cTn>
                                        <p:tgtEl>
                                          <p:spTgt spid="83975"/>
                                        </p:tgtEl>
                                      </p:cBhvr>
                                      <p:to x="100000" y="60000"/>
                                    </p:animScale>
                                    <p:animScale>
                                      <p:cBhvr>
                                        <p:cTn id="80" dur="166" decel="50000">
                                          <p:stCondLst>
                                            <p:cond delay="676"/>
                                          </p:stCondLst>
                                        </p:cTn>
                                        <p:tgtEl>
                                          <p:spTgt spid="83975"/>
                                        </p:tgtEl>
                                      </p:cBhvr>
                                      <p:to x="100000" y="100000"/>
                                    </p:animScale>
                                    <p:animScale>
                                      <p:cBhvr>
                                        <p:cTn id="81" dur="26">
                                          <p:stCondLst>
                                            <p:cond delay="1312"/>
                                          </p:stCondLst>
                                        </p:cTn>
                                        <p:tgtEl>
                                          <p:spTgt spid="83975"/>
                                        </p:tgtEl>
                                      </p:cBhvr>
                                      <p:to x="100000" y="80000"/>
                                    </p:animScale>
                                    <p:animScale>
                                      <p:cBhvr>
                                        <p:cTn id="82" dur="166" decel="50000">
                                          <p:stCondLst>
                                            <p:cond delay="1338"/>
                                          </p:stCondLst>
                                        </p:cTn>
                                        <p:tgtEl>
                                          <p:spTgt spid="83975"/>
                                        </p:tgtEl>
                                      </p:cBhvr>
                                      <p:to x="100000" y="100000"/>
                                    </p:animScale>
                                    <p:animScale>
                                      <p:cBhvr>
                                        <p:cTn id="83" dur="26">
                                          <p:stCondLst>
                                            <p:cond delay="1642"/>
                                          </p:stCondLst>
                                        </p:cTn>
                                        <p:tgtEl>
                                          <p:spTgt spid="83975"/>
                                        </p:tgtEl>
                                      </p:cBhvr>
                                      <p:to x="100000" y="90000"/>
                                    </p:animScale>
                                    <p:animScale>
                                      <p:cBhvr>
                                        <p:cTn id="84" dur="166" decel="50000">
                                          <p:stCondLst>
                                            <p:cond delay="1668"/>
                                          </p:stCondLst>
                                        </p:cTn>
                                        <p:tgtEl>
                                          <p:spTgt spid="83975"/>
                                        </p:tgtEl>
                                      </p:cBhvr>
                                      <p:to x="100000" y="100000"/>
                                    </p:animScale>
                                    <p:animScale>
                                      <p:cBhvr>
                                        <p:cTn id="85" dur="26">
                                          <p:stCondLst>
                                            <p:cond delay="1808"/>
                                          </p:stCondLst>
                                        </p:cTn>
                                        <p:tgtEl>
                                          <p:spTgt spid="83975"/>
                                        </p:tgtEl>
                                      </p:cBhvr>
                                      <p:to x="100000" y="95000"/>
                                    </p:animScale>
                                    <p:animScale>
                                      <p:cBhvr>
                                        <p:cTn id="86" dur="166" decel="50000">
                                          <p:stCondLst>
                                            <p:cond delay="1834"/>
                                          </p:stCondLst>
                                        </p:cTn>
                                        <p:tgtEl>
                                          <p:spTgt spid="8397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83974"/>
                                        </p:tgtEl>
                                        <p:attrNameLst>
                                          <p:attrName>style.visibility</p:attrName>
                                        </p:attrNameLst>
                                      </p:cBhvr>
                                      <p:to>
                                        <p:strVal val="visible"/>
                                      </p:to>
                                    </p:set>
                                    <p:animEffect transition="in" filter="wipe(down)">
                                      <p:cBhvr>
                                        <p:cTn id="89" dur="580">
                                          <p:stCondLst>
                                            <p:cond delay="0"/>
                                          </p:stCondLst>
                                        </p:cTn>
                                        <p:tgtEl>
                                          <p:spTgt spid="83974"/>
                                        </p:tgtEl>
                                      </p:cBhvr>
                                    </p:animEffect>
                                    <p:anim calcmode="lin" valueType="num">
                                      <p:cBhvr>
                                        <p:cTn id="90" dur="1822" tmFilter="0,0; 0.14,0.36; 0.43,0.73; 0.71,0.91; 1.0,1.0">
                                          <p:stCondLst>
                                            <p:cond delay="0"/>
                                          </p:stCondLst>
                                        </p:cTn>
                                        <p:tgtEl>
                                          <p:spTgt spid="83974"/>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3974"/>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3974"/>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3974"/>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3974"/>
                                        </p:tgtEl>
                                        <p:attrNameLst>
                                          <p:attrName>ppt_y</p:attrName>
                                        </p:attrNameLst>
                                      </p:cBhvr>
                                      <p:tavLst>
                                        <p:tav tm="0" fmla="#ppt_y-sin(pi*$)/81">
                                          <p:val>
                                            <p:fltVal val="0"/>
                                          </p:val>
                                        </p:tav>
                                        <p:tav tm="100000">
                                          <p:val>
                                            <p:fltVal val="1"/>
                                          </p:val>
                                        </p:tav>
                                      </p:tavLst>
                                    </p:anim>
                                    <p:animScale>
                                      <p:cBhvr>
                                        <p:cTn id="95" dur="26">
                                          <p:stCondLst>
                                            <p:cond delay="650"/>
                                          </p:stCondLst>
                                        </p:cTn>
                                        <p:tgtEl>
                                          <p:spTgt spid="83974"/>
                                        </p:tgtEl>
                                      </p:cBhvr>
                                      <p:to x="100000" y="60000"/>
                                    </p:animScale>
                                    <p:animScale>
                                      <p:cBhvr>
                                        <p:cTn id="96" dur="166" decel="50000">
                                          <p:stCondLst>
                                            <p:cond delay="676"/>
                                          </p:stCondLst>
                                        </p:cTn>
                                        <p:tgtEl>
                                          <p:spTgt spid="83974"/>
                                        </p:tgtEl>
                                      </p:cBhvr>
                                      <p:to x="100000" y="100000"/>
                                    </p:animScale>
                                    <p:animScale>
                                      <p:cBhvr>
                                        <p:cTn id="97" dur="26">
                                          <p:stCondLst>
                                            <p:cond delay="1312"/>
                                          </p:stCondLst>
                                        </p:cTn>
                                        <p:tgtEl>
                                          <p:spTgt spid="83974"/>
                                        </p:tgtEl>
                                      </p:cBhvr>
                                      <p:to x="100000" y="80000"/>
                                    </p:animScale>
                                    <p:animScale>
                                      <p:cBhvr>
                                        <p:cTn id="98" dur="166" decel="50000">
                                          <p:stCondLst>
                                            <p:cond delay="1338"/>
                                          </p:stCondLst>
                                        </p:cTn>
                                        <p:tgtEl>
                                          <p:spTgt spid="83974"/>
                                        </p:tgtEl>
                                      </p:cBhvr>
                                      <p:to x="100000" y="100000"/>
                                    </p:animScale>
                                    <p:animScale>
                                      <p:cBhvr>
                                        <p:cTn id="99" dur="26">
                                          <p:stCondLst>
                                            <p:cond delay="1642"/>
                                          </p:stCondLst>
                                        </p:cTn>
                                        <p:tgtEl>
                                          <p:spTgt spid="83974"/>
                                        </p:tgtEl>
                                      </p:cBhvr>
                                      <p:to x="100000" y="90000"/>
                                    </p:animScale>
                                    <p:animScale>
                                      <p:cBhvr>
                                        <p:cTn id="100" dur="166" decel="50000">
                                          <p:stCondLst>
                                            <p:cond delay="1668"/>
                                          </p:stCondLst>
                                        </p:cTn>
                                        <p:tgtEl>
                                          <p:spTgt spid="83974"/>
                                        </p:tgtEl>
                                      </p:cBhvr>
                                      <p:to x="100000" y="100000"/>
                                    </p:animScale>
                                    <p:animScale>
                                      <p:cBhvr>
                                        <p:cTn id="101" dur="26">
                                          <p:stCondLst>
                                            <p:cond delay="1808"/>
                                          </p:stCondLst>
                                        </p:cTn>
                                        <p:tgtEl>
                                          <p:spTgt spid="83974"/>
                                        </p:tgtEl>
                                      </p:cBhvr>
                                      <p:to x="100000" y="95000"/>
                                    </p:animScale>
                                    <p:animScale>
                                      <p:cBhvr>
                                        <p:cTn id="102" dur="166" decel="50000">
                                          <p:stCondLst>
                                            <p:cond delay="1834"/>
                                          </p:stCondLst>
                                        </p:cTn>
                                        <p:tgtEl>
                                          <p:spTgt spid="83974"/>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83972"/>
                                        </p:tgtEl>
                                        <p:attrNameLst>
                                          <p:attrName>style.visibility</p:attrName>
                                        </p:attrNameLst>
                                      </p:cBhvr>
                                      <p:to>
                                        <p:strVal val="visible"/>
                                      </p:to>
                                    </p:set>
                                    <p:animEffect transition="in" filter="wipe(down)">
                                      <p:cBhvr>
                                        <p:cTn id="105" dur="580">
                                          <p:stCondLst>
                                            <p:cond delay="0"/>
                                          </p:stCondLst>
                                        </p:cTn>
                                        <p:tgtEl>
                                          <p:spTgt spid="83972"/>
                                        </p:tgtEl>
                                      </p:cBhvr>
                                    </p:animEffect>
                                    <p:anim calcmode="lin" valueType="num">
                                      <p:cBhvr>
                                        <p:cTn id="106" dur="1822" tmFilter="0,0; 0.14,0.36; 0.43,0.73; 0.71,0.91; 1.0,1.0">
                                          <p:stCondLst>
                                            <p:cond delay="0"/>
                                          </p:stCondLst>
                                        </p:cTn>
                                        <p:tgtEl>
                                          <p:spTgt spid="8397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397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397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397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3972"/>
                                        </p:tgtEl>
                                        <p:attrNameLst>
                                          <p:attrName>ppt_y</p:attrName>
                                        </p:attrNameLst>
                                      </p:cBhvr>
                                      <p:tavLst>
                                        <p:tav tm="0" fmla="#ppt_y-sin(pi*$)/81">
                                          <p:val>
                                            <p:fltVal val="0"/>
                                          </p:val>
                                        </p:tav>
                                        <p:tav tm="100000">
                                          <p:val>
                                            <p:fltVal val="1"/>
                                          </p:val>
                                        </p:tav>
                                      </p:tavLst>
                                    </p:anim>
                                    <p:animScale>
                                      <p:cBhvr>
                                        <p:cTn id="111" dur="26">
                                          <p:stCondLst>
                                            <p:cond delay="650"/>
                                          </p:stCondLst>
                                        </p:cTn>
                                        <p:tgtEl>
                                          <p:spTgt spid="83972"/>
                                        </p:tgtEl>
                                      </p:cBhvr>
                                      <p:to x="100000" y="60000"/>
                                    </p:animScale>
                                    <p:animScale>
                                      <p:cBhvr>
                                        <p:cTn id="112" dur="166" decel="50000">
                                          <p:stCondLst>
                                            <p:cond delay="676"/>
                                          </p:stCondLst>
                                        </p:cTn>
                                        <p:tgtEl>
                                          <p:spTgt spid="83972"/>
                                        </p:tgtEl>
                                      </p:cBhvr>
                                      <p:to x="100000" y="100000"/>
                                    </p:animScale>
                                    <p:animScale>
                                      <p:cBhvr>
                                        <p:cTn id="113" dur="26">
                                          <p:stCondLst>
                                            <p:cond delay="1312"/>
                                          </p:stCondLst>
                                        </p:cTn>
                                        <p:tgtEl>
                                          <p:spTgt spid="83972"/>
                                        </p:tgtEl>
                                      </p:cBhvr>
                                      <p:to x="100000" y="80000"/>
                                    </p:animScale>
                                    <p:animScale>
                                      <p:cBhvr>
                                        <p:cTn id="114" dur="166" decel="50000">
                                          <p:stCondLst>
                                            <p:cond delay="1338"/>
                                          </p:stCondLst>
                                        </p:cTn>
                                        <p:tgtEl>
                                          <p:spTgt spid="83972"/>
                                        </p:tgtEl>
                                      </p:cBhvr>
                                      <p:to x="100000" y="100000"/>
                                    </p:animScale>
                                    <p:animScale>
                                      <p:cBhvr>
                                        <p:cTn id="115" dur="26">
                                          <p:stCondLst>
                                            <p:cond delay="1642"/>
                                          </p:stCondLst>
                                        </p:cTn>
                                        <p:tgtEl>
                                          <p:spTgt spid="83972"/>
                                        </p:tgtEl>
                                      </p:cBhvr>
                                      <p:to x="100000" y="90000"/>
                                    </p:animScale>
                                    <p:animScale>
                                      <p:cBhvr>
                                        <p:cTn id="116" dur="166" decel="50000">
                                          <p:stCondLst>
                                            <p:cond delay="1668"/>
                                          </p:stCondLst>
                                        </p:cTn>
                                        <p:tgtEl>
                                          <p:spTgt spid="83972"/>
                                        </p:tgtEl>
                                      </p:cBhvr>
                                      <p:to x="100000" y="100000"/>
                                    </p:animScale>
                                    <p:animScale>
                                      <p:cBhvr>
                                        <p:cTn id="117" dur="26">
                                          <p:stCondLst>
                                            <p:cond delay="1808"/>
                                          </p:stCondLst>
                                        </p:cTn>
                                        <p:tgtEl>
                                          <p:spTgt spid="83972"/>
                                        </p:tgtEl>
                                      </p:cBhvr>
                                      <p:to x="100000" y="95000"/>
                                    </p:animScale>
                                    <p:animScale>
                                      <p:cBhvr>
                                        <p:cTn id="118" dur="166" decel="50000">
                                          <p:stCondLst>
                                            <p:cond delay="1834"/>
                                          </p:stCondLst>
                                        </p:cTn>
                                        <p:tgtEl>
                                          <p:spTgt spid="83972"/>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83971"/>
                                        </p:tgtEl>
                                        <p:attrNameLst>
                                          <p:attrName>style.visibility</p:attrName>
                                        </p:attrNameLst>
                                      </p:cBhvr>
                                      <p:to>
                                        <p:strVal val="visible"/>
                                      </p:to>
                                    </p:set>
                                    <p:animEffect transition="in" filter="wipe(down)">
                                      <p:cBhvr>
                                        <p:cTn id="121" dur="580">
                                          <p:stCondLst>
                                            <p:cond delay="0"/>
                                          </p:stCondLst>
                                        </p:cTn>
                                        <p:tgtEl>
                                          <p:spTgt spid="83971"/>
                                        </p:tgtEl>
                                      </p:cBhvr>
                                    </p:animEffect>
                                    <p:anim calcmode="lin" valueType="num">
                                      <p:cBhvr>
                                        <p:cTn id="122" dur="1822" tmFilter="0,0; 0.14,0.36; 0.43,0.73; 0.71,0.91; 1.0,1.0">
                                          <p:stCondLst>
                                            <p:cond delay="0"/>
                                          </p:stCondLst>
                                        </p:cTn>
                                        <p:tgtEl>
                                          <p:spTgt spid="83971"/>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83971"/>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83971"/>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83971"/>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83971"/>
                                        </p:tgtEl>
                                        <p:attrNameLst>
                                          <p:attrName>ppt_y</p:attrName>
                                        </p:attrNameLst>
                                      </p:cBhvr>
                                      <p:tavLst>
                                        <p:tav tm="0" fmla="#ppt_y-sin(pi*$)/81">
                                          <p:val>
                                            <p:fltVal val="0"/>
                                          </p:val>
                                        </p:tav>
                                        <p:tav tm="100000">
                                          <p:val>
                                            <p:fltVal val="1"/>
                                          </p:val>
                                        </p:tav>
                                      </p:tavLst>
                                    </p:anim>
                                    <p:animScale>
                                      <p:cBhvr>
                                        <p:cTn id="127" dur="26">
                                          <p:stCondLst>
                                            <p:cond delay="650"/>
                                          </p:stCondLst>
                                        </p:cTn>
                                        <p:tgtEl>
                                          <p:spTgt spid="83971"/>
                                        </p:tgtEl>
                                      </p:cBhvr>
                                      <p:to x="100000" y="60000"/>
                                    </p:animScale>
                                    <p:animScale>
                                      <p:cBhvr>
                                        <p:cTn id="128" dur="166" decel="50000">
                                          <p:stCondLst>
                                            <p:cond delay="676"/>
                                          </p:stCondLst>
                                        </p:cTn>
                                        <p:tgtEl>
                                          <p:spTgt spid="83971"/>
                                        </p:tgtEl>
                                      </p:cBhvr>
                                      <p:to x="100000" y="100000"/>
                                    </p:animScale>
                                    <p:animScale>
                                      <p:cBhvr>
                                        <p:cTn id="129" dur="26">
                                          <p:stCondLst>
                                            <p:cond delay="1312"/>
                                          </p:stCondLst>
                                        </p:cTn>
                                        <p:tgtEl>
                                          <p:spTgt spid="83971"/>
                                        </p:tgtEl>
                                      </p:cBhvr>
                                      <p:to x="100000" y="80000"/>
                                    </p:animScale>
                                    <p:animScale>
                                      <p:cBhvr>
                                        <p:cTn id="130" dur="166" decel="50000">
                                          <p:stCondLst>
                                            <p:cond delay="1338"/>
                                          </p:stCondLst>
                                        </p:cTn>
                                        <p:tgtEl>
                                          <p:spTgt spid="83971"/>
                                        </p:tgtEl>
                                      </p:cBhvr>
                                      <p:to x="100000" y="100000"/>
                                    </p:animScale>
                                    <p:animScale>
                                      <p:cBhvr>
                                        <p:cTn id="131" dur="26">
                                          <p:stCondLst>
                                            <p:cond delay="1642"/>
                                          </p:stCondLst>
                                        </p:cTn>
                                        <p:tgtEl>
                                          <p:spTgt spid="83971"/>
                                        </p:tgtEl>
                                      </p:cBhvr>
                                      <p:to x="100000" y="90000"/>
                                    </p:animScale>
                                    <p:animScale>
                                      <p:cBhvr>
                                        <p:cTn id="132" dur="166" decel="50000">
                                          <p:stCondLst>
                                            <p:cond delay="1668"/>
                                          </p:stCondLst>
                                        </p:cTn>
                                        <p:tgtEl>
                                          <p:spTgt spid="83971"/>
                                        </p:tgtEl>
                                      </p:cBhvr>
                                      <p:to x="100000" y="100000"/>
                                    </p:animScale>
                                    <p:animScale>
                                      <p:cBhvr>
                                        <p:cTn id="133" dur="26">
                                          <p:stCondLst>
                                            <p:cond delay="1808"/>
                                          </p:stCondLst>
                                        </p:cTn>
                                        <p:tgtEl>
                                          <p:spTgt spid="83971"/>
                                        </p:tgtEl>
                                      </p:cBhvr>
                                      <p:to x="100000" y="95000"/>
                                    </p:animScale>
                                    <p:animScale>
                                      <p:cBhvr>
                                        <p:cTn id="134" dur="166" decel="50000">
                                          <p:stCondLst>
                                            <p:cond delay="1834"/>
                                          </p:stCondLst>
                                        </p:cTn>
                                        <p:tgtEl>
                                          <p:spTgt spid="83971"/>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83976"/>
                                        </p:tgtEl>
                                        <p:attrNameLst>
                                          <p:attrName>style.visibility</p:attrName>
                                        </p:attrNameLst>
                                      </p:cBhvr>
                                      <p:to>
                                        <p:strVal val="visible"/>
                                      </p:to>
                                    </p:set>
                                    <p:animEffect transition="in" filter="wipe(down)">
                                      <p:cBhvr>
                                        <p:cTn id="137" dur="580">
                                          <p:stCondLst>
                                            <p:cond delay="0"/>
                                          </p:stCondLst>
                                        </p:cTn>
                                        <p:tgtEl>
                                          <p:spTgt spid="83976"/>
                                        </p:tgtEl>
                                      </p:cBhvr>
                                    </p:animEffect>
                                    <p:anim calcmode="lin" valueType="num">
                                      <p:cBhvr>
                                        <p:cTn id="138" dur="1822" tmFilter="0,0; 0.14,0.36; 0.43,0.73; 0.71,0.91; 1.0,1.0">
                                          <p:stCondLst>
                                            <p:cond delay="0"/>
                                          </p:stCondLst>
                                        </p:cTn>
                                        <p:tgtEl>
                                          <p:spTgt spid="83976"/>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83976"/>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83976"/>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83976"/>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83976"/>
                                        </p:tgtEl>
                                        <p:attrNameLst>
                                          <p:attrName>ppt_y</p:attrName>
                                        </p:attrNameLst>
                                      </p:cBhvr>
                                      <p:tavLst>
                                        <p:tav tm="0" fmla="#ppt_y-sin(pi*$)/81">
                                          <p:val>
                                            <p:fltVal val="0"/>
                                          </p:val>
                                        </p:tav>
                                        <p:tav tm="100000">
                                          <p:val>
                                            <p:fltVal val="1"/>
                                          </p:val>
                                        </p:tav>
                                      </p:tavLst>
                                    </p:anim>
                                    <p:animScale>
                                      <p:cBhvr>
                                        <p:cTn id="143" dur="26">
                                          <p:stCondLst>
                                            <p:cond delay="650"/>
                                          </p:stCondLst>
                                        </p:cTn>
                                        <p:tgtEl>
                                          <p:spTgt spid="83976"/>
                                        </p:tgtEl>
                                      </p:cBhvr>
                                      <p:to x="100000" y="60000"/>
                                    </p:animScale>
                                    <p:animScale>
                                      <p:cBhvr>
                                        <p:cTn id="144" dur="166" decel="50000">
                                          <p:stCondLst>
                                            <p:cond delay="676"/>
                                          </p:stCondLst>
                                        </p:cTn>
                                        <p:tgtEl>
                                          <p:spTgt spid="83976"/>
                                        </p:tgtEl>
                                      </p:cBhvr>
                                      <p:to x="100000" y="100000"/>
                                    </p:animScale>
                                    <p:animScale>
                                      <p:cBhvr>
                                        <p:cTn id="145" dur="26">
                                          <p:stCondLst>
                                            <p:cond delay="1312"/>
                                          </p:stCondLst>
                                        </p:cTn>
                                        <p:tgtEl>
                                          <p:spTgt spid="83976"/>
                                        </p:tgtEl>
                                      </p:cBhvr>
                                      <p:to x="100000" y="80000"/>
                                    </p:animScale>
                                    <p:animScale>
                                      <p:cBhvr>
                                        <p:cTn id="146" dur="166" decel="50000">
                                          <p:stCondLst>
                                            <p:cond delay="1338"/>
                                          </p:stCondLst>
                                        </p:cTn>
                                        <p:tgtEl>
                                          <p:spTgt spid="83976"/>
                                        </p:tgtEl>
                                      </p:cBhvr>
                                      <p:to x="100000" y="100000"/>
                                    </p:animScale>
                                    <p:animScale>
                                      <p:cBhvr>
                                        <p:cTn id="147" dur="26">
                                          <p:stCondLst>
                                            <p:cond delay="1642"/>
                                          </p:stCondLst>
                                        </p:cTn>
                                        <p:tgtEl>
                                          <p:spTgt spid="83976"/>
                                        </p:tgtEl>
                                      </p:cBhvr>
                                      <p:to x="100000" y="90000"/>
                                    </p:animScale>
                                    <p:animScale>
                                      <p:cBhvr>
                                        <p:cTn id="148" dur="166" decel="50000">
                                          <p:stCondLst>
                                            <p:cond delay="1668"/>
                                          </p:stCondLst>
                                        </p:cTn>
                                        <p:tgtEl>
                                          <p:spTgt spid="83976"/>
                                        </p:tgtEl>
                                      </p:cBhvr>
                                      <p:to x="100000" y="100000"/>
                                    </p:animScale>
                                    <p:animScale>
                                      <p:cBhvr>
                                        <p:cTn id="149" dur="26">
                                          <p:stCondLst>
                                            <p:cond delay="1808"/>
                                          </p:stCondLst>
                                        </p:cTn>
                                        <p:tgtEl>
                                          <p:spTgt spid="83976"/>
                                        </p:tgtEl>
                                      </p:cBhvr>
                                      <p:to x="100000" y="95000"/>
                                    </p:animScale>
                                    <p:animScale>
                                      <p:cBhvr>
                                        <p:cTn id="150" dur="166" decel="50000">
                                          <p:stCondLst>
                                            <p:cond delay="1834"/>
                                          </p:stCondLst>
                                        </p:cTn>
                                        <p:tgtEl>
                                          <p:spTgt spid="83976"/>
                                        </p:tgtEl>
                                      </p:cBhvr>
                                      <p:to x="100000" y="100000"/>
                                    </p:animScale>
                                  </p:childTnLst>
                                </p:cTn>
                              </p:par>
                              <p:par>
                                <p:cTn id="151" presetID="26" presetClass="entr" presetSubtype="0" fill="hold" grpId="0" nodeType="with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wipe(down)">
                                      <p:cBhvr>
                                        <p:cTn id="153" dur="580">
                                          <p:stCondLst>
                                            <p:cond delay="0"/>
                                          </p:stCondLst>
                                        </p:cTn>
                                        <p:tgtEl>
                                          <p:spTgt spid="15"/>
                                        </p:tgtEl>
                                      </p:cBhvr>
                                    </p:animEffect>
                                    <p:anim calcmode="lin" valueType="num">
                                      <p:cBhvr>
                                        <p:cTn id="1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9" dur="26">
                                          <p:stCondLst>
                                            <p:cond delay="650"/>
                                          </p:stCondLst>
                                        </p:cTn>
                                        <p:tgtEl>
                                          <p:spTgt spid="15"/>
                                        </p:tgtEl>
                                      </p:cBhvr>
                                      <p:to x="100000" y="60000"/>
                                    </p:animScale>
                                    <p:animScale>
                                      <p:cBhvr>
                                        <p:cTn id="160" dur="166" decel="50000">
                                          <p:stCondLst>
                                            <p:cond delay="676"/>
                                          </p:stCondLst>
                                        </p:cTn>
                                        <p:tgtEl>
                                          <p:spTgt spid="15"/>
                                        </p:tgtEl>
                                      </p:cBhvr>
                                      <p:to x="100000" y="100000"/>
                                    </p:animScale>
                                    <p:animScale>
                                      <p:cBhvr>
                                        <p:cTn id="161" dur="26">
                                          <p:stCondLst>
                                            <p:cond delay="1312"/>
                                          </p:stCondLst>
                                        </p:cTn>
                                        <p:tgtEl>
                                          <p:spTgt spid="15"/>
                                        </p:tgtEl>
                                      </p:cBhvr>
                                      <p:to x="100000" y="80000"/>
                                    </p:animScale>
                                    <p:animScale>
                                      <p:cBhvr>
                                        <p:cTn id="162" dur="166" decel="50000">
                                          <p:stCondLst>
                                            <p:cond delay="1338"/>
                                          </p:stCondLst>
                                        </p:cTn>
                                        <p:tgtEl>
                                          <p:spTgt spid="15"/>
                                        </p:tgtEl>
                                      </p:cBhvr>
                                      <p:to x="100000" y="100000"/>
                                    </p:animScale>
                                    <p:animScale>
                                      <p:cBhvr>
                                        <p:cTn id="163" dur="26">
                                          <p:stCondLst>
                                            <p:cond delay="1642"/>
                                          </p:stCondLst>
                                        </p:cTn>
                                        <p:tgtEl>
                                          <p:spTgt spid="15"/>
                                        </p:tgtEl>
                                      </p:cBhvr>
                                      <p:to x="100000" y="90000"/>
                                    </p:animScale>
                                    <p:animScale>
                                      <p:cBhvr>
                                        <p:cTn id="164" dur="166" decel="50000">
                                          <p:stCondLst>
                                            <p:cond delay="1668"/>
                                          </p:stCondLst>
                                        </p:cTn>
                                        <p:tgtEl>
                                          <p:spTgt spid="15"/>
                                        </p:tgtEl>
                                      </p:cBhvr>
                                      <p:to x="100000" y="100000"/>
                                    </p:animScale>
                                    <p:animScale>
                                      <p:cBhvr>
                                        <p:cTn id="165" dur="26">
                                          <p:stCondLst>
                                            <p:cond delay="1808"/>
                                          </p:stCondLst>
                                        </p:cTn>
                                        <p:tgtEl>
                                          <p:spTgt spid="15"/>
                                        </p:tgtEl>
                                      </p:cBhvr>
                                      <p:to x="100000" y="95000"/>
                                    </p:animScale>
                                    <p:animScale>
                                      <p:cBhvr>
                                        <p:cTn id="166" dur="166" decel="50000">
                                          <p:stCondLst>
                                            <p:cond delay="1834"/>
                                          </p:stCondLst>
                                        </p:cTn>
                                        <p:tgtEl>
                                          <p:spTgt spid="15"/>
                                        </p:tgtEl>
                                      </p:cBhvr>
                                      <p:to x="100000" y="100000"/>
                                    </p:animScale>
                                  </p:childTnLst>
                                </p:cTn>
                              </p:par>
                              <p:par>
                                <p:cTn id="167" presetID="26" presetClass="entr" presetSubtype="0" fill="hold" grpId="0" nodeType="withEffect">
                                  <p:stCondLst>
                                    <p:cond delay="0"/>
                                  </p:stCondLst>
                                  <p:childTnLst>
                                    <p:set>
                                      <p:cBhvr>
                                        <p:cTn id="168" dur="1" fill="hold">
                                          <p:stCondLst>
                                            <p:cond delay="0"/>
                                          </p:stCondLst>
                                        </p:cTn>
                                        <p:tgtEl>
                                          <p:spTgt spid="83980"/>
                                        </p:tgtEl>
                                        <p:attrNameLst>
                                          <p:attrName>style.visibility</p:attrName>
                                        </p:attrNameLst>
                                      </p:cBhvr>
                                      <p:to>
                                        <p:strVal val="visible"/>
                                      </p:to>
                                    </p:set>
                                    <p:animEffect transition="in" filter="wipe(down)">
                                      <p:cBhvr>
                                        <p:cTn id="169" dur="580">
                                          <p:stCondLst>
                                            <p:cond delay="0"/>
                                          </p:stCondLst>
                                        </p:cTn>
                                        <p:tgtEl>
                                          <p:spTgt spid="83980"/>
                                        </p:tgtEl>
                                      </p:cBhvr>
                                    </p:animEffect>
                                    <p:anim calcmode="lin" valueType="num">
                                      <p:cBhvr>
                                        <p:cTn id="170" dur="1822" tmFilter="0,0; 0.14,0.36; 0.43,0.73; 0.71,0.91; 1.0,1.0">
                                          <p:stCondLst>
                                            <p:cond delay="0"/>
                                          </p:stCondLst>
                                        </p:cTn>
                                        <p:tgtEl>
                                          <p:spTgt spid="83980"/>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83980"/>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83980"/>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83980"/>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83980"/>
                                        </p:tgtEl>
                                        <p:attrNameLst>
                                          <p:attrName>ppt_y</p:attrName>
                                        </p:attrNameLst>
                                      </p:cBhvr>
                                      <p:tavLst>
                                        <p:tav tm="0" fmla="#ppt_y-sin(pi*$)/81">
                                          <p:val>
                                            <p:fltVal val="0"/>
                                          </p:val>
                                        </p:tav>
                                        <p:tav tm="100000">
                                          <p:val>
                                            <p:fltVal val="1"/>
                                          </p:val>
                                        </p:tav>
                                      </p:tavLst>
                                    </p:anim>
                                    <p:animScale>
                                      <p:cBhvr>
                                        <p:cTn id="175" dur="26">
                                          <p:stCondLst>
                                            <p:cond delay="650"/>
                                          </p:stCondLst>
                                        </p:cTn>
                                        <p:tgtEl>
                                          <p:spTgt spid="83980"/>
                                        </p:tgtEl>
                                      </p:cBhvr>
                                      <p:to x="100000" y="60000"/>
                                    </p:animScale>
                                    <p:animScale>
                                      <p:cBhvr>
                                        <p:cTn id="176" dur="166" decel="50000">
                                          <p:stCondLst>
                                            <p:cond delay="676"/>
                                          </p:stCondLst>
                                        </p:cTn>
                                        <p:tgtEl>
                                          <p:spTgt spid="83980"/>
                                        </p:tgtEl>
                                      </p:cBhvr>
                                      <p:to x="100000" y="100000"/>
                                    </p:animScale>
                                    <p:animScale>
                                      <p:cBhvr>
                                        <p:cTn id="177" dur="26">
                                          <p:stCondLst>
                                            <p:cond delay="1312"/>
                                          </p:stCondLst>
                                        </p:cTn>
                                        <p:tgtEl>
                                          <p:spTgt spid="83980"/>
                                        </p:tgtEl>
                                      </p:cBhvr>
                                      <p:to x="100000" y="80000"/>
                                    </p:animScale>
                                    <p:animScale>
                                      <p:cBhvr>
                                        <p:cTn id="178" dur="166" decel="50000">
                                          <p:stCondLst>
                                            <p:cond delay="1338"/>
                                          </p:stCondLst>
                                        </p:cTn>
                                        <p:tgtEl>
                                          <p:spTgt spid="83980"/>
                                        </p:tgtEl>
                                      </p:cBhvr>
                                      <p:to x="100000" y="100000"/>
                                    </p:animScale>
                                    <p:animScale>
                                      <p:cBhvr>
                                        <p:cTn id="179" dur="26">
                                          <p:stCondLst>
                                            <p:cond delay="1642"/>
                                          </p:stCondLst>
                                        </p:cTn>
                                        <p:tgtEl>
                                          <p:spTgt spid="83980"/>
                                        </p:tgtEl>
                                      </p:cBhvr>
                                      <p:to x="100000" y="90000"/>
                                    </p:animScale>
                                    <p:animScale>
                                      <p:cBhvr>
                                        <p:cTn id="180" dur="166" decel="50000">
                                          <p:stCondLst>
                                            <p:cond delay="1668"/>
                                          </p:stCondLst>
                                        </p:cTn>
                                        <p:tgtEl>
                                          <p:spTgt spid="83980"/>
                                        </p:tgtEl>
                                      </p:cBhvr>
                                      <p:to x="100000" y="100000"/>
                                    </p:animScale>
                                    <p:animScale>
                                      <p:cBhvr>
                                        <p:cTn id="181" dur="26">
                                          <p:stCondLst>
                                            <p:cond delay="1808"/>
                                          </p:stCondLst>
                                        </p:cTn>
                                        <p:tgtEl>
                                          <p:spTgt spid="83980"/>
                                        </p:tgtEl>
                                      </p:cBhvr>
                                      <p:to x="100000" y="95000"/>
                                    </p:animScale>
                                    <p:animScale>
                                      <p:cBhvr>
                                        <p:cTn id="182" dur="166" decel="50000">
                                          <p:stCondLst>
                                            <p:cond delay="1834"/>
                                          </p:stCondLst>
                                        </p:cTn>
                                        <p:tgtEl>
                                          <p:spTgt spid="839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p:bldP spid="83980"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ângulo 1"/>
          <p:cNvSpPr>
            <a:spLocks noChangeArrowheads="1"/>
          </p:cNvSpPr>
          <p:nvPr/>
        </p:nvSpPr>
        <p:spPr bwMode="auto">
          <a:xfrm>
            <a:off x="285750" y="785813"/>
            <a:ext cx="4429125" cy="2308324"/>
          </a:xfrm>
          <a:prstGeom prst="rect">
            <a:avLst/>
          </a:prstGeom>
          <a:noFill/>
          <a:ln w="9525">
            <a:noFill/>
            <a:miter lim="800000"/>
            <a:headEnd/>
            <a:tailEnd/>
          </a:ln>
        </p:spPr>
        <p:txBody>
          <a:bodyPr>
            <a:spAutoFit/>
          </a:bodyPr>
          <a:lstStyle/>
          <a:p>
            <a:pPr algn="just"/>
            <a:r>
              <a:rPr lang="pt-PT" dirty="0"/>
              <a:t>O espectro de absorção da água é muito complexo</a:t>
            </a:r>
            <a:r>
              <a:rPr lang="pt-PT" dirty="0" smtClean="0"/>
              <a:t>. </a:t>
            </a:r>
            <a:r>
              <a:rPr lang="pt-PT" dirty="0"/>
              <a:t>A molécula da água vibrar de muitas maneiras. No estado gasoso, as </a:t>
            </a:r>
            <a:r>
              <a:rPr lang="pt-PT" dirty="0" smtClean="0"/>
              <a:t>vibrações envolvem </a:t>
            </a:r>
            <a:r>
              <a:rPr lang="pt-PT" dirty="0"/>
              <a:t>combinações de </a:t>
            </a:r>
            <a:r>
              <a:rPr lang="pt-PT" dirty="0" err="1"/>
              <a:t>distenções</a:t>
            </a:r>
            <a:r>
              <a:rPr lang="pt-PT" dirty="0"/>
              <a:t> simétrica (v1), assimétrica (v3) e encurvamento (v2) das ligações covalentes com intensidade de absorção relativas (H216O) v1, v2, v3 = 0,07; 1,47; 1,00 [8]. </a:t>
            </a:r>
          </a:p>
        </p:txBody>
      </p:sp>
      <p:pic>
        <p:nvPicPr>
          <p:cNvPr id="6147" name="Picture 2"/>
          <p:cNvPicPr>
            <a:picLocks noChangeAspect="1" noChangeArrowheads="1"/>
          </p:cNvPicPr>
          <p:nvPr/>
        </p:nvPicPr>
        <p:blipFill>
          <a:blip r:embed="rId2"/>
          <a:srcRect/>
          <a:stretch>
            <a:fillRect/>
          </a:stretch>
        </p:blipFill>
        <p:spPr bwMode="auto">
          <a:xfrm>
            <a:off x="4857752" y="1571612"/>
            <a:ext cx="3841750" cy="2000250"/>
          </a:xfrm>
          <a:prstGeom prst="rect">
            <a:avLst/>
          </a:prstGeom>
          <a:noFill/>
          <a:ln w="9525">
            <a:noFill/>
            <a:miter lim="800000"/>
            <a:headEnd/>
            <a:tailEnd/>
          </a:ln>
        </p:spPr>
      </p:pic>
      <p:sp>
        <p:nvSpPr>
          <p:cNvPr id="6148" name="CaixaDeTexto 3"/>
          <p:cNvSpPr txBox="1">
            <a:spLocks noChangeArrowheads="1"/>
          </p:cNvSpPr>
          <p:nvPr/>
        </p:nvSpPr>
        <p:spPr bwMode="auto">
          <a:xfrm>
            <a:off x="5072066" y="1000108"/>
            <a:ext cx="3429000" cy="461962"/>
          </a:xfrm>
          <a:prstGeom prst="rect">
            <a:avLst/>
          </a:prstGeom>
          <a:noFill/>
          <a:ln w="9525">
            <a:noFill/>
            <a:miter lim="800000"/>
            <a:headEnd/>
            <a:tailEnd/>
          </a:ln>
        </p:spPr>
        <p:txBody>
          <a:bodyPr>
            <a:spAutoFit/>
          </a:bodyPr>
          <a:lstStyle/>
          <a:p>
            <a:pPr algn="just"/>
            <a:r>
              <a:rPr lang="pt-PT" sz="1200" dirty="0"/>
              <a:t>Números de onda das vibrações fundamentais </a:t>
            </a:r>
          </a:p>
          <a:p>
            <a:pPr algn="just"/>
            <a:r>
              <a:rPr lang="pt-PT" sz="1200" dirty="0"/>
              <a:t>das várias espécies isotópicas da água </a:t>
            </a:r>
          </a:p>
        </p:txBody>
      </p:sp>
      <p:pic>
        <p:nvPicPr>
          <p:cNvPr id="6149" name="Picture 3" descr="C:\geral\pagpessoal\aulas\slides\vibh2o\vibrat_data\vibr.gif"/>
          <p:cNvPicPr>
            <a:picLocks noChangeAspect="1" noChangeArrowheads="1"/>
          </p:cNvPicPr>
          <p:nvPr/>
        </p:nvPicPr>
        <p:blipFill>
          <a:blip r:embed="rId3"/>
          <a:srcRect/>
          <a:stretch>
            <a:fillRect/>
          </a:stretch>
        </p:blipFill>
        <p:spPr bwMode="auto">
          <a:xfrm>
            <a:off x="2143108" y="4071942"/>
            <a:ext cx="4434046" cy="1857388"/>
          </a:xfrm>
          <a:prstGeom prst="rect">
            <a:avLst/>
          </a:prstGeom>
          <a:noFill/>
          <a:ln w="9525">
            <a:noFill/>
            <a:miter lim="800000"/>
            <a:headEnd/>
            <a:tailEnd/>
          </a:ln>
        </p:spPr>
      </p:pic>
      <p:sp>
        <p:nvSpPr>
          <p:cNvPr id="6" name="Rectângulo 5"/>
          <p:cNvSpPr/>
          <p:nvPr/>
        </p:nvSpPr>
        <p:spPr>
          <a:xfrm>
            <a:off x="214282" y="71414"/>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wipe(down)">
                                      <p:cBhvr>
                                        <p:cTn id="23" dur="580">
                                          <p:stCondLst>
                                            <p:cond delay="0"/>
                                          </p:stCondLst>
                                        </p:cTn>
                                        <p:tgtEl>
                                          <p:spTgt spid="6149"/>
                                        </p:tgtEl>
                                      </p:cBhvr>
                                    </p:animEffect>
                                    <p:anim calcmode="lin" valueType="num">
                                      <p:cBhvr>
                                        <p:cTn id="24" dur="1822" tmFilter="0,0; 0.14,0.36; 0.43,0.73; 0.71,0.91; 1.0,1.0">
                                          <p:stCondLst>
                                            <p:cond delay="0"/>
                                          </p:stCondLst>
                                        </p:cTn>
                                        <p:tgtEl>
                                          <p:spTgt spid="614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14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14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14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149"/>
                                        </p:tgtEl>
                                        <p:attrNameLst>
                                          <p:attrName>ppt_y</p:attrName>
                                        </p:attrNameLst>
                                      </p:cBhvr>
                                      <p:tavLst>
                                        <p:tav tm="0" fmla="#ppt_y-sin(pi*$)/81">
                                          <p:val>
                                            <p:fltVal val="0"/>
                                          </p:val>
                                        </p:tav>
                                        <p:tav tm="100000">
                                          <p:val>
                                            <p:fltVal val="1"/>
                                          </p:val>
                                        </p:tav>
                                      </p:tavLst>
                                    </p:anim>
                                    <p:animScale>
                                      <p:cBhvr>
                                        <p:cTn id="29" dur="26">
                                          <p:stCondLst>
                                            <p:cond delay="650"/>
                                          </p:stCondLst>
                                        </p:cTn>
                                        <p:tgtEl>
                                          <p:spTgt spid="6149"/>
                                        </p:tgtEl>
                                      </p:cBhvr>
                                      <p:to x="100000" y="60000"/>
                                    </p:animScale>
                                    <p:animScale>
                                      <p:cBhvr>
                                        <p:cTn id="30" dur="166" decel="50000">
                                          <p:stCondLst>
                                            <p:cond delay="676"/>
                                          </p:stCondLst>
                                        </p:cTn>
                                        <p:tgtEl>
                                          <p:spTgt spid="6149"/>
                                        </p:tgtEl>
                                      </p:cBhvr>
                                      <p:to x="100000" y="100000"/>
                                    </p:animScale>
                                    <p:animScale>
                                      <p:cBhvr>
                                        <p:cTn id="31" dur="26">
                                          <p:stCondLst>
                                            <p:cond delay="1312"/>
                                          </p:stCondLst>
                                        </p:cTn>
                                        <p:tgtEl>
                                          <p:spTgt spid="6149"/>
                                        </p:tgtEl>
                                      </p:cBhvr>
                                      <p:to x="100000" y="80000"/>
                                    </p:animScale>
                                    <p:animScale>
                                      <p:cBhvr>
                                        <p:cTn id="32" dur="166" decel="50000">
                                          <p:stCondLst>
                                            <p:cond delay="1338"/>
                                          </p:stCondLst>
                                        </p:cTn>
                                        <p:tgtEl>
                                          <p:spTgt spid="6149"/>
                                        </p:tgtEl>
                                      </p:cBhvr>
                                      <p:to x="100000" y="100000"/>
                                    </p:animScale>
                                    <p:animScale>
                                      <p:cBhvr>
                                        <p:cTn id="33" dur="26">
                                          <p:stCondLst>
                                            <p:cond delay="1642"/>
                                          </p:stCondLst>
                                        </p:cTn>
                                        <p:tgtEl>
                                          <p:spTgt spid="6149"/>
                                        </p:tgtEl>
                                      </p:cBhvr>
                                      <p:to x="100000" y="90000"/>
                                    </p:animScale>
                                    <p:animScale>
                                      <p:cBhvr>
                                        <p:cTn id="34" dur="166" decel="50000">
                                          <p:stCondLst>
                                            <p:cond delay="1668"/>
                                          </p:stCondLst>
                                        </p:cTn>
                                        <p:tgtEl>
                                          <p:spTgt spid="6149"/>
                                        </p:tgtEl>
                                      </p:cBhvr>
                                      <p:to x="100000" y="100000"/>
                                    </p:animScale>
                                    <p:animScale>
                                      <p:cBhvr>
                                        <p:cTn id="35" dur="26">
                                          <p:stCondLst>
                                            <p:cond delay="1808"/>
                                          </p:stCondLst>
                                        </p:cTn>
                                        <p:tgtEl>
                                          <p:spTgt spid="6149"/>
                                        </p:tgtEl>
                                      </p:cBhvr>
                                      <p:to x="100000" y="95000"/>
                                    </p:animScale>
                                    <p:animScale>
                                      <p:cBhvr>
                                        <p:cTn id="36" dur="166" decel="50000">
                                          <p:stCondLst>
                                            <p:cond delay="1834"/>
                                          </p:stCondLst>
                                        </p:cTn>
                                        <p:tgtEl>
                                          <p:spTgt spid="614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147"/>
                                        </p:tgtEl>
                                        <p:attrNameLst>
                                          <p:attrName>style.visibility</p:attrName>
                                        </p:attrNameLst>
                                      </p:cBhvr>
                                      <p:to>
                                        <p:strVal val="visible"/>
                                      </p:to>
                                    </p:set>
                                    <p:animEffect transition="in" filter="wipe(down)">
                                      <p:cBhvr>
                                        <p:cTn id="41" dur="580">
                                          <p:stCondLst>
                                            <p:cond delay="0"/>
                                          </p:stCondLst>
                                        </p:cTn>
                                        <p:tgtEl>
                                          <p:spTgt spid="6147"/>
                                        </p:tgtEl>
                                      </p:cBhvr>
                                    </p:animEffect>
                                    <p:anim calcmode="lin" valueType="num">
                                      <p:cBhvr>
                                        <p:cTn id="42"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47" dur="26">
                                          <p:stCondLst>
                                            <p:cond delay="650"/>
                                          </p:stCondLst>
                                        </p:cTn>
                                        <p:tgtEl>
                                          <p:spTgt spid="6147"/>
                                        </p:tgtEl>
                                      </p:cBhvr>
                                      <p:to x="100000" y="60000"/>
                                    </p:animScale>
                                    <p:animScale>
                                      <p:cBhvr>
                                        <p:cTn id="48" dur="166" decel="50000">
                                          <p:stCondLst>
                                            <p:cond delay="676"/>
                                          </p:stCondLst>
                                        </p:cTn>
                                        <p:tgtEl>
                                          <p:spTgt spid="6147"/>
                                        </p:tgtEl>
                                      </p:cBhvr>
                                      <p:to x="100000" y="100000"/>
                                    </p:animScale>
                                    <p:animScale>
                                      <p:cBhvr>
                                        <p:cTn id="49" dur="26">
                                          <p:stCondLst>
                                            <p:cond delay="1312"/>
                                          </p:stCondLst>
                                        </p:cTn>
                                        <p:tgtEl>
                                          <p:spTgt spid="6147"/>
                                        </p:tgtEl>
                                      </p:cBhvr>
                                      <p:to x="100000" y="80000"/>
                                    </p:animScale>
                                    <p:animScale>
                                      <p:cBhvr>
                                        <p:cTn id="50" dur="166" decel="50000">
                                          <p:stCondLst>
                                            <p:cond delay="1338"/>
                                          </p:stCondLst>
                                        </p:cTn>
                                        <p:tgtEl>
                                          <p:spTgt spid="6147"/>
                                        </p:tgtEl>
                                      </p:cBhvr>
                                      <p:to x="100000" y="100000"/>
                                    </p:animScale>
                                    <p:animScale>
                                      <p:cBhvr>
                                        <p:cTn id="51" dur="26">
                                          <p:stCondLst>
                                            <p:cond delay="1642"/>
                                          </p:stCondLst>
                                        </p:cTn>
                                        <p:tgtEl>
                                          <p:spTgt spid="6147"/>
                                        </p:tgtEl>
                                      </p:cBhvr>
                                      <p:to x="100000" y="90000"/>
                                    </p:animScale>
                                    <p:animScale>
                                      <p:cBhvr>
                                        <p:cTn id="52" dur="166" decel="50000">
                                          <p:stCondLst>
                                            <p:cond delay="1668"/>
                                          </p:stCondLst>
                                        </p:cTn>
                                        <p:tgtEl>
                                          <p:spTgt spid="6147"/>
                                        </p:tgtEl>
                                      </p:cBhvr>
                                      <p:to x="100000" y="100000"/>
                                    </p:animScale>
                                    <p:animScale>
                                      <p:cBhvr>
                                        <p:cTn id="53" dur="26">
                                          <p:stCondLst>
                                            <p:cond delay="1808"/>
                                          </p:stCondLst>
                                        </p:cTn>
                                        <p:tgtEl>
                                          <p:spTgt spid="6147"/>
                                        </p:tgtEl>
                                      </p:cBhvr>
                                      <p:to x="100000" y="95000"/>
                                    </p:animScale>
                                    <p:animScale>
                                      <p:cBhvr>
                                        <p:cTn id="54" dur="166" decel="50000">
                                          <p:stCondLst>
                                            <p:cond delay="1834"/>
                                          </p:stCondLst>
                                        </p:cTn>
                                        <p:tgtEl>
                                          <p:spTgt spid="614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6148"/>
                                        </p:tgtEl>
                                        <p:attrNameLst>
                                          <p:attrName>style.visibility</p:attrName>
                                        </p:attrNameLst>
                                      </p:cBhvr>
                                      <p:to>
                                        <p:strVal val="visible"/>
                                      </p:to>
                                    </p:set>
                                    <p:animEffect transition="in" filter="wipe(down)">
                                      <p:cBhvr>
                                        <p:cTn id="57" dur="580">
                                          <p:stCondLst>
                                            <p:cond delay="0"/>
                                          </p:stCondLst>
                                        </p:cTn>
                                        <p:tgtEl>
                                          <p:spTgt spid="6148"/>
                                        </p:tgtEl>
                                      </p:cBhvr>
                                    </p:animEffect>
                                    <p:anim calcmode="lin" valueType="num">
                                      <p:cBhvr>
                                        <p:cTn id="58"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63" dur="26">
                                          <p:stCondLst>
                                            <p:cond delay="650"/>
                                          </p:stCondLst>
                                        </p:cTn>
                                        <p:tgtEl>
                                          <p:spTgt spid="6148"/>
                                        </p:tgtEl>
                                      </p:cBhvr>
                                      <p:to x="100000" y="60000"/>
                                    </p:animScale>
                                    <p:animScale>
                                      <p:cBhvr>
                                        <p:cTn id="64" dur="166" decel="50000">
                                          <p:stCondLst>
                                            <p:cond delay="676"/>
                                          </p:stCondLst>
                                        </p:cTn>
                                        <p:tgtEl>
                                          <p:spTgt spid="6148"/>
                                        </p:tgtEl>
                                      </p:cBhvr>
                                      <p:to x="100000" y="100000"/>
                                    </p:animScale>
                                    <p:animScale>
                                      <p:cBhvr>
                                        <p:cTn id="65" dur="26">
                                          <p:stCondLst>
                                            <p:cond delay="1312"/>
                                          </p:stCondLst>
                                        </p:cTn>
                                        <p:tgtEl>
                                          <p:spTgt spid="6148"/>
                                        </p:tgtEl>
                                      </p:cBhvr>
                                      <p:to x="100000" y="80000"/>
                                    </p:animScale>
                                    <p:animScale>
                                      <p:cBhvr>
                                        <p:cTn id="66" dur="166" decel="50000">
                                          <p:stCondLst>
                                            <p:cond delay="1338"/>
                                          </p:stCondLst>
                                        </p:cTn>
                                        <p:tgtEl>
                                          <p:spTgt spid="6148"/>
                                        </p:tgtEl>
                                      </p:cBhvr>
                                      <p:to x="100000" y="100000"/>
                                    </p:animScale>
                                    <p:animScale>
                                      <p:cBhvr>
                                        <p:cTn id="67" dur="26">
                                          <p:stCondLst>
                                            <p:cond delay="1642"/>
                                          </p:stCondLst>
                                        </p:cTn>
                                        <p:tgtEl>
                                          <p:spTgt spid="6148"/>
                                        </p:tgtEl>
                                      </p:cBhvr>
                                      <p:to x="100000" y="90000"/>
                                    </p:animScale>
                                    <p:animScale>
                                      <p:cBhvr>
                                        <p:cTn id="68" dur="166" decel="50000">
                                          <p:stCondLst>
                                            <p:cond delay="1668"/>
                                          </p:stCondLst>
                                        </p:cTn>
                                        <p:tgtEl>
                                          <p:spTgt spid="6148"/>
                                        </p:tgtEl>
                                      </p:cBhvr>
                                      <p:to x="100000" y="100000"/>
                                    </p:animScale>
                                    <p:animScale>
                                      <p:cBhvr>
                                        <p:cTn id="69" dur="26">
                                          <p:stCondLst>
                                            <p:cond delay="1808"/>
                                          </p:stCondLst>
                                        </p:cTn>
                                        <p:tgtEl>
                                          <p:spTgt spid="6148"/>
                                        </p:tgtEl>
                                      </p:cBhvr>
                                      <p:to x="100000" y="95000"/>
                                    </p:animScale>
                                    <p:animScale>
                                      <p:cBhvr>
                                        <p:cTn id="70"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geral\pagpessoal\aulas\slides\vibh2o\images\v1.gif"/>
          <p:cNvPicPr>
            <a:picLocks noChangeAspect="1" noChangeArrowheads="1" noCrop="1"/>
          </p:cNvPicPr>
          <p:nvPr/>
        </p:nvPicPr>
        <p:blipFill>
          <a:blip r:embed="rId2"/>
          <a:srcRect/>
          <a:stretch>
            <a:fillRect/>
          </a:stretch>
        </p:blipFill>
        <p:spPr bwMode="auto">
          <a:xfrm>
            <a:off x="1214414" y="2166949"/>
            <a:ext cx="6800850" cy="2833687"/>
          </a:xfrm>
          <a:prstGeom prst="rect">
            <a:avLst/>
          </a:prstGeom>
          <a:noFill/>
          <a:ln w="9525">
            <a:noFill/>
            <a:miter lim="800000"/>
            <a:headEnd/>
            <a:tailEnd/>
          </a:ln>
        </p:spPr>
      </p:pic>
      <p:pic>
        <p:nvPicPr>
          <p:cNvPr id="7171" name="Picture 3" descr="C:\geral\pagpessoal\aulas\slides\vibh2o\vibrat_data\vibr.gif"/>
          <p:cNvPicPr>
            <a:picLocks noChangeAspect="1" noChangeArrowheads="1"/>
          </p:cNvPicPr>
          <p:nvPr/>
        </p:nvPicPr>
        <p:blipFill>
          <a:blip r:embed="rId3"/>
          <a:srcRect/>
          <a:stretch>
            <a:fillRect/>
          </a:stretch>
        </p:blipFill>
        <p:spPr bwMode="auto">
          <a:xfrm>
            <a:off x="1211287" y="2157423"/>
            <a:ext cx="6789737" cy="2843213"/>
          </a:xfrm>
          <a:prstGeom prst="rect">
            <a:avLst/>
          </a:prstGeom>
          <a:noFill/>
          <a:ln w="9525">
            <a:noFill/>
            <a:miter lim="800000"/>
            <a:headEnd/>
            <a:tailEnd/>
          </a:ln>
        </p:spPr>
      </p:pic>
      <p:sp>
        <p:nvSpPr>
          <p:cNvPr id="7172" name="Rectângulo 3"/>
          <p:cNvSpPr>
            <a:spLocks noChangeArrowheads="1"/>
          </p:cNvSpPr>
          <p:nvPr/>
        </p:nvSpPr>
        <p:spPr bwMode="auto">
          <a:xfrm>
            <a:off x="428625" y="714377"/>
            <a:ext cx="8001000" cy="1200150"/>
          </a:xfrm>
          <a:prstGeom prst="rect">
            <a:avLst/>
          </a:prstGeom>
          <a:noFill/>
          <a:ln w="9525">
            <a:noFill/>
            <a:miter lim="800000"/>
            <a:headEnd/>
            <a:tailEnd/>
          </a:ln>
        </p:spPr>
        <p:txBody>
          <a:bodyPr>
            <a:spAutoFit/>
          </a:bodyPr>
          <a:lstStyle/>
          <a:p>
            <a:pPr algn="just"/>
            <a:r>
              <a:rPr lang="pt-PT" dirty="0"/>
              <a:t>Mostram-se as principais vibrações que ocorrem na água. Os momentos </a:t>
            </a:r>
            <a:r>
              <a:rPr lang="pt-PT" dirty="0" err="1"/>
              <a:t>dipolares</a:t>
            </a:r>
            <a:r>
              <a:rPr lang="pt-PT" dirty="0"/>
              <a:t> mudam constantemente na direcção do movimento dos átomos de oxigénio como demonstrado pela setas. Como os átomos H são leves, as vibrações têm grandes amplitudes.</a:t>
            </a:r>
          </a:p>
        </p:txBody>
      </p:sp>
      <p:sp>
        <p:nvSpPr>
          <p:cNvPr id="5" name="Rectângulo 4"/>
          <p:cNvSpPr/>
          <p:nvPr/>
        </p:nvSpPr>
        <p:spPr>
          <a:xfrm>
            <a:off x="214282" y="71414"/>
            <a:ext cx="8286808" cy="369332"/>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80">
                                          <p:stCondLst>
                                            <p:cond delay="0"/>
                                          </p:stCondLst>
                                        </p:cTn>
                                        <p:tgtEl>
                                          <p:spTgt spid="7172"/>
                                        </p:tgtEl>
                                      </p:cBhvr>
                                    </p:animEffect>
                                    <p:anim calcmode="lin" valueType="num">
                                      <p:cBhvr>
                                        <p:cTn id="8"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2"/>
                                        </p:tgtEl>
                                      </p:cBhvr>
                                      <p:to x="100000" y="60000"/>
                                    </p:animScale>
                                    <p:animScale>
                                      <p:cBhvr>
                                        <p:cTn id="14" dur="166" decel="50000">
                                          <p:stCondLst>
                                            <p:cond delay="676"/>
                                          </p:stCondLst>
                                        </p:cTn>
                                        <p:tgtEl>
                                          <p:spTgt spid="7172"/>
                                        </p:tgtEl>
                                      </p:cBhvr>
                                      <p:to x="100000" y="100000"/>
                                    </p:animScale>
                                    <p:animScale>
                                      <p:cBhvr>
                                        <p:cTn id="15" dur="26">
                                          <p:stCondLst>
                                            <p:cond delay="1312"/>
                                          </p:stCondLst>
                                        </p:cTn>
                                        <p:tgtEl>
                                          <p:spTgt spid="7172"/>
                                        </p:tgtEl>
                                      </p:cBhvr>
                                      <p:to x="100000" y="80000"/>
                                    </p:animScale>
                                    <p:animScale>
                                      <p:cBhvr>
                                        <p:cTn id="16" dur="166" decel="50000">
                                          <p:stCondLst>
                                            <p:cond delay="1338"/>
                                          </p:stCondLst>
                                        </p:cTn>
                                        <p:tgtEl>
                                          <p:spTgt spid="7172"/>
                                        </p:tgtEl>
                                      </p:cBhvr>
                                      <p:to x="100000" y="100000"/>
                                    </p:animScale>
                                    <p:animScale>
                                      <p:cBhvr>
                                        <p:cTn id="17" dur="26">
                                          <p:stCondLst>
                                            <p:cond delay="1642"/>
                                          </p:stCondLst>
                                        </p:cTn>
                                        <p:tgtEl>
                                          <p:spTgt spid="7172"/>
                                        </p:tgtEl>
                                      </p:cBhvr>
                                      <p:to x="100000" y="90000"/>
                                    </p:animScale>
                                    <p:animScale>
                                      <p:cBhvr>
                                        <p:cTn id="18" dur="166" decel="50000">
                                          <p:stCondLst>
                                            <p:cond delay="1668"/>
                                          </p:stCondLst>
                                        </p:cTn>
                                        <p:tgtEl>
                                          <p:spTgt spid="7172"/>
                                        </p:tgtEl>
                                      </p:cBhvr>
                                      <p:to x="100000" y="100000"/>
                                    </p:animScale>
                                    <p:animScale>
                                      <p:cBhvr>
                                        <p:cTn id="19" dur="26">
                                          <p:stCondLst>
                                            <p:cond delay="1808"/>
                                          </p:stCondLst>
                                        </p:cTn>
                                        <p:tgtEl>
                                          <p:spTgt spid="7172"/>
                                        </p:tgtEl>
                                      </p:cBhvr>
                                      <p:to x="100000" y="95000"/>
                                    </p:animScale>
                                    <p:animScale>
                                      <p:cBhvr>
                                        <p:cTn id="20" dur="166" decel="50000">
                                          <p:stCondLst>
                                            <p:cond delay="1834"/>
                                          </p:stCondLst>
                                        </p:cTn>
                                        <p:tgtEl>
                                          <p:spTgt spid="717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171"/>
                                        </p:tgtEl>
                                        <p:attrNameLst>
                                          <p:attrName>style.visibility</p:attrName>
                                        </p:attrNameLst>
                                      </p:cBhvr>
                                      <p:to>
                                        <p:strVal val="visible"/>
                                      </p:to>
                                    </p:set>
                                    <p:animEffect transition="in" filter="wipe(down)">
                                      <p:cBhvr>
                                        <p:cTn id="25" dur="580">
                                          <p:stCondLst>
                                            <p:cond delay="0"/>
                                          </p:stCondLst>
                                        </p:cTn>
                                        <p:tgtEl>
                                          <p:spTgt spid="7171"/>
                                        </p:tgtEl>
                                      </p:cBhvr>
                                    </p:animEffect>
                                    <p:anim calcmode="lin" valueType="num">
                                      <p:cBhvr>
                                        <p:cTn id="26"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31" dur="26">
                                          <p:stCondLst>
                                            <p:cond delay="650"/>
                                          </p:stCondLst>
                                        </p:cTn>
                                        <p:tgtEl>
                                          <p:spTgt spid="7171"/>
                                        </p:tgtEl>
                                      </p:cBhvr>
                                      <p:to x="100000" y="60000"/>
                                    </p:animScale>
                                    <p:animScale>
                                      <p:cBhvr>
                                        <p:cTn id="32" dur="166" decel="50000">
                                          <p:stCondLst>
                                            <p:cond delay="676"/>
                                          </p:stCondLst>
                                        </p:cTn>
                                        <p:tgtEl>
                                          <p:spTgt spid="7171"/>
                                        </p:tgtEl>
                                      </p:cBhvr>
                                      <p:to x="100000" y="100000"/>
                                    </p:animScale>
                                    <p:animScale>
                                      <p:cBhvr>
                                        <p:cTn id="33" dur="26">
                                          <p:stCondLst>
                                            <p:cond delay="1312"/>
                                          </p:stCondLst>
                                        </p:cTn>
                                        <p:tgtEl>
                                          <p:spTgt spid="7171"/>
                                        </p:tgtEl>
                                      </p:cBhvr>
                                      <p:to x="100000" y="80000"/>
                                    </p:animScale>
                                    <p:animScale>
                                      <p:cBhvr>
                                        <p:cTn id="34" dur="166" decel="50000">
                                          <p:stCondLst>
                                            <p:cond delay="1338"/>
                                          </p:stCondLst>
                                        </p:cTn>
                                        <p:tgtEl>
                                          <p:spTgt spid="7171"/>
                                        </p:tgtEl>
                                      </p:cBhvr>
                                      <p:to x="100000" y="100000"/>
                                    </p:animScale>
                                    <p:animScale>
                                      <p:cBhvr>
                                        <p:cTn id="35" dur="26">
                                          <p:stCondLst>
                                            <p:cond delay="1642"/>
                                          </p:stCondLst>
                                        </p:cTn>
                                        <p:tgtEl>
                                          <p:spTgt spid="7171"/>
                                        </p:tgtEl>
                                      </p:cBhvr>
                                      <p:to x="100000" y="90000"/>
                                    </p:animScale>
                                    <p:animScale>
                                      <p:cBhvr>
                                        <p:cTn id="36" dur="166" decel="50000">
                                          <p:stCondLst>
                                            <p:cond delay="1668"/>
                                          </p:stCondLst>
                                        </p:cTn>
                                        <p:tgtEl>
                                          <p:spTgt spid="7171"/>
                                        </p:tgtEl>
                                      </p:cBhvr>
                                      <p:to x="100000" y="100000"/>
                                    </p:animScale>
                                    <p:animScale>
                                      <p:cBhvr>
                                        <p:cTn id="37" dur="26">
                                          <p:stCondLst>
                                            <p:cond delay="1808"/>
                                          </p:stCondLst>
                                        </p:cTn>
                                        <p:tgtEl>
                                          <p:spTgt spid="7171"/>
                                        </p:tgtEl>
                                      </p:cBhvr>
                                      <p:to x="100000" y="95000"/>
                                    </p:animScale>
                                    <p:animScale>
                                      <p:cBhvr>
                                        <p:cTn id="38"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geral\pagpessoal\aulas\slides\vibh2o\vibrat_data\vibrat.gif"/>
          <p:cNvPicPr>
            <a:picLocks noChangeAspect="1" noChangeArrowheads="1"/>
          </p:cNvPicPr>
          <p:nvPr/>
        </p:nvPicPr>
        <p:blipFill>
          <a:blip r:embed="rId2"/>
          <a:srcRect/>
          <a:stretch>
            <a:fillRect/>
          </a:stretch>
        </p:blipFill>
        <p:spPr bwMode="auto">
          <a:xfrm>
            <a:off x="500063" y="2714625"/>
            <a:ext cx="2500312" cy="1387475"/>
          </a:xfrm>
          <a:prstGeom prst="rect">
            <a:avLst/>
          </a:prstGeom>
          <a:noFill/>
          <a:ln w="9525">
            <a:noFill/>
            <a:miter lim="800000"/>
            <a:headEnd/>
            <a:tailEnd/>
          </a:ln>
        </p:spPr>
      </p:pic>
      <p:sp>
        <p:nvSpPr>
          <p:cNvPr id="8195" name="Rectângulo 2"/>
          <p:cNvSpPr>
            <a:spLocks noChangeArrowheads="1"/>
          </p:cNvSpPr>
          <p:nvPr/>
        </p:nvSpPr>
        <p:spPr bwMode="auto">
          <a:xfrm>
            <a:off x="428625" y="357188"/>
            <a:ext cx="8215313" cy="2032000"/>
          </a:xfrm>
          <a:prstGeom prst="rect">
            <a:avLst/>
          </a:prstGeom>
          <a:noFill/>
          <a:ln w="9525">
            <a:noFill/>
            <a:miter lim="800000"/>
            <a:headEnd/>
            <a:tailEnd/>
          </a:ln>
        </p:spPr>
        <p:txBody>
          <a:bodyPr>
            <a:spAutoFit/>
          </a:bodyPr>
          <a:lstStyle/>
          <a:p>
            <a:pPr algn="just"/>
            <a:r>
              <a:rPr lang="pt-PT"/>
              <a:t>A  molécula de água  possui um  momento de inércia de rotação muito pequeno o que dá origem a uma combinação  complexa dos espectros vibracional-rotational  do gás contendo dezenas de </a:t>
            </a:r>
            <a:r>
              <a:rPr lang="pt-PT" sz="1600"/>
              <a:t>milhares</a:t>
            </a:r>
            <a:r>
              <a:rPr lang="pt-PT"/>
              <a:t> de milhões de linhas de absorção. No líquido as rotações moleculares tendem a ser impedidas pelas ligações de hidrogénio, dando origem às librações. Além disso, as linhas espectrais sofrem alargamento causando a sobreposição de muitos dos picos de absorção.</a:t>
            </a:r>
          </a:p>
        </p:txBody>
      </p:sp>
      <p:sp>
        <p:nvSpPr>
          <p:cNvPr id="8196" name="Rectângulo 3"/>
          <p:cNvSpPr>
            <a:spLocks noChangeArrowheads="1"/>
          </p:cNvSpPr>
          <p:nvPr/>
        </p:nvSpPr>
        <p:spPr bwMode="auto">
          <a:xfrm>
            <a:off x="3214688" y="2451100"/>
            <a:ext cx="5500687" cy="3692525"/>
          </a:xfrm>
          <a:prstGeom prst="rect">
            <a:avLst/>
          </a:prstGeom>
          <a:noFill/>
          <a:ln w="9525">
            <a:noFill/>
            <a:miter lim="800000"/>
            <a:headEnd/>
            <a:tailEnd/>
          </a:ln>
        </p:spPr>
        <p:txBody>
          <a:bodyPr>
            <a:spAutoFit/>
          </a:bodyPr>
          <a:lstStyle/>
          <a:p>
            <a:r>
              <a:rPr lang="pt-PT"/>
              <a:t>Ao lado comparam-se os espectros do gás, líquido e sólido para uma mesma quantidade de H2O [1]. </a:t>
            </a:r>
            <a:br>
              <a:rPr lang="pt-PT"/>
            </a:br>
            <a:r>
              <a:rPr lang="pt-PT"/>
              <a:t>A banda </a:t>
            </a:r>
            <a:r>
              <a:rPr lang="pt-PT" sz="1600"/>
              <a:t>correspondente</a:t>
            </a:r>
            <a:r>
              <a:rPr lang="pt-PT"/>
              <a:t> ao stretching  no líquido  sofre  um desvio para uma frequência mais baixa (v3, 3490 cm-1 e v1, 3280 cm-1 [8]) enquanto ocorre aumento da freqüência de encurvamento (v2, 1644 cm-1 [942])  devido às ligações por hidrogénio.  Tem-se verificado que o aumento da intensidade das ligações H-H altera  a vibração de elongamento para frequências mais baixas (dsvios para o vrmelho) com grande aumento de intensidade no IR (mas não em RAMAN) devido ao aumento de momento dipolar.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68313" y="361950"/>
            <a:ext cx="7704137" cy="3662363"/>
          </a:xfrm>
          <a:prstGeom prst="rect">
            <a:avLst/>
          </a:prstGeom>
          <a:noFill/>
          <a:ln w="9525">
            <a:noFill/>
            <a:miter lim="800000"/>
            <a:headEnd/>
            <a:tailEnd/>
          </a:ln>
        </p:spPr>
        <p:txBody>
          <a:bodyPr anchor="ctr">
            <a:spAutoFit/>
          </a:bodyPr>
          <a:lstStyle/>
          <a:p>
            <a:pPr algn="just"/>
            <a:r>
              <a:rPr lang="pt-PT" dirty="0"/>
              <a:t>A molécula de </a:t>
            </a:r>
            <a:r>
              <a:rPr lang="pt-PT" dirty="0" err="1"/>
              <a:t>tetracloreto</a:t>
            </a:r>
            <a:r>
              <a:rPr lang="pt-PT" dirty="0"/>
              <a:t> de carbono é formada por cinco átomos (a=5): assim o número de modos normais de vibração seria </a:t>
            </a:r>
            <a:r>
              <a:rPr lang="pt-PT" b="1" dirty="0"/>
              <a:t>3a-6=9</a:t>
            </a:r>
            <a:r>
              <a:rPr lang="pt-PT" dirty="0"/>
              <a:t>. </a:t>
            </a:r>
          </a:p>
          <a:p>
            <a:pPr algn="just"/>
            <a:endParaRPr lang="pt-PT" dirty="0"/>
          </a:p>
          <a:p>
            <a:pPr algn="just"/>
            <a:r>
              <a:rPr lang="pt-PT" dirty="0"/>
              <a:t>Mas a molécula possui uma elevada simetria (que não vamos aqui explorar) e por isso haverá degenerescência: os mesmos valores de frequência de vibração são observados para diferentes tipos de movimentos atómicos e esses movimentos possuem a mesma energia </a:t>
            </a:r>
            <a:r>
              <a:rPr lang="pt-PT" dirty="0" err="1"/>
              <a:t>vibracional</a:t>
            </a:r>
            <a:r>
              <a:rPr lang="pt-PT" dirty="0"/>
              <a:t>.</a:t>
            </a:r>
            <a:br>
              <a:rPr lang="pt-PT" dirty="0"/>
            </a:br>
            <a:endParaRPr lang="pt-PT" dirty="0"/>
          </a:p>
          <a:p>
            <a:pPr algn="just"/>
            <a:r>
              <a:rPr lang="pt-PT" dirty="0"/>
              <a:t>No nosso caso </a:t>
            </a:r>
            <a:r>
              <a:rPr lang="pt-PT" b="1" dirty="0"/>
              <a:t>só 4 entre as 9 vibrações são diferentes</a:t>
            </a:r>
            <a:r>
              <a:rPr lang="pt-PT" dirty="0"/>
              <a:t>. </a:t>
            </a:r>
            <a:br>
              <a:rPr lang="pt-PT" dirty="0"/>
            </a:br>
            <a:r>
              <a:rPr lang="pt-PT" dirty="0"/>
              <a:t/>
            </a:r>
            <a:br>
              <a:rPr lang="pt-PT" dirty="0"/>
            </a:br>
            <a:r>
              <a:rPr lang="pt-PT" dirty="0">
                <a:hlinkClick r:id="rId2"/>
              </a:rPr>
              <a:t>Vamos ver os diferentes tipos de vibrações</a:t>
            </a:r>
          </a:p>
          <a:p>
            <a:pPr algn="ctr"/>
            <a:r>
              <a:rPr lang="pt-PT" dirty="0"/>
              <a:t>  </a:t>
            </a:r>
          </a:p>
        </p:txBody>
      </p:sp>
      <p:pic>
        <p:nvPicPr>
          <p:cNvPr id="3075" name="Picture 5"/>
          <p:cNvPicPr>
            <a:picLocks noChangeAspect="1" noChangeArrowheads="1"/>
          </p:cNvPicPr>
          <p:nvPr/>
        </p:nvPicPr>
        <p:blipFill>
          <a:blip r:embed="rId3"/>
          <a:srcRect/>
          <a:stretch>
            <a:fillRect/>
          </a:stretch>
        </p:blipFill>
        <p:spPr bwMode="auto">
          <a:xfrm>
            <a:off x="6443663" y="4005263"/>
            <a:ext cx="2016125" cy="197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nu1anim(crop)"/>
          <p:cNvPicPr>
            <a:picLocks noChangeAspect="1" noChangeArrowheads="1" noCrop="1"/>
          </p:cNvPicPr>
          <p:nvPr/>
        </p:nvPicPr>
        <p:blipFill>
          <a:blip r:embed="rId2"/>
          <a:srcRect/>
          <a:stretch>
            <a:fillRect/>
          </a:stretch>
        </p:blipFill>
        <p:spPr bwMode="auto">
          <a:xfrm>
            <a:off x="1547813" y="908050"/>
            <a:ext cx="2095500" cy="1714500"/>
          </a:xfrm>
          <a:prstGeom prst="rect">
            <a:avLst/>
          </a:prstGeom>
          <a:noFill/>
          <a:ln w="9525">
            <a:noFill/>
            <a:miter lim="800000"/>
            <a:headEnd/>
            <a:tailEnd/>
          </a:ln>
        </p:spPr>
      </p:pic>
      <p:pic>
        <p:nvPicPr>
          <p:cNvPr id="4099" name="Picture 5" descr="nu2anim(crop)"/>
          <p:cNvPicPr>
            <a:picLocks noChangeAspect="1" noChangeArrowheads="1" noCrop="1"/>
          </p:cNvPicPr>
          <p:nvPr/>
        </p:nvPicPr>
        <p:blipFill>
          <a:blip r:embed="rId3"/>
          <a:srcRect/>
          <a:stretch>
            <a:fillRect/>
          </a:stretch>
        </p:blipFill>
        <p:spPr bwMode="auto">
          <a:xfrm>
            <a:off x="4427538" y="908050"/>
            <a:ext cx="2095500" cy="1714500"/>
          </a:xfrm>
          <a:prstGeom prst="rect">
            <a:avLst/>
          </a:prstGeom>
          <a:noFill/>
          <a:ln w="9525">
            <a:noFill/>
            <a:miter lim="800000"/>
            <a:headEnd/>
            <a:tailEnd/>
          </a:ln>
        </p:spPr>
      </p:pic>
      <p:pic>
        <p:nvPicPr>
          <p:cNvPr id="4100" name="Picture 6" descr="nu3anim(crop)"/>
          <p:cNvPicPr>
            <a:picLocks noChangeAspect="1" noChangeArrowheads="1" noCrop="1"/>
          </p:cNvPicPr>
          <p:nvPr/>
        </p:nvPicPr>
        <p:blipFill>
          <a:blip r:embed="rId4"/>
          <a:srcRect/>
          <a:stretch>
            <a:fillRect/>
          </a:stretch>
        </p:blipFill>
        <p:spPr bwMode="auto">
          <a:xfrm>
            <a:off x="1619250" y="3500438"/>
            <a:ext cx="2095500" cy="1714500"/>
          </a:xfrm>
          <a:prstGeom prst="rect">
            <a:avLst/>
          </a:prstGeom>
          <a:noFill/>
          <a:ln w="9525">
            <a:noFill/>
            <a:miter lim="800000"/>
            <a:headEnd/>
            <a:tailEnd/>
          </a:ln>
        </p:spPr>
      </p:pic>
      <p:pic>
        <p:nvPicPr>
          <p:cNvPr id="4101" name="Picture 7" descr="nu4anim(crop)"/>
          <p:cNvPicPr>
            <a:picLocks noChangeAspect="1" noChangeArrowheads="1" noCrop="1"/>
          </p:cNvPicPr>
          <p:nvPr/>
        </p:nvPicPr>
        <p:blipFill>
          <a:blip r:embed="rId5"/>
          <a:srcRect/>
          <a:stretch>
            <a:fillRect/>
          </a:stretch>
        </p:blipFill>
        <p:spPr bwMode="auto">
          <a:xfrm>
            <a:off x="4500563" y="3500438"/>
            <a:ext cx="2095500" cy="1714500"/>
          </a:xfrm>
          <a:prstGeom prst="rect">
            <a:avLst/>
          </a:prstGeom>
          <a:noFill/>
          <a:ln w="9525">
            <a:noFill/>
            <a:miter lim="800000"/>
            <a:headEnd/>
            <a:tailEnd/>
          </a:ln>
        </p:spPr>
      </p:pic>
      <p:sp>
        <p:nvSpPr>
          <p:cNvPr id="4102" name="Rectangle 8"/>
          <p:cNvSpPr>
            <a:spLocks noChangeArrowheads="1"/>
          </p:cNvSpPr>
          <p:nvPr/>
        </p:nvSpPr>
        <p:spPr bwMode="auto">
          <a:xfrm>
            <a:off x="1619250" y="2781300"/>
            <a:ext cx="5632450" cy="641350"/>
          </a:xfrm>
          <a:prstGeom prst="rect">
            <a:avLst/>
          </a:prstGeom>
          <a:noFill/>
          <a:ln w="9525">
            <a:noFill/>
            <a:miter lim="800000"/>
            <a:headEnd/>
            <a:tailEnd/>
          </a:ln>
        </p:spPr>
        <p:txBody>
          <a:bodyPr wrap="none" anchor="ctr">
            <a:spAutoFit/>
          </a:bodyPr>
          <a:lstStyle/>
          <a:p>
            <a:r>
              <a:rPr lang="pt-PT"/>
              <a:t>      v1 = 460 cm-1                v2 =  214 cm</a:t>
            </a:r>
            <a:r>
              <a:rPr lang="pt-PT" baseline="30000"/>
              <a:t>-1 </a:t>
            </a:r>
            <a:r>
              <a:rPr lang="pt-PT"/>
              <a:t/>
            </a:r>
            <a:br>
              <a:rPr lang="pt-PT"/>
            </a:br>
            <a:r>
              <a:rPr lang="pt-PT"/>
              <a:t>   (vibração simétrica)         (duplamente degenerada) </a:t>
            </a:r>
          </a:p>
        </p:txBody>
      </p:sp>
      <p:sp>
        <p:nvSpPr>
          <p:cNvPr id="4103" name="Rectangle 9"/>
          <p:cNvSpPr>
            <a:spLocks noChangeArrowheads="1"/>
          </p:cNvSpPr>
          <p:nvPr/>
        </p:nvSpPr>
        <p:spPr bwMode="auto">
          <a:xfrm>
            <a:off x="1763713" y="5373688"/>
            <a:ext cx="4806950" cy="641350"/>
          </a:xfrm>
          <a:prstGeom prst="rect">
            <a:avLst/>
          </a:prstGeom>
          <a:noFill/>
          <a:ln w="9525">
            <a:noFill/>
            <a:miter lim="800000"/>
            <a:headEnd/>
            <a:tailEnd/>
          </a:ln>
        </p:spPr>
        <p:txBody>
          <a:bodyPr wrap="none" anchor="ctr">
            <a:spAutoFit/>
          </a:bodyPr>
          <a:lstStyle/>
          <a:p>
            <a:r>
              <a:rPr lang="pt-PT"/>
              <a:t>v3 = 780 cm-1                          v4 = 313 cm-1 </a:t>
            </a:r>
            <a:br>
              <a:rPr lang="pt-PT"/>
            </a:br>
            <a:r>
              <a:rPr lang="pt-PT"/>
              <a:t>                   (triplamente  degeneradas) </a:t>
            </a:r>
          </a:p>
        </p:txBody>
      </p:sp>
      <p:sp>
        <p:nvSpPr>
          <p:cNvPr id="4104" name="Rectangle 10"/>
          <p:cNvSpPr>
            <a:spLocks noChangeArrowheads="1"/>
          </p:cNvSpPr>
          <p:nvPr/>
        </p:nvSpPr>
        <p:spPr bwMode="auto">
          <a:xfrm>
            <a:off x="468313" y="6021388"/>
            <a:ext cx="4743450" cy="366712"/>
          </a:xfrm>
          <a:prstGeom prst="rect">
            <a:avLst/>
          </a:prstGeom>
          <a:noFill/>
          <a:ln w="9525">
            <a:noFill/>
            <a:miter lim="800000"/>
            <a:headEnd/>
            <a:tailEnd/>
          </a:ln>
        </p:spPr>
        <p:txBody>
          <a:bodyPr wrap="none" anchor="ctr">
            <a:spAutoFit/>
          </a:bodyPr>
          <a:lstStyle/>
          <a:p>
            <a:r>
              <a:rPr lang="pt-PT"/>
              <a:t>Vamos ver este modos em esp. Raman e IR </a:t>
            </a:r>
          </a:p>
        </p:txBody>
      </p:sp>
      <p:sp>
        <p:nvSpPr>
          <p:cNvPr id="4105" name="Line 11"/>
          <p:cNvSpPr>
            <a:spLocks noChangeShapeType="1"/>
          </p:cNvSpPr>
          <p:nvPr/>
        </p:nvSpPr>
        <p:spPr bwMode="auto">
          <a:xfrm flipV="1">
            <a:off x="5219700" y="6021388"/>
            <a:ext cx="1728788" cy="71437"/>
          </a:xfrm>
          <a:prstGeom prst="line">
            <a:avLst/>
          </a:prstGeom>
          <a:noFill/>
          <a:ln w="9525">
            <a:solidFill>
              <a:schemeClr val="tx1"/>
            </a:solidFill>
            <a:round/>
            <a:headEnd/>
            <a:tailEnd type="triangle" w="med" len="med"/>
          </a:ln>
        </p:spPr>
        <p:txBody>
          <a:bodyPr/>
          <a:lstStyle/>
          <a:p>
            <a:endParaRPr lang="pt-P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u1anim(crop)"/>
          <p:cNvPicPr>
            <a:picLocks noChangeAspect="1" noChangeArrowheads="1" noCrop="1"/>
          </p:cNvPicPr>
          <p:nvPr/>
        </p:nvPicPr>
        <p:blipFill>
          <a:blip r:embed="rId2"/>
          <a:srcRect/>
          <a:stretch>
            <a:fillRect/>
          </a:stretch>
        </p:blipFill>
        <p:spPr bwMode="auto">
          <a:xfrm>
            <a:off x="3924300" y="765175"/>
            <a:ext cx="1511300" cy="1236663"/>
          </a:xfrm>
          <a:prstGeom prst="rect">
            <a:avLst/>
          </a:prstGeom>
          <a:noFill/>
          <a:ln w="9525">
            <a:noFill/>
            <a:miter lim="800000"/>
            <a:headEnd/>
            <a:tailEnd/>
          </a:ln>
        </p:spPr>
      </p:pic>
      <p:pic>
        <p:nvPicPr>
          <p:cNvPr id="5123" name="Picture 5" descr="nu2anim(crop)"/>
          <p:cNvPicPr>
            <a:picLocks noChangeAspect="1" noChangeArrowheads="1" noCrop="1"/>
          </p:cNvPicPr>
          <p:nvPr/>
        </p:nvPicPr>
        <p:blipFill>
          <a:blip r:embed="rId3"/>
          <a:srcRect/>
          <a:stretch>
            <a:fillRect/>
          </a:stretch>
        </p:blipFill>
        <p:spPr bwMode="auto">
          <a:xfrm>
            <a:off x="611188" y="725488"/>
            <a:ext cx="1512887" cy="1238250"/>
          </a:xfrm>
          <a:prstGeom prst="rect">
            <a:avLst/>
          </a:prstGeom>
          <a:noFill/>
          <a:ln w="9525">
            <a:noFill/>
            <a:miter lim="800000"/>
            <a:headEnd/>
            <a:tailEnd/>
          </a:ln>
        </p:spPr>
      </p:pic>
      <p:pic>
        <p:nvPicPr>
          <p:cNvPr id="5124" name="Picture 6" descr="nu3anim(crop)"/>
          <p:cNvPicPr>
            <a:picLocks noChangeAspect="1" noChangeArrowheads="1" noCrop="1"/>
          </p:cNvPicPr>
          <p:nvPr/>
        </p:nvPicPr>
        <p:blipFill>
          <a:blip r:embed="rId4"/>
          <a:srcRect/>
          <a:stretch>
            <a:fillRect/>
          </a:stretch>
        </p:blipFill>
        <p:spPr bwMode="auto">
          <a:xfrm>
            <a:off x="5651500" y="765175"/>
            <a:ext cx="1512888" cy="1238250"/>
          </a:xfrm>
          <a:prstGeom prst="rect">
            <a:avLst/>
          </a:prstGeom>
          <a:noFill/>
          <a:ln w="9525">
            <a:noFill/>
            <a:miter lim="800000"/>
            <a:headEnd/>
            <a:tailEnd/>
          </a:ln>
        </p:spPr>
      </p:pic>
      <p:pic>
        <p:nvPicPr>
          <p:cNvPr id="5125" name="Picture 7" descr="nu4anim(crop)"/>
          <p:cNvPicPr>
            <a:picLocks noChangeAspect="1" noChangeArrowheads="1" noCrop="1"/>
          </p:cNvPicPr>
          <p:nvPr/>
        </p:nvPicPr>
        <p:blipFill>
          <a:blip r:embed="rId5"/>
          <a:srcRect/>
          <a:stretch>
            <a:fillRect/>
          </a:stretch>
        </p:blipFill>
        <p:spPr bwMode="auto">
          <a:xfrm>
            <a:off x="2339975" y="765175"/>
            <a:ext cx="1439863" cy="1179513"/>
          </a:xfrm>
          <a:prstGeom prst="rect">
            <a:avLst/>
          </a:prstGeom>
          <a:noFill/>
          <a:ln w="9525">
            <a:noFill/>
            <a:miter lim="800000"/>
            <a:headEnd/>
            <a:tailEnd/>
          </a:ln>
        </p:spPr>
      </p:pic>
      <p:pic>
        <p:nvPicPr>
          <p:cNvPr id="5126" name="Picture 12" descr="CCl4spectra"/>
          <p:cNvPicPr>
            <a:picLocks noChangeAspect="1" noChangeArrowheads="1"/>
          </p:cNvPicPr>
          <p:nvPr/>
        </p:nvPicPr>
        <p:blipFill>
          <a:blip r:embed="rId6"/>
          <a:srcRect/>
          <a:stretch>
            <a:fillRect/>
          </a:stretch>
        </p:blipFill>
        <p:spPr bwMode="auto">
          <a:xfrm>
            <a:off x="1116013" y="2133600"/>
            <a:ext cx="5616575"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57158" y="779579"/>
            <a:ext cx="7786742" cy="5078313"/>
          </a:xfrm>
          <a:prstGeom prst="rect">
            <a:avLst/>
          </a:prstGeom>
        </p:spPr>
        <p:txBody>
          <a:bodyPr wrap="square">
            <a:spAutoFit/>
          </a:bodyPr>
          <a:lstStyle/>
          <a:p>
            <a:pPr algn="just"/>
            <a:r>
              <a:rPr lang="pt-PT" dirty="0" smtClean="0"/>
              <a:t>Quando uma molécula possui grupos atómicos ligados entre si por ligações simples têm lugar movimentos de rotação interna em torno dessa ligação. </a:t>
            </a:r>
          </a:p>
          <a:p>
            <a:pPr algn="just"/>
            <a:endParaRPr lang="pt-PT" dirty="0" smtClean="0"/>
          </a:p>
          <a:p>
            <a:pPr algn="just"/>
            <a:r>
              <a:rPr lang="pt-PT" dirty="0" smtClean="0"/>
              <a:t>Exemplos </a:t>
            </a:r>
            <a:r>
              <a:rPr lang="pt-PT" dirty="0" err="1" smtClean="0"/>
              <a:t>etano</a:t>
            </a:r>
            <a:r>
              <a:rPr lang="pt-PT" dirty="0" smtClean="0"/>
              <a:t> (H</a:t>
            </a:r>
            <a:r>
              <a:rPr lang="pt-PT" baseline="-25000" dirty="0" smtClean="0"/>
              <a:t>3</a:t>
            </a:r>
            <a:r>
              <a:rPr lang="pt-PT" dirty="0" smtClean="0"/>
              <a:t>C</a:t>
            </a:r>
            <a:r>
              <a:rPr lang="pt-PT" dirty="0" smtClean="0">
                <a:sym typeface="Symbol"/>
              </a:rPr>
              <a:t></a:t>
            </a:r>
            <a:r>
              <a:rPr lang="pt-PT" dirty="0" smtClean="0"/>
              <a:t>CH</a:t>
            </a:r>
            <a:r>
              <a:rPr lang="pt-PT" baseline="-25000" dirty="0" smtClean="0"/>
              <a:t>3</a:t>
            </a:r>
            <a:r>
              <a:rPr lang="pt-PT" dirty="0" smtClean="0"/>
              <a:t>), a acetona (H</a:t>
            </a:r>
            <a:r>
              <a:rPr lang="pt-PT" baseline="-25000" dirty="0" smtClean="0"/>
              <a:t>3</a:t>
            </a:r>
            <a:r>
              <a:rPr lang="pt-PT" dirty="0" smtClean="0"/>
              <a:t>C</a:t>
            </a:r>
            <a:r>
              <a:rPr lang="pt-PT" dirty="0" smtClean="0">
                <a:sym typeface="Symbol"/>
              </a:rPr>
              <a:t></a:t>
            </a:r>
            <a:r>
              <a:rPr lang="pt-PT" dirty="0" smtClean="0"/>
              <a:t>(CO)</a:t>
            </a:r>
            <a:r>
              <a:rPr lang="pt-PT" dirty="0" smtClean="0">
                <a:sym typeface="Symbol"/>
              </a:rPr>
              <a:t></a:t>
            </a:r>
            <a:r>
              <a:rPr lang="pt-PT" dirty="0" smtClean="0"/>
              <a:t>CH</a:t>
            </a:r>
            <a:r>
              <a:rPr lang="pt-PT" baseline="-25000" dirty="0" smtClean="0"/>
              <a:t>3</a:t>
            </a:r>
            <a:r>
              <a:rPr lang="pt-PT" dirty="0" smtClean="0"/>
              <a:t>) e a </a:t>
            </a:r>
            <a:r>
              <a:rPr lang="pt-PT" dirty="0" err="1" smtClean="0"/>
              <a:t>hidoxilamina</a:t>
            </a:r>
            <a:r>
              <a:rPr lang="pt-PT" dirty="0" smtClean="0"/>
              <a:t> (H</a:t>
            </a:r>
            <a:r>
              <a:rPr lang="pt-PT" baseline="-25000" dirty="0" smtClean="0"/>
              <a:t>2</a:t>
            </a:r>
            <a:r>
              <a:rPr lang="pt-PT" dirty="0" smtClean="0"/>
              <a:t>N</a:t>
            </a:r>
            <a:r>
              <a:rPr lang="pt-PT" dirty="0" smtClean="0">
                <a:sym typeface="Symbol"/>
              </a:rPr>
              <a:t></a:t>
            </a:r>
            <a:r>
              <a:rPr lang="pt-PT" dirty="0" smtClean="0"/>
              <a:t>OH). </a:t>
            </a:r>
          </a:p>
          <a:p>
            <a:pPr algn="just"/>
            <a:endParaRPr lang="pt-PT" dirty="0" smtClean="0"/>
          </a:p>
          <a:p>
            <a:pPr algn="just"/>
            <a:r>
              <a:rPr lang="pt-PT" dirty="0" smtClean="0"/>
              <a:t>Em todas estas espécies moleculares a rotação envolve grupos vizinhos ligados directamente entre si. No entanto, pode também observar-se rotação interna em moléculas onde os grupos que rodam estão separados por duas ligações simples, como acontece, por exemplo, no </a:t>
            </a:r>
            <a:r>
              <a:rPr lang="pt-PT" dirty="0" err="1" smtClean="0"/>
              <a:t>dimetil-cádmio</a:t>
            </a:r>
            <a:r>
              <a:rPr lang="pt-PT" dirty="0" smtClean="0"/>
              <a:t> (H</a:t>
            </a:r>
            <a:r>
              <a:rPr lang="pt-PT" baseline="-25000" dirty="0" smtClean="0"/>
              <a:t>3</a:t>
            </a:r>
            <a:r>
              <a:rPr lang="pt-PT" dirty="0" smtClean="0"/>
              <a:t>C</a:t>
            </a:r>
            <a:r>
              <a:rPr lang="pt-PT" dirty="0" smtClean="0">
                <a:sym typeface="Symbol"/>
              </a:rPr>
              <a:t></a:t>
            </a:r>
            <a:r>
              <a:rPr lang="pt-PT" dirty="0" smtClean="0"/>
              <a:t>Cd</a:t>
            </a:r>
            <a:r>
              <a:rPr lang="pt-PT" dirty="0" smtClean="0">
                <a:sym typeface="Symbol"/>
              </a:rPr>
              <a:t></a:t>
            </a:r>
            <a:r>
              <a:rPr lang="pt-PT" dirty="0" smtClean="0"/>
              <a:t>CH</a:t>
            </a:r>
            <a:r>
              <a:rPr lang="pt-PT" baseline="-25000" dirty="0" smtClean="0"/>
              <a:t>3</a:t>
            </a:r>
            <a:r>
              <a:rPr lang="pt-PT" dirty="0" smtClean="0"/>
              <a:t>). Convém comparar estes exemplos com o que acontece na molécula de etileno (H</a:t>
            </a:r>
            <a:r>
              <a:rPr lang="pt-PT" baseline="-25000" dirty="0" smtClean="0"/>
              <a:t>2</a:t>
            </a:r>
            <a:r>
              <a:rPr lang="pt-PT" dirty="0" smtClean="0"/>
              <a:t>C=CH</a:t>
            </a:r>
            <a:r>
              <a:rPr lang="pt-PT" baseline="-25000" dirty="0" smtClean="0"/>
              <a:t>2</a:t>
            </a:r>
            <a:r>
              <a:rPr lang="pt-PT" dirty="0" smtClean="0"/>
              <a:t>) na qual não se observa rotação livre, na qual não se observa rotação livre, mas um movimento </a:t>
            </a:r>
            <a:r>
              <a:rPr lang="pt-PT" dirty="0" err="1" smtClean="0"/>
              <a:t>vibracional</a:t>
            </a:r>
            <a:r>
              <a:rPr lang="pt-PT" dirty="0" smtClean="0"/>
              <a:t> dos grupos CH</a:t>
            </a:r>
            <a:r>
              <a:rPr lang="pt-PT" baseline="-25000" dirty="0" smtClean="0"/>
              <a:t>2</a:t>
            </a:r>
            <a:r>
              <a:rPr lang="pt-PT" dirty="0" smtClean="0"/>
              <a:t> em torno da ligação dupla. </a:t>
            </a:r>
          </a:p>
          <a:p>
            <a:pPr algn="just"/>
            <a:endParaRPr lang="pt-PT" dirty="0" smtClean="0"/>
          </a:p>
          <a:p>
            <a:pPr algn="just"/>
            <a:r>
              <a:rPr lang="pt-PT" dirty="0" smtClean="0"/>
              <a:t>A vibração correspondente a este movimento (de </a:t>
            </a:r>
            <a:r>
              <a:rPr lang="pt-PT" dirty="0" err="1" smtClean="0"/>
              <a:t>torsão</a:t>
            </a:r>
            <a:r>
              <a:rPr lang="pt-PT" dirty="0" smtClean="0"/>
              <a:t>) contribui para a capacidade calorífica como se de um modo normal de vibração se tratasse. Pelo contrário, na rotação livre perde-se um modo normal de vibração, que aparece contabilizado como rotação livre.</a:t>
            </a:r>
            <a:endParaRPr lang="pt-PT" dirty="0"/>
          </a:p>
        </p:txBody>
      </p:sp>
      <p:sp>
        <p:nvSpPr>
          <p:cNvPr id="3" name="Rectângulo 2"/>
          <p:cNvSpPr/>
          <p:nvPr/>
        </p:nvSpPr>
        <p:spPr>
          <a:xfrm>
            <a:off x="214282" y="71414"/>
            <a:ext cx="8286808" cy="646331"/>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da rotação interna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endParaRPr lang="pt-PT" b="1" dirty="0" smtClean="0">
              <a:solidFill>
                <a:srgbClr val="FF0000"/>
              </a:solidFill>
              <a:latin typeface="Arial" pitchFamily="34" charset="0"/>
              <a:ea typeface="Times New Roman" pitchFamily="18" charset="0"/>
            </a:endParaRPr>
          </a:p>
          <a:p>
            <a:pPr lvl="0" algn="just" fontAlgn="base">
              <a:spcBef>
                <a:spcPct val="0"/>
              </a:spcBef>
              <a:spcAft>
                <a:spcPct val="0"/>
              </a:spcAft>
            </a:pPr>
            <a:r>
              <a:rPr lang="pt-PT" b="1" dirty="0" smtClean="0">
                <a:solidFill>
                  <a:srgbClr val="FF0000"/>
                </a:solidFill>
                <a:latin typeface="Arial" pitchFamily="34" charset="0"/>
                <a:ea typeface="Times New Roman" pitchFamily="18" charset="0"/>
              </a:rPr>
              <a:t>(LEITURA OPCIONAL)</a:t>
            </a:r>
            <a:endParaRPr lang="pt-PT" b="1" dirty="0" smtClean="0">
              <a:solidFill>
                <a:srgbClr val="FF0000"/>
              </a:solidFill>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00034" y="941394"/>
            <a:ext cx="8143932" cy="3416320"/>
          </a:xfrm>
          <a:prstGeom prst="rect">
            <a:avLst/>
          </a:prstGeom>
          <a:noFill/>
          <a:ln w="9525">
            <a:noFill/>
            <a:miter lim="800000"/>
            <a:headEnd/>
            <a:tailEnd/>
          </a:ln>
          <a:effectLst/>
        </p:spPr>
        <p:txBody>
          <a:bodyPr wrap="square" anchor="ctr">
            <a:spAutoFit/>
          </a:bodyPr>
          <a:lstStyle/>
          <a:p>
            <a:pPr algn="just">
              <a:defRPr/>
            </a:pPr>
            <a:r>
              <a:rPr lang="pt-PT" b="1" dirty="0">
                <a:latin typeface="Arial" pitchFamily="34" charset="0"/>
                <a:ea typeface="Times New Roman" pitchFamily="18" charset="0"/>
                <a:cs typeface="Arial" pitchFamily="34" charset="0"/>
              </a:rPr>
              <a:t>É necessário especificar as condições em que </a:t>
            </a:r>
            <a:r>
              <a:rPr lang="pt-PT" b="1" dirty="0">
                <a:latin typeface="Arial" pitchFamily="34" charset="0"/>
                <a:ea typeface="Times New Roman" pitchFamily="18" charset="0"/>
                <a:cs typeface="Arial" pitchFamily="34" charset="0"/>
                <a:sym typeface="Symbol" pitchFamily="18" charset="2"/>
              </a:rPr>
              <a:t></a:t>
            </a:r>
            <a:r>
              <a:rPr lang="pt-PT" b="1" dirty="0">
                <a:latin typeface="Arial" pitchFamily="34" charset="0"/>
                <a:ea typeface="Times New Roman" pitchFamily="18" charset="0"/>
                <a:cs typeface="Arial" pitchFamily="34" charset="0"/>
              </a:rPr>
              <a:t>Q</a:t>
            </a:r>
            <a:r>
              <a:rPr lang="pt-PT" b="1" dirty="0">
                <a:latin typeface="Arial" pitchFamily="34" charset="0"/>
                <a:ea typeface="Times New Roman" pitchFamily="18" charset="0"/>
                <a:cs typeface="Arial" pitchFamily="34" charset="0"/>
                <a:sym typeface="Symbol" pitchFamily="18" charset="2"/>
              </a:rPr>
              <a:t> é transferida do exterior para o sistema (ou vice-versa), uma vez que o  "calor" não é uma propriedade termodinâmica. </a:t>
            </a:r>
          </a:p>
          <a:p>
            <a:pPr algn="just">
              <a:defRPr/>
            </a:pPr>
            <a:endParaRPr lang="pt-PT" b="1" dirty="0">
              <a:latin typeface="Arial" pitchFamily="34" charset="0"/>
              <a:ea typeface="Times New Roman" pitchFamily="18" charset="0"/>
              <a:cs typeface="Arial" pitchFamily="34" charset="0"/>
              <a:sym typeface="Symbol" pitchFamily="18" charset="2"/>
            </a:endParaRPr>
          </a:p>
          <a:p>
            <a:pPr algn="just">
              <a:defRPr/>
            </a:pPr>
            <a:r>
              <a:rPr lang="pt-PT" b="1" dirty="0">
                <a:latin typeface="Arial" pitchFamily="34" charset="0"/>
                <a:ea typeface="Times New Roman" pitchFamily="18" charset="0"/>
                <a:cs typeface="Arial" pitchFamily="34" charset="0"/>
                <a:sym typeface="Symbol" pitchFamily="18" charset="2"/>
              </a:rPr>
              <a:t>São essas condições que vão, afinal, determinar o valor concreto da capacidade calorífica, </a:t>
            </a:r>
            <a:r>
              <a:rPr lang="pt-PT" b="1" i="1" dirty="0">
                <a:latin typeface="Arial" pitchFamily="34" charset="0"/>
                <a:ea typeface="Times New Roman" pitchFamily="18" charset="0"/>
                <a:cs typeface="Arial" pitchFamily="34" charset="0"/>
                <a:sym typeface="Symbol" pitchFamily="18" charset="2"/>
              </a:rPr>
              <a:t>C</a:t>
            </a:r>
            <a:r>
              <a:rPr lang="pt-PT" b="1" dirty="0">
                <a:latin typeface="Arial" pitchFamily="34" charset="0"/>
                <a:ea typeface="Times New Roman" pitchFamily="18" charset="0"/>
                <a:cs typeface="Arial" pitchFamily="34" charset="0"/>
                <a:sym typeface="Symbol" pitchFamily="18" charset="2"/>
              </a:rPr>
              <a:t>. </a:t>
            </a:r>
          </a:p>
          <a:p>
            <a:pPr algn="just">
              <a:defRPr/>
            </a:pPr>
            <a:endParaRPr lang="pt-PT" b="1" dirty="0">
              <a:latin typeface="Arial" pitchFamily="34" charset="0"/>
              <a:ea typeface="Times New Roman" pitchFamily="18" charset="0"/>
              <a:cs typeface="Arial" pitchFamily="34" charset="0"/>
              <a:sym typeface="Symbol" pitchFamily="18" charset="2"/>
            </a:endParaRPr>
          </a:p>
          <a:p>
            <a:pPr algn="just">
              <a:defRPr/>
            </a:pPr>
            <a:r>
              <a:rPr lang="pt-PT" b="1" dirty="0">
                <a:latin typeface="Arial" pitchFamily="34" charset="0"/>
                <a:ea typeface="Times New Roman" pitchFamily="18" charset="0"/>
                <a:cs typeface="Arial" pitchFamily="34" charset="0"/>
                <a:sym typeface="Symbol" pitchFamily="18" charset="2"/>
              </a:rPr>
              <a:t>Assim, torna-se conveniente considerar duas situações particulares na transferência de calor: a volume constante e a pressão constante. </a:t>
            </a:r>
          </a:p>
          <a:p>
            <a:pPr algn="just">
              <a:defRPr/>
            </a:pPr>
            <a:endParaRPr lang="pt-PT" b="1" dirty="0">
              <a:latin typeface="Arial" pitchFamily="34" charset="0"/>
              <a:ea typeface="Times New Roman" pitchFamily="18" charset="0"/>
              <a:cs typeface="Arial" pitchFamily="34" charset="0"/>
              <a:sym typeface="Symbol" pitchFamily="18" charset="2"/>
            </a:endParaRPr>
          </a:p>
          <a:p>
            <a:pPr algn="just">
              <a:defRPr/>
            </a:pPr>
            <a:r>
              <a:rPr lang="pt-PT" b="1" dirty="0">
                <a:latin typeface="Arial" pitchFamily="34" charset="0"/>
                <a:ea typeface="Times New Roman" pitchFamily="18" charset="0"/>
                <a:cs typeface="Arial" pitchFamily="34" charset="0"/>
                <a:sym typeface="Symbol" pitchFamily="18" charset="2"/>
              </a:rPr>
              <a:t>quando </a:t>
            </a:r>
            <a:r>
              <a:rPr lang="pt-PT" b="1" i="1" dirty="0">
                <a:latin typeface="Arial" pitchFamily="34" charset="0"/>
                <a:ea typeface="Times New Roman" pitchFamily="18" charset="0"/>
                <a:cs typeface="Arial" pitchFamily="34" charset="0"/>
                <a:sym typeface="Symbol" pitchFamily="18" charset="2"/>
              </a:rPr>
              <a:t>V </a:t>
            </a:r>
            <a:r>
              <a:rPr lang="pt-PT" b="1" dirty="0">
                <a:latin typeface="Arial" pitchFamily="34" charset="0"/>
                <a:ea typeface="Times New Roman" pitchFamily="18" charset="0"/>
                <a:cs typeface="Arial" pitchFamily="34" charset="0"/>
                <a:sym typeface="Symbol" pitchFamily="18" charset="2"/>
              </a:rPr>
              <a:t>= </a:t>
            </a:r>
            <a:r>
              <a:rPr lang="pt-PT" b="1" dirty="0" err="1">
                <a:latin typeface="Arial" pitchFamily="34" charset="0"/>
                <a:ea typeface="Times New Roman" pitchFamily="18" charset="0"/>
                <a:cs typeface="Arial" pitchFamily="34" charset="0"/>
                <a:sym typeface="Symbol" pitchFamily="18" charset="2"/>
              </a:rPr>
              <a:t>cte</a:t>
            </a:r>
            <a:r>
              <a:rPr lang="pt-PT" b="1" dirty="0">
                <a:latin typeface="Arial" pitchFamily="34" charset="0"/>
                <a:ea typeface="Times New Roman" pitchFamily="18" charset="0"/>
                <a:cs typeface="Arial" pitchFamily="34" charset="0"/>
                <a:sym typeface="Symbol" pitchFamily="18" charset="2"/>
              </a:rPr>
              <a:t> é (</a:t>
            </a:r>
            <a:r>
              <a:rPr lang="pt-PT" b="1" dirty="0">
                <a:latin typeface="Arial" pitchFamily="34" charset="0"/>
                <a:ea typeface="Times New Roman" pitchFamily="18" charset="0"/>
                <a:cs typeface="Arial" pitchFamily="34" charset="0"/>
              </a:rPr>
              <a:t>Q</a:t>
            </a:r>
            <a:r>
              <a:rPr lang="pt-PT" b="1" dirty="0">
                <a:latin typeface="Arial" pitchFamily="34" charset="0"/>
                <a:ea typeface="Times New Roman" pitchFamily="18" charset="0"/>
                <a:cs typeface="Arial" pitchFamily="34" charset="0"/>
                <a:sym typeface="Symbol" pitchFamily="18" charset="2"/>
              </a:rPr>
              <a:t>)</a:t>
            </a:r>
            <a:r>
              <a:rPr lang="pt-PT" b="1" i="1" baseline="-30000" dirty="0">
                <a:latin typeface="Arial" pitchFamily="34" charset="0"/>
                <a:ea typeface="Times New Roman" pitchFamily="18" charset="0"/>
                <a:cs typeface="Arial" pitchFamily="34" charset="0"/>
                <a:sym typeface="Symbol" pitchFamily="18" charset="2"/>
              </a:rPr>
              <a:t>V</a:t>
            </a:r>
            <a:r>
              <a:rPr lang="pt-PT" b="1" dirty="0">
                <a:latin typeface="Arial" pitchFamily="34" charset="0"/>
                <a:ea typeface="Times New Roman" pitchFamily="18" charset="0"/>
                <a:cs typeface="Arial" pitchFamily="34" charset="0"/>
                <a:sym typeface="Symbol" pitchFamily="18" charset="2"/>
              </a:rPr>
              <a:t> = (</a:t>
            </a:r>
            <a:r>
              <a:rPr lang="pt-PT" b="1" dirty="0" err="1">
                <a:latin typeface="Arial" pitchFamily="34" charset="0"/>
                <a:ea typeface="Times New Roman" pitchFamily="18" charset="0"/>
                <a:cs typeface="Arial" pitchFamily="34" charset="0"/>
                <a:sym typeface="Symbol" pitchFamily="18" charset="2"/>
              </a:rPr>
              <a:t>d</a:t>
            </a:r>
            <a:r>
              <a:rPr lang="pt-PT" b="1" i="1" dirty="0" err="1">
                <a:latin typeface="Arial" pitchFamily="34" charset="0"/>
                <a:ea typeface="Times New Roman" pitchFamily="18" charset="0"/>
                <a:cs typeface="Arial" pitchFamily="34" charset="0"/>
                <a:sym typeface="Symbol" pitchFamily="18" charset="2"/>
              </a:rPr>
              <a:t>U</a:t>
            </a:r>
            <a:r>
              <a:rPr lang="pt-PT" b="1" dirty="0">
                <a:latin typeface="Arial" pitchFamily="34" charset="0"/>
                <a:ea typeface="Times New Roman" pitchFamily="18" charset="0"/>
                <a:cs typeface="Arial" pitchFamily="34" charset="0"/>
                <a:sym typeface="Symbol" pitchFamily="18" charset="2"/>
              </a:rPr>
              <a:t>)</a:t>
            </a:r>
            <a:r>
              <a:rPr lang="pt-PT" b="1" i="1" baseline="-30000" dirty="0">
                <a:latin typeface="Arial" pitchFamily="34" charset="0"/>
                <a:ea typeface="Times New Roman" pitchFamily="18" charset="0"/>
                <a:cs typeface="Arial" pitchFamily="34" charset="0"/>
                <a:sym typeface="Symbol" pitchFamily="18" charset="2"/>
              </a:rPr>
              <a:t>V</a:t>
            </a:r>
            <a:r>
              <a:rPr lang="pt-PT" b="1" dirty="0">
                <a:latin typeface="Arial" pitchFamily="34" charset="0"/>
                <a:ea typeface="Times New Roman" pitchFamily="18" charset="0"/>
                <a:cs typeface="Arial" pitchFamily="34" charset="0"/>
                <a:sym typeface="Symbol" pitchFamily="18" charset="2"/>
              </a:rPr>
              <a:t> </a:t>
            </a:r>
            <a:r>
              <a:rPr lang="pt-PT" b="1" dirty="0" smtClean="0">
                <a:latin typeface="Arial" pitchFamily="34" charset="0"/>
                <a:ea typeface="Times New Roman" pitchFamily="18" charset="0"/>
                <a:cs typeface="Arial" pitchFamily="34" charset="0"/>
                <a:sym typeface="Symbol" pitchFamily="18" charset="2"/>
              </a:rPr>
              <a:t>=(T </a:t>
            </a:r>
            <a:r>
              <a:rPr lang="pt-PT" b="1" dirty="0" err="1" smtClean="0">
                <a:latin typeface="Arial" pitchFamily="34" charset="0"/>
                <a:ea typeface="Times New Roman" pitchFamily="18" charset="0"/>
                <a:cs typeface="Arial" pitchFamily="34" charset="0"/>
                <a:sym typeface="Symbol" pitchFamily="18" charset="2"/>
              </a:rPr>
              <a:t>dS</a:t>
            </a:r>
            <a:r>
              <a:rPr lang="pt-PT" b="1" dirty="0" smtClean="0">
                <a:latin typeface="Arial" pitchFamily="34" charset="0"/>
                <a:ea typeface="Times New Roman" pitchFamily="18" charset="0"/>
                <a:cs typeface="Arial" pitchFamily="34" charset="0"/>
                <a:sym typeface="Symbol" pitchFamily="18" charset="2"/>
              </a:rPr>
              <a:t>)</a:t>
            </a:r>
            <a:r>
              <a:rPr lang="pt-PT" b="1" i="1" baseline="-30000" dirty="0" smtClean="0">
                <a:latin typeface="Arial" pitchFamily="34" charset="0"/>
                <a:ea typeface="Times New Roman" pitchFamily="18" charset="0"/>
                <a:cs typeface="Arial" pitchFamily="34" charset="0"/>
                <a:sym typeface="Symbol" pitchFamily="18" charset="2"/>
              </a:rPr>
              <a:t> V</a:t>
            </a:r>
            <a:r>
              <a:rPr lang="pt-PT" b="1" dirty="0" smtClean="0">
                <a:latin typeface="Arial" pitchFamily="34" charset="0"/>
                <a:ea typeface="Times New Roman" pitchFamily="18" charset="0"/>
                <a:cs typeface="Arial" pitchFamily="34" charset="0"/>
                <a:sym typeface="Symbol" pitchFamily="18" charset="2"/>
              </a:rPr>
              <a:t> </a:t>
            </a:r>
          </a:p>
          <a:p>
            <a:pPr algn="just">
              <a:defRPr/>
            </a:pPr>
            <a:r>
              <a:rPr lang="pt-PT" b="1" dirty="0" smtClean="0">
                <a:latin typeface="Arial" pitchFamily="34" charset="0"/>
                <a:ea typeface="Times New Roman" pitchFamily="18" charset="0"/>
                <a:cs typeface="Arial" pitchFamily="34" charset="0"/>
                <a:sym typeface="Symbol" pitchFamily="18" charset="2"/>
              </a:rPr>
              <a:t>quando </a:t>
            </a:r>
            <a:r>
              <a:rPr lang="pt-PT" b="1" i="1" dirty="0">
                <a:latin typeface="Arial" pitchFamily="34" charset="0"/>
                <a:ea typeface="Times New Roman" pitchFamily="18" charset="0"/>
                <a:cs typeface="Arial" pitchFamily="34" charset="0"/>
                <a:sym typeface="Symbol" pitchFamily="18" charset="2"/>
              </a:rPr>
              <a:t>P</a:t>
            </a:r>
            <a:r>
              <a:rPr lang="pt-PT" b="1" dirty="0">
                <a:latin typeface="Arial" pitchFamily="34" charset="0"/>
                <a:ea typeface="Times New Roman" pitchFamily="18" charset="0"/>
                <a:cs typeface="Arial" pitchFamily="34" charset="0"/>
                <a:sym typeface="Symbol" pitchFamily="18" charset="2"/>
              </a:rPr>
              <a:t> = </a:t>
            </a:r>
            <a:r>
              <a:rPr lang="pt-PT" b="1" dirty="0" err="1">
                <a:latin typeface="Arial" pitchFamily="34" charset="0"/>
                <a:ea typeface="Times New Roman" pitchFamily="18" charset="0"/>
                <a:cs typeface="Arial" pitchFamily="34" charset="0"/>
                <a:sym typeface="Symbol" pitchFamily="18" charset="2"/>
              </a:rPr>
              <a:t>cte</a:t>
            </a:r>
            <a:r>
              <a:rPr lang="pt-PT" b="1" dirty="0">
                <a:latin typeface="Arial" pitchFamily="34" charset="0"/>
                <a:ea typeface="Times New Roman" pitchFamily="18" charset="0"/>
                <a:cs typeface="Arial" pitchFamily="34" charset="0"/>
                <a:sym typeface="Symbol" pitchFamily="18" charset="2"/>
              </a:rPr>
              <a:t> é (</a:t>
            </a:r>
            <a:r>
              <a:rPr lang="pt-PT" b="1" dirty="0">
                <a:latin typeface="Arial" pitchFamily="34" charset="0"/>
                <a:ea typeface="Times New Roman" pitchFamily="18" charset="0"/>
                <a:cs typeface="Arial" pitchFamily="34" charset="0"/>
              </a:rPr>
              <a:t>Q</a:t>
            </a:r>
            <a:r>
              <a:rPr lang="pt-PT" b="1" dirty="0">
                <a:latin typeface="Arial" pitchFamily="34" charset="0"/>
                <a:ea typeface="Times New Roman" pitchFamily="18" charset="0"/>
                <a:cs typeface="Arial" pitchFamily="34" charset="0"/>
                <a:sym typeface="Symbol" pitchFamily="18" charset="2"/>
              </a:rPr>
              <a:t>)</a:t>
            </a:r>
            <a:r>
              <a:rPr lang="pt-PT" b="1" i="1" baseline="-30000" dirty="0">
                <a:latin typeface="Arial" pitchFamily="34" charset="0"/>
                <a:ea typeface="Times New Roman" pitchFamily="18" charset="0"/>
                <a:cs typeface="Arial" pitchFamily="34" charset="0"/>
                <a:sym typeface="Symbol" pitchFamily="18" charset="2"/>
              </a:rPr>
              <a:t>P</a:t>
            </a:r>
            <a:r>
              <a:rPr lang="pt-PT" b="1" dirty="0">
                <a:latin typeface="Arial" pitchFamily="34" charset="0"/>
                <a:ea typeface="Times New Roman" pitchFamily="18" charset="0"/>
                <a:cs typeface="Arial" pitchFamily="34" charset="0"/>
                <a:sym typeface="Symbol" pitchFamily="18" charset="2"/>
              </a:rPr>
              <a:t> = (</a:t>
            </a:r>
            <a:r>
              <a:rPr lang="pt-PT" b="1" dirty="0" err="1" smtClean="0">
                <a:latin typeface="Arial" pitchFamily="34" charset="0"/>
                <a:ea typeface="Times New Roman" pitchFamily="18" charset="0"/>
                <a:cs typeface="Arial" pitchFamily="34" charset="0"/>
                <a:sym typeface="Symbol" pitchFamily="18" charset="2"/>
              </a:rPr>
              <a:t>d</a:t>
            </a:r>
            <a:r>
              <a:rPr lang="pt-PT" b="1" i="1" dirty="0" err="1" smtClean="0">
                <a:latin typeface="Arial" pitchFamily="34" charset="0"/>
                <a:ea typeface="Times New Roman" pitchFamily="18" charset="0"/>
                <a:cs typeface="Arial" pitchFamily="34" charset="0"/>
                <a:sym typeface="Symbol" pitchFamily="18" charset="2"/>
              </a:rPr>
              <a:t>H</a:t>
            </a:r>
            <a:r>
              <a:rPr lang="pt-PT" b="1" dirty="0" smtClean="0">
                <a:latin typeface="Arial" pitchFamily="34" charset="0"/>
                <a:ea typeface="Times New Roman" pitchFamily="18" charset="0"/>
                <a:cs typeface="Arial" pitchFamily="34" charset="0"/>
                <a:sym typeface="Symbol" pitchFamily="18" charset="2"/>
              </a:rPr>
              <a:t>)</a:t>
            </a:r>
            <a:r>
              <a:rPr lang="pt-PT" b="1" i="1" baseline="-30000" dirty="0" smtClean="0">
                <a:latin typeface="Arial" pitchFamily="34" charset="0"/>
                <a:ea typeface="Times New Roman" pitchFamily="18" charset="0"/>
                <a:cs typeface="Arial" pitchFamily="34" charset="0"/>
                <a:sym typeface="Symbol" pitchFamily="18" charset="2"/>
              </a:rPr>
              <a:t>P</a:t>
            </a:r>
            <a:r>
              <a:rPr lang="pt-PT" b="1" dirty="0" smtClean="0">
                <a:latin typeface="Arial" pitchFamily="34" charset="0"/>
                <a:ea typeface="Times New Roman" pitchFamily="18" charset="0"/>
                <a:cs typeface="Arial" pitchFamily="34" charset="0"/>
                <a:sym typeface="Symbol" pitchFamily="18" charset="2"/>
              </a:rPr>
              <a:t>=(</a:t>
            </a:r>
            <a:r>
              <a:rPr lang="pt-PT" b="1" dirty="0" err="1" smtClean="0">
                <a:latin typeface="Arial" pitchFamily="34" charset="0"/>
                <a:ea typeface="Times New Roman" pitchFamily="18" charset="0"/>
                <a:cs typeface="Arial" pitchFamily="34" charset="0"/>
                <a:sym typeface="Symbol" pitchFamily="18" charset="2"/>
              </a:rPr>
              <a:t>TdS</a:t>
            </a:r>
            <a:r>
              <a:rPr lang="pt-PT" b="1" dirty="0" smtClean="0">
                <a:latin typeface="Arial" pitchFamily="34" charset="0"/>
                <a:ea typeface="Times New Roman" pitchFamily="18" charset="0"/>
                <a:cs typeface="Arial" pitchFamily="34" charset="0"/>
                <a:sym typeface="Symbol" pitchFamily="18" charset="2"/>
              </a:rPr>
              <a:t>)</a:t>
            </a:r>
            <a:r>
              <a:rPr lang="pt-PT" b="1" i="1" baseline="-30000" dirty="0" smtClean="0">
                <a:latin typeface="Arial" pitchFamily="34" charset="0"/>
                <a:ea typeface="Times New Roman" pitchFamily="18" charset="0"/>
                <a:cs typeface="Arial" pitchFamily="34" charset="0"/>
                <a:sym typeface="Symbol" pitchFamily="18" charset="2"/>
              </a:rPr>
              <a:t> P </a:t>
            </a:r>
            <a:r>
              <a:rPr lang="pt-PT" b="1" dirty="0" smtClean="0">
                <a:latin typeface="Arial" pitchFamily="34" charset="0"/>
                <a:ea typeface="Times New Roman" pitchFamily="18" charset="0"/>
                <a:cs typeface="Arial" pitchFamily="34" charset="0"/>
                <a:sym typeface="Symbol" pitchFamily="18" charset="2"/>
              </a:rPr>
              <a:t>.</a:t>
            </a:r>
            <a:endParaRPr lang="pt-PT" b="1" dirty="0">
              <a:latin typeface="Arial" pitchFamily="34" charset="0"/>
              <a:ea typeface="Times New Roman" pitchFamily="18" charset="0"/>
              <a:cs typeface="Arial" pitchFamily="34" charset="0"/>
              <a:sym typeface="Symbol" pitchFamily="18" charset="2"/>
            </a:endParaRPr>
          </a:p>
        </p:txBody>
      </p:sp>
      <p:graphicFrame>
        <p:nvGraphicFramePr>
          <p:cNvPr id="16386" name="Object 3"/>
          <p:cNvGraphicFramePr>
            <a:graphicFrameLocks noChangeAspect="1"/>
          </p:cNvGraphicFramePr>
          <p:nvPr/>
        </p:nvGraphicFramePr>
        <p:xfrm>
          <a:off x="5729288" y="4491038"/>
          <a:ext cx="2243137" cy="661987"/>
        </p:xfrm>
        <a:graphic>
          <a:graphicData uri="http://schemas.openxmlformats.org/presentationml/2006/ole">
            <p:oleObj spid="_x0000_s46082" name="Equação" r:id="rId3" imgW="1498320" imgH="444240" progId="Equation.3">
              <p:embed/>
            </p:oleObj>
          </a:graphicData>
        </a:graphic>
      </p:graphicFrame>
      <p:graphicFrame>
        <p:nvGraphicFramePr>
          <p:cNvPr id="16387" name="Object 2"/>
          <p:cNvGraphicFramePr>
            <a:graphicFrameLocks noChangeAspect="1"/>
          </p:cNvGraphicFramePr>
          <p:nvPr/>
        </p:nvGraphicFramePr>
        <p:xfrm>
          <a:off x="5819775" y="5267325"/>
          <a:ext cx="2220913" cy="671513"/>
        </p:xfrm>
        <a:graphic>
          <a:graphicData uri="http://schemas.openxmlformats.org/presentationml/2006/ole">
            <p:oleObj spid="_x0000_s46083" name="Equação" r:id="rId4" imgW="1473120" imgH="444240" progId="Equation.3">
              <p:embed/>
            </p:oleObj>
          </a:graphicData>
        </a:graphic>
      </p:graphicFrame>
      <p:sp>
        <p:nvSpPr>
          <p:cNvPr id="33796" name="Rectangle 4"/>
          <p:cNvSpPr>
            <a:spLocks noChangeArrowheads="1"/>
          </p:cNvSpPr>
          <p:nvPr/>
        </p:nvSpPr>
        <p:spPr bwMode="auto">
          <a:xfrm>
            <a:off x="428625" y="4357688"/>
            <a:ext cx="5249863" cy="923925"/>
          </a:xfrm>
          <a:prstGeom prst="rect">
            <a:avLst/>
          </a:prstGeom>
          <a:noFill/>
          <a:ln w="9525">
            <a:noFill/>
            <a:miter lim="800000"/>
            <a:headEnd/>
            <a:tailEnd/>
          </a:ln>
          <a:effectLst/>
        </p:spPr>
        <p:txBody>
          <a:bodyPr wrap="none" anchor="ctr">
            <a:spAutoFit/>
          </a:bodyPr>
          <a:lstStyle/>
          <a:p>
            <a:pPr algn="just">
              <a:defRPr/>
            </a:pPr>
            <a:r>
              <a:rPr lang="pt-PT" dirty="0">
                <a:latin typeface="+mn-lt"/>
                <a:ea typeface="Times New Roman" pitchFamily="18" charset="0"/>
              </a:rPr>
              <a:t>Por conseguinte, definem-se duas grandezas:</a:t>
            </a:r>
            <a:endParaRPr lang="pt-PT" dirty="0">
              <a:latin typeface="+mn-lt"/>
            </a:endParaRPr>
          </a:p>
          <a:p>
            <a:pPr algn="just" eaLnBrk="0" hangingPunct="0">
              <a:defRPr/>
            </a:pPr>
            <a:r>
              <a:rPr lang="pt-PT" dirty="0">
                <a:latin typeface="+mn-lt"/>
                <a:ea typeface="Times New Roman" pitchFamily="18" charset="0"/>
              </a:rPr>
              <a:t>    </a:t>
            </a:r>
            <a:r>
              <a:rPr lang="pt-PT" dirty="0">
                <a:solidFill>
                  <a:srgbClr val="FF0000"/>
                </a:solidFill>
                <a:latin typeface="+mn-lt"/>
                <a:ea typeface="Times New Roman" pitchFamily="18" charset="0"/>
              </a:rPr>
              <a:t>a </a:t>
            </a:r>
            <a:r>
              <a:rPr lang="pt-PT" b="1" dirty="0">
                <a:solidFill>
                  <a:srgbClr val="FF0000"/>
                </a:solidFill>
                <a:latin typeface="+mn-lt"/>
                <a:ea typeface="Times New Roman" pitchFamily="18" charset="0"/>
              </a:rPr>
              <a:t>capacidade calorífica a volume constante</a:t>
            </a:r>
            <a:r>
              <a:rPr lang="pt-PT" dirty="0">
                <a:solidFill>
                  <a:srgbClr val="FF0000"/>
                </a:solidFill>
                <a:latin typeface="+mn-lt"/>
                <a:ea typeface="Times New Roman" pitchFamily="18" charset="0"/>
              </a:rPr>
              <a:t>,</a:t>
            </a:r>
            <a:endParaRPr lang="pt-PT" dirty="0">
              <a:solidFill>
                <a:srgbClr val="FF0000"/>
              </a:solidFill>
              <a:latin typeface="+mn-lt"/>
            </a:endParaRPr>
          </a:p>
          <a:p>
            <a:pPr algn="just" eaLnBrk="0" hangingPunct="0">
              <a:defRPr/>
            </a:pPr>
            <a:r>
              <a:rPr lang="pt-PT" dirty="0">
                <a:latin typeface="+mn-lt"/>
                <a:ea typeface="Times New Roman" pitchFamily="18" charset="0"/>
              </a:rPr>
              <a:t>	</a:t>
            </a:r>
            <a:endParaRPr lang="pt-PT" dirty="0">
              <a:latin typeface="+mn-lt"/>
            </a:endParaRPr>
          </a:p>
        </p:txBody>
      </p:sp>
      <p:sp>
        <p:nvSpPr>
          <p:cNvPr id="33797" name="Rectangle 5"/>
          <p:cNvSpPr>
            <a:spLocks noChangeArrowheads="1"/>
          </p:cNvSpPr>
          <p:nvPr/>
        </p:nvSpPr>
        <p:spPr bwMode="auto">
          <a:xfrm>
            <a:off x="357188" y="5072063"/>
            <a:ext cx="9144000" cy="923925"/>
          </a:xfrm>
          <a:prstGeom prst="rect">
            <a:avLst/>
          </a:prstGeom>
          <a:noFill/>
          <a:ln w="9525">
            <a:noFill/>
            <a:miter lim="800000"/>
            <a:headEnd/>
            <a:tailEnd/>
          </a:ln>
          <a:effectLst/>
        </p:spPr>
        <p:txBody>
          <a:bodyPr anchor="ctr">
            <a:spAutoFit/>
          </a:bodyPr>
          <a:lstStyle/>
          <a:p>
            <a:pPr algn="just">
              <a:defRPr/>
            </a:pPr>
            <a:endParaRPr lang="pt-PT" dirty="0">
              <a:latin typeface="+mn-lt"/>
            </a:endParaRPr>
          </a:p>
          <a:p>
            <a:pPr algn="just" eaLnBrk="0" hangingPunct="0">
              <a:defRPr/>
            </a:pPr>
            <a:r>
              <a:rPr lang="pt-PT" dirty="0">
                <a:solidFill>
                  <a:srgbClr val="FF0000"/>
                </a:solidFill>
                <a:latin typeface="+mn-lt"/>
                <a:ea typeface="Times New Roman" pitchFamily="18" charset="0"/>
              </a:rPr>
              <a:t>     a </a:t>
            </a:r>
            <a:r>
              <a:rPr lang="pt-PT" b="1" dirty="0">
                <a:solidFill>
                  <a:srgbClr val="FF0000"/>
                </a:solidFill>
                <a:latin typeface="+mn-lt"/>
                <a:ea typeface="Times New Roman" pitchFamily="18" charset="0"/>
              </a:rPr>
              <a:t>capacidade calorífica a pressão constante</a:t>
            </a:r>
            <a:r>
              <a:rPr lang="pt-PT" dirty="0">
                <a:solidFill>
                  <a:srgbClr val="FF0000"/>
                </a:solidFill>
                <a:latin typeface="+mn-lt"/>
                <a:ea typeface="Times New Roman" pitchFamily="18" charset="0"/>
              </a:rPr>
              <a:t>,</a:t>
            </a:r>
            <a:endParaRPr lang="pt-PT" dirty="0">
              <a:solidFill>
                <a:srgbClr val="FF0000"/>
              </a:solidFill>
              <a:latin typeface="+mn-lt"/>
            </a:endParaRPr>
          </a:p>
          <a:p>
            <a:pPr algn="just" eaLnBrk="0" hangingPunct="0">
              <a:defRPr/>
            </a:pPr>
            <a:r>
              <a:rPr lang="pt-PT" dirty="0">
                <a:latin typeface="+mn-lt"/>
                <a:ea typeface="Times New Roman" pitchFamily="18" charset="0"/>
              </a:rPr>
              <a:t>	</a:t>
            </a:r>
            <a:endParaRPr lang="pt-PT" dirty="0">
              <a:latin typeface="+mn-lt"/>
            </a:endParaRPr>
          </a:p>
        </p:txBody>
      </p:sp>
      <p:sp>
        <p:nvSpPr>
          <p:cNvPr id="8" name="Rectângulo 7"/>
          <p:cNvSpPr/>
          <p:nvPr/>
        </p:nvSpPr>
        <p:spPr>
          <a:xfrm>
            <a:off x="214282" y="285728"/>
            <a:ext cx="4572000" cy="646331"/>
          </a:xfrm>
          <a:prstGeom prst="rect">
            <a:avLst/>
          </a:prstGeom>
        </p:spPr>
        <p:txBody>
          <a:bodyPr>
            <a:spAutoFit/>
          </a:bodyPr>
          <a:lstStyle/>
          <a:p>
            <a:pPr indent="269875" algn="just">
              <a:defRPr/>
            </a:pPr>
            <a:r>
              <a:rPr lang="pt-PT" b="1" dirty="0" smtClean="0">
                <a:solidFill>
                  <a:srgbClr val="FF0000"/>
                </a:solidFill>
                <a:latin typeface="Arial" pitchFamily="34" charset="0"/>
                <a:ea typeface="Times New Roman" pitchFamily="18" charset="0"/>
                <a:cs typeface="Arial" pitchFamily="34" charset="0"/>
              </a:rPr>
              <a:t>Coeficientes térmicos. Calorimetria</a:t>
            </a:r>
            <a:endParaRPr lang="pt-PT" b="1" dirty="0" smtClean="0">
              <a:solidFill>
                <a:srgbClr val="FF0000"/>
              </a:solidFill>
              <a:latin typeface="Arial" pitchFamily="34" charset="0"/>
              <a:cs typeface="Arial" pitchFamily="34" charset="0"/>
            </a:endParaRPr>
          </a:p>
          <a:p>
            <a:pPr indent="269875" algn="just" eaLnBrk="0" hangingPunct="0">
              <a:defRPr/>
            </a:pPr>
            <a:r>
              <a:rPr lang="pt-PT" b="1" dirty="0" smtClean="0">
                <a:solidFill>
                  <a:srgbClr val="FF0000"/>
                </a:solidFill>
                <a:latin typeface="Arial" pitchFamily="34" charset="0"/>
                <a:ea typeface="Times New Roman" pitchFamily="18" charset="0"/>
                <a:cs typeface="Arial" pitchFamily="34" charset="0"/>
              </a:rPr>
              <a:t>Capacidades caloríficas</a:t>
            </a:r>
            <a:endParaRPr lang="pt-PT" b="1" dirty="0">
              <a:solidFill>
                <a:srgbClr val="FF0000"/>
              </a:solidFill>
              <a:latin typeface="Arial" pitchFamily="34" charset="0"/>
              <a:cs typeface="Arial" pitchFamily="34" charset="0"/>
            </a:endParaRPr>
          </a:p>
        </p:txBody>
      </p:sp>
      <p:graphicFrame>
        <p:nvGraphicFramePr>
          <p:cNvPr id="46084" name="Object 1"/>
          <p:cNvGraphicFramePr>
            <a:graphicFrameLocks noChangeAspect="1"/>
          </p:cNvGraphicFramePr>
          <p:nvPr/>
        </p:nvGraphicFramePr>
        <p:xfrm>
          <a:off x="6072198" y="3714752"/>
          <a:ext cx="1371602" cy="690001"/>
        </p:xfrm>
        <a:graphic>
          <a:graphicData uri="http://schemas.openxmlformats.org/presentationml/2006/ole">
            <p:oleObj spid="_x0000_s46084" name="Equação" r:id="rId5" imgW="787320" imgH="39348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85720" y="571480"/>
            <a:ext cx="8429684" cy="5970865"/>
          </a:xfrm>
          <a:prstGeom prst="rect">
            <a:avLst/>
          </a:prstGeom>
        </p:spPr>
        <p:txBody>
          <a:bodyPr wrap="square">
            <a:spAutoFit/>
          </a:bodyPr>
          <a:lstStyle/>
          <a:p>
            <a:pPr algn="just"/>
            <a:r>
              <a:rPr lang="pt-PT" dirty="0" smtClean="0"/>
              <a:t>Em termos gerais, se uma molécula possuir </a:t>
            </a:r>
            <a:r>
              <a:rPr lang="pt-PT" i="1" dirty="0" smtClean="0"/>
              <a:t>a</a:t>
            </a:r>
            <a:r>
              <a:rPr lang="pt-PT" dirty="0" smtClean="0"/>
              <a:t> átomos e </a:t>
            </a:r>
            <a:r>
              <a:rPr lang="pt-PT" i="1" dirty="0" smtClean="0"/>
              <a:t>ℓ</a:t>
            </a:r>
            <a:r>
              <a:rPr lang="pt-PT" dirty="0" smtClean="0"/>
              <a:t> grupos capazes de rodar livremente teremos 3</a:t>
            </a:r>
            <a:r>
              <a:rPr lang="pt-PT" i="1" dirty="0" smtClean="0"/>
              <a:t>a</a:t>
            </a:r>
            <a:r>
              <a:rPr lang="pt-PT" dirty="0" smtClean="0"/>
              <a:t>-6-</a:t>
            </a:r>
            <a:r>
              <a:rPr lang="pt-PT" i="1" dirty="0" smtClean="0"/>
              <a:t>ℓ</a:t>
            </a:r>
            <a:r>
              <a:rPr lang="pt-PT" dirty="0" smtClean="0"/>
              <a:t> graus de liberdade </a:t>
            </a:r>
            <a:r>
              <a:rPr lang="pt-PT" dirty="0" err="1" smtClean="0"/>
              <a:t>vibracionais</a:t>
            </a:r>
            <a:r>
              <a:rPr lang="pt-PT" dirty="0" smtClean="0"/>
              <a:t>. Deste modo, </a:t>
            </a:r>
            <a:r>
              <a:rPr lang="pt-PT" i="1" dirty="0" smtClean="0"/>
              <a:t>ℓ </a:t>
            </a:r>
            <a:r>
              <a:rPr lang="pt-PT" dirty="0" smtClean="0"/>
              <a:t>=1 para o </a:t>
            </a:r>
            <a:r>
              <a:rPr lang="pt-PT" dirty="0" err="1" smtClean="0"/>
              <a:t>etano</a:t>
            </a:r>
            <a:r>
              <a:rPr lang="pt-PT" dirty="0" smtClean="0"/>
              <a:t>, onde um dos dois grupos (</a:t>
            </a:r>
            <a:r>
              <a:rPr lang="pt-PT" dirty="0" smtClean="0">
                <a:sym typeface="Symbol"/>
              </a:rPr>
              <a:t></a:t>
            </a:r>
            <a:r>
              <a:rPr lang="pt-PT" dirty="0" smtClean="0"/>
              <a:t>CH</a:t>
            </a:r>
            <a:r>
              <a:rPr lang="pt-PT" baseline="-25000" dirty="0" smtClean="0"/>
              <a:t>3</a:t>
            </a:r>
            <a:r>
              <a:rPr lang="pt-PT" dirty="0" smtClean="0"/>
              <a:t>) é capaz de rodar em torno da ligação simples; e </a:t>
            </a:r>
            <a:r>
              <a:rPr lang="pt-PT" i="1" dirty="0" smtClean="0"/>
              <a:t>ℓ </a:t>
            </a:r>
            <a:r>
              <a:rPr lang="pt-PT" dirty="0" smtClean="0"/>
              <a:t>=2 para o propano, onde os dois grupos metilo podem efectuar rotação livre em torno das ligações ao grupo CH</a:t>
            </a:r>
            <a:r>
              <a:rPr lang="pt-PT" baseline="-25000" dirty="0" smtClean="0"/>
              <a:t>2</a:t>
            </a:r>
            <a:r>
              <a:rPr lang="pt-PT" dirty="0" smtClean="0"/>
              <a:t>. Devido à proximidade dos grupos que rodam haverá uma variação da energia potencial de interacção entre eles, que é função do ângulo de rotação em torno da ligação que os une. </a:t>
            </a:r>
          </a:p>
          <a:p>
            <a:pPr algn="just"/>
            <a:endParaRPr lang="pt-PT" dirty="0" smtClean="0"/>
          </a:p>
          <a:p>
            <a:pPr algn="just"/>
            <a:r>
              <a:rPr lang="pt-PT" dirty="0" smtClean="0"/>
              <a:t>Na rotação interna surgem três situações distintas entre si.</a:t>
            </a:r>
          </a:p>
          <a:p>
            <a:pPr marL="400050" indent="-400050" algn="just">
              <a:buAutoNum type="romanLcParenBoth"/>
            </a:pPr>
            <a:r>
              <a:rPr lang="pt-PT" dirty="0" smtClean="0"/>
              <a:t>a energia potencial de rotação interna é elevada quando comparada com o produto </a:t>
            </a:r>
            <a:r>
              <a:rPr lang="pt-PT" dirty="0" err="1" smtClean="0"/>
              <a:t>k</a:t>
            </a:r>
            <a:r>
              <a:rPr lang="pt-PT" baseline="-25000" dirty="0" err="1" smtClean="0"/>
              <a:t>B</a:t>
            </a:r>
            <a:r>
              <a:rPr lang="pt-PT" i="1" dirty="0" err="1" smtClean="0"/>
              <a:t>T</a:t>
            </a:r>
            <a:r>
              <a:rPr lang="pt-PT" i="1" dirty="0" smtClean="0"/>
              <a:t>  -</a:t>
            </a:r>
            <a:r>
              <a:rPr lang="pt-PT" dirty="0" smtClean="0"/>
              <a:t> a rotação diz-se fortemente impedida; estamos colocados perante uma rotação equivalente a uma vibração torsional, que pode ser tratada como qualquer modo normal de vibração (ou vibração harmónica);</a:t>
            </a:r>
          </a:p>
          <a:p>
            <a:pPr marL="400050" indent="-400050" algn="just">
              <a:buAutoNum type="romanLcParenBoth"/>
            </a:pPr>
            <a:r>
              <a:rPr lang="pt-PT" dirty="0" smtClean="0"/>
              <a:t>a energia potencial é muito pequena quando comparada com </a:t>
            </a:r>
            <a:r>
              <a:rPr lang="pt-PT" dirty="0" err="1" smtClean="0"/>
              <a:t>k</a:t>
            </a:r>
            <a:r>
              <a:rPr lang="pt-PT" baseline="-25000" dirty="0" err="1" smtClean="0"/>
              <a:t>B</a:t>
            </a:r>
            <a:r>
              <a:rPr lang="pt-PT" i="1" dirty="0" err="1" smtClean="0"/>
              <a:t>T</a:t>
            </a:r>
            <a:r>
              <a:rPr lang="pt-PT" dirty="0" smtClean="0"/>
              <a:t> a rotação é livre. Neste caso a </a:t>
            </a:r>
            <a:r>
              <a:rPr lang="pt-PT" b="1" dirty="0" smtClean="0"/>
              <a:t>contribuição da rotação interna</a:t>
            </a:r>
            <a:r>
              <a:rPr lang="pt-PT" dirty="0" smtClean="0"/>
              <a:t> (livre) para </a:t>
            </a:r>
            <a:r>
              <a:rPr lang="pt-PT" i="1" dirty="0" err="1" smtClean="0"/>
              <a:t>C</a:t>
            </a:r>
            <a:r>
              <a:rPr lang="pt-PT" i="1" baseline="-25000" dirty="0" err="1" smtClean="0"/>
              <a:t>V</a:t>
            </a:r>
            <a:r>
              <a:rPr lang="pt-PT" baseline="-25000" dirty="0" err="1" smtClean="0"/>
              <a:t>,m</a:t>
            </a:r>
            <a:r>
              <a:rPr lang="pt-PT" dirty="0" smtClean="0"/>
              <a:t> é </a:t>
            </a:r>
            <a:r>
              <a:rPr lang="pt-PT" i="1" dirty="0" err="1" smtClean="0"/>
              <a:t>C</a:t>
            </a:r>
            <a:r>
              <a:rPr lang="pt-PT" i="1" baseline="-25000" dirty="0" err="1" smtClean="0"/>
              <a:t>V</a:t>
            </a:r>
            <a:r>
              <a:rPr lang="pt-PT" baseline="-25000" dirty="0" err="1" smtClean="0"/>
              <a:t>m,rot.liv</a:t>
            </a:r>
            <a:r>
              <a:rPr lang="pt-PT" dirty="0" smtClean="0"/>
              <a:t> = ½ R. </a:t>
            </a:r>
          </a:p>
          <a:p>
            <a:pPr marL="400050" lvl="0" indent="-400050" algn="just">
              <a:buFontTx/>
              <a:buAutoNum type="romanLcParenBoth"/>
            </a:pPr>
            <a:r>
              <a:rPr lang="pt-PT" sz="1600" dirty="0" smtClean="0">
                <a:latin typeface="Arial" pitchFamily="34" charset="0"/>
                <a:ea typeface="Times New Roman" pitchFamily="18" charset="0"/>
              </a:rPr>
              <a:t>a energia potencial apresenta valores da ordem de </a:t>
            </a:r>
            <a:r>
              <a:rPr lang="pt-PT" sz="1600" dirty="0" err="1" smtClean="0">
                <a:latin typeface="Arial" pitchFamily="34" charset="0"/>
                <a:ea typeface="Times New Roman" pitchFamily="18" charset="0"/>
              </a:rPr>
              <a:t>k</a:t>
            </a:r>
            <a:r>
              <a:rPr lang="pt-PT" sz="1600" baseline="-30000" dirty="0" err="1" smtClean="0">
                <a:latin typeface="Arial" pitchFamily="34" charset="0"/>
                <a:ea typeface="Times New Roman" pitchFamily="18" charset="0"/>
              </a:rPr>
              <a:t>B</a:t>
            </a:r>
            <a:r>
              <a:rPr lang="pt-PT" sz="1600" i="1" dirty="0" err="1" smtClean="0">
                <a:latin typeface="Arial" pitchFamily="34" charset="0"/>
                <a:ea typeface="Times New Roman" pitchFamily="18" charset="0"/>
              </a:rPr>
              <a:t>T</a:t>
            </a:r>
            <a:r>
              <a:rPr lang="pt-PT" sz="1600" dirty="0" smtClean="0">
                <a:latin typeface="Arial" pitchFamily="34" charset="0"/>
                <a:ea typeface="Times New Roman" pitchFamily="18" charset="0"/>
              </a:rPr>
              <a:t>. Nesta situação (rotação impedida) têm de determinar-se os níveis de energia rotacionais possíveis pelos métodos da Mecânica Quântica, recorrendo a modelos apropriados. Resultam daqui expressões complexas para a determinação dos níveis de energia, difíceis de utilizar. Felizmente, para muitos problemas de interesse prático, a contribuição da rotação impedida para as propriedades termodinâmicas em geral e para </a:t>
            </a:r>
            <a:r>
              <a:rPr lang="pt-PT" sz="1600" i="1" dirty="0" err="1" smtClean="0">
                <a:latin typeface="Arial" pitchFamily="34" charset="0"/>
                <a:ea typeface="Times New Roman" pitchFamily="18" charset="0"/>
              </a:rPr>
              <a:t>C</a:t>
            </a:r>
            <a:r>
              <a:rPr lang="pt-PT" sz="1600" i="1" baseline="-30000" dirty="0" err="1" smtClean="0">
                <a:latin typeface="Arial" pitchFamily="34" charset="0"/>
                <a:ea typeface="Times New Roman" pitchFamily="18" charset="0"/>
              </a:rPr>
              <a:t>V</a:t>
            </a:r>
            <a:r>
              <a:rPr lang="pt-PT" sz="1600" baseline="-30000" dirty="0" err="1" smtClean="0">
                <a:latin typeface="Arial" pitchFamily="34" charset="0"/>
                <a:ea typeface="Times New Roman" pitchFamily="18" charset="0"/>
              </a:rPr>
              <a:t>,m</a:t>
            </a:r>
            <a:r>
              <a:rPr lang="pt-PT" sz="1600" dirty="0" smtClean="0">
                <a:latin typeface="Arial" pitchFamily="34" charset="0"/>
                <a:ea typeface="Times New Roman" pitchFamily="18" charset="0"/>
              </a:rPr>
              <a:t> em particular pode ser calculada de forma expedita segundo um método proposto por </a:t>
            </a:r>
            <a:r>
              <a:rPr lang="pt-PT" sz="1600" dirty="0" err="1" smtClean="0">
                <a:latin typeface="Arial" pitchFamily="34" charset="0"/>
                <a:ea typeface="Times New Roman" pitchFamily="18" charset="0"/>
              </a:rPr>
              <a:t>Pitzer</a:t>
            </a:r>
            <a:r>
              <a:rPr lang="pt-PT" sz="1600" dirty="0" smtClean="0">
                <a:latin typeface="Arial" pitchFamily="34" charset="0"/>
                <a:ea typeface="Times New Roman" pitchFamily="18" charset="0"/>
              </a:rPr>
              <a:t> [19],</a:t>
            </a:r>
          </a:p>
        </p:txBody>
      </p:sp>
      <p:sp>
        <p:nvSpPr>
          <p:cNvPr id="3" name="Rectângulo 2"/>
          <p:cNvSpPr/>
          <p:nvPr/>
        </p:nvSpPr>
        <p:spPr>
          <a:xfrm>
            <a:off x="214282" y="71414"/>
            <a:ext cx="8286808" cy="923330"/>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endParaRPr lang="pt-PT" b="1" dirty="0" smtClean="0">
              <a:solidFill>
                <a:srgbClr val="FF0000"/>
              </a:solidFill>
              <a:latin typeface="Arial" pitchFamily="34" charset="0"/>
              <a:ea typeface="Times New Roman" pitchFamily="18" charset="0"/>
            </a:endParaRPr>
          </a:p>
          <a:p>
            <a:pPr algn="just" fontAlgn="base">
              <a:spcBef>
                <a:spcPct val="0"/>
              </a:spcBef>
              <a:spcAft>
                <a:spcPct val="0"/>
              </a:spcAft>
            </a:pPr>
            <a:r>
              <a:rPr lang="pt-PT" b="1" dirty="0" smtClean="0">
                <a:solidFill>
                  <a:srgbClr val="FF0000"/>
                </a:solidFill>
                <a:latin typeface="Arial" pitchFamily="34" charset="0"/>
                <a:ea typeface="Times New Roman" pitchFamily="18" charset="0"/>
              </a:rPr>
              <a:t>(LEITURA OPCIONAL)</a:t>
            </a:r>
          </a:p>
          <a:p>
            <a:pPr lvl="0" algn="just" fontAlgn="base">
              <a:spcBef>
                <a:spcPct val="0"/>
              </a:spcBef>
              <a:spcAft>
                <a:spcPct val="0"/>
              </a:spcAft>
            </a:pPr>
            <a:endParaRPr lang="pt-PT" b="1" dirty="0" smtClean="0">
              <a:solidFill>
                <a:srgbClr val="FF0000"/>
              </a:solidFill>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214282" y="642918"/>
            <a:ext cx="8358246"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2000" b="0" i="0" u="none" strike="noStrike" cap="none" normalizeH="0" baseline="0" dirty="0" smtClean="0">
                <a:ln>
                  <a:noFill/>
                </a:ln>
                <a:solidFill>
                  <a:srgbClr val="7030A0"/>
                </a:solidFill>
                <a:effectLst/>
                <a:latin typeface="Arial" pitchFamily="34" charset="0"/>
                <a:ea typeface="Times New Roman" pitchFamily="18" charset="0"/>
              </a:rPr>
              <a:t>Método de </a:t>
            </a:r>
            <a:r>
              <a:rPr kumimoji="0" lang="pt-PT" sz="2000" b="0" i="0" u="none" strike="noStrike" cap="none" normalizeH="0" baseline="0" dirty="0" err="1" smtClean="0">
                <a:ln>
                  <a:noFill/>
                </a:ln>
                <a:solidFill>
                  <a:srgbClr val="7030A0"/>
                </a:solidFill>
                <a:effectLst/>
                <a:latin typeface="Arial" pitchFamily="34" charset="0"/>
                <a:ea typeface="Times New Roman" pitchFamily="18" charset="0"/>
              </a:rPr>
              <a:t>Pitzer</a:t>
            </a:r>
            <a:r>
              <a:rPr kumimoji="0" lang="pt-PT" sz="2000" b="0" i="0" u="none" strike="noStrike" cap="none" normalizeH="0" baseline="0" dirty="0" smtClean="0">
                <a:ln>
                  <a:noFill/>
                </a:ln>
                <a:solidFill>
                  <a:srgbClr val="7030A0"/>
                </a:solidFill>
                <a:effectLst/>
                <a:latin typeface="Arial" pitchFamily="34" charset="0"/>
                <a:ea typeface="Times New Roman" pitchFamily="18" charset="0"/>
              </a:rPr>
              <a:t> [19]</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400"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Pct val="122000"/>
              <a:buFont typeface="Webdings" pitchFamily="18" charset="2"/>
              <a:buChar char=""/>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Envolve apenas as variáveis: </a:t>
            </a:r>
            <a:r>
              <a:rPr kumimoji="0" lang="pt-PT" sz="1400" b="0" i="1" u="none" strike="noStrike" cap="none" normalizeH="0" baseline="0" dirty="0" err="1" smtClean="0">
                <a:ln>
                  <a:noFill/>
                </a:ln>
                <a:solidFill>
                  <a:schemeClr val="tx1"/>
                </a:solidFill>
                <a:effectLst/>
                <a:latin typeface="Arial" pitchFamily="34" charset="0"/>
                <a:ea typeface="Times New Roman" pitchFamily="18" charset="0"/>
              </a:rPr>
              <a:t>U</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max</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/R</a:t>
            </a:r>
            <a:r>
              <a:rPr kumimoji="0" lang="pt-PT" sz="1400" b="0" i="1" u="none" strike="noStrike" cap="none" normalizeH="0" baseline="0" dirty="0" smtClean="0">
                <a:ln>
                  <a:noFill/>
                </a:ln>
                <a:solidFill>
                  <a:schemeClr val="tx1"/>
                </a:solidFill>
                <a:effectLst/>
                <a:latin typeface="Arial" pitchFamily="34" charset="0"/>
                <a:ea typeface="Times New Roman" pitchFamily="18" charset="0"/>
              </a:rPr>
              <a:t>T</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e 1/</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Q</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rot,liv</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1" u="none" strike="noStrike" cap="none" normalizeH="0" baseline="0" dirty="0" smtClean="0">
                <a:ln>
                  <a:noFill/>
                </a:ln>
                <a:solidFill>
                  <a:schemeClr val="tx1"/>
                </a:solidFill>
                <a:effectLst/>
                <a:latin typeface="Arial" pitchFamily="34" charset="0"/>
                <a:ea typeface="Times New Roman" pitchFamily="18" charset="0"/>
              </a:rPr>
              <a:t>        </a:t>
            </a:r>
            <a:r>
              <a:rPr kumimoji="0" lang="pt-PT" sz="1400" b="0" i="1" u="none" strike="noStrike" cap="none" normalizeH="0" baseline="0" dirty="0" err="1" smtClean="0">
                <a:ln>
                  <a:noFill/>
                </a:ln>
                <a:solidFill>
                  <a:schemeClr val="tx1"/>
                </a:solidFill>
                <a:effectLst/>
                <a:latin typeface="Arial" pitchFamily="34" charset="0"/>
                <a:ea typeface="Times New Roman" pitchFamily="18" charset="0"/>
              </a:rPr>
              <a:t>U</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max</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é o valor máximo de energia potencial ou barreira de potencial</a:t>
            </a:r>
            <a:r>
              <a:rPr kumimoji="0" lang="pt-PT" sz="1400" b="0" i="0" u="none" strike="noStrike" cap="none" normalizeH="0" baseline="30000" dirty="0" smtClean="0">
                <a:ln>
                  <a:noFill/>
                </a:ln>
                <a:solidFill>
                  <a:schemeClr val="tx1"/>
                </a:solidFill>
                <a:effectLst/>
                <a:latin typeface="Arial" pitchFamily="34" charset="0"/>
                <a:ea typeface="Times New Roman" pitchFamily="18" charset="0"/>
              </a:rPr>
              <a:t>(58)</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t>
            </a:r>
          </a:p>
          <a:p>
            <a:pPr algn="just" fontAlgn="base">
              <a:spcBef>
                <a:spcPct val="0"/>
              </a:spcBef>
              <a:spcAft>
                <a:spcPct val="0"/>
              </a:spcAf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t>
            </a: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kumimoji="0" lang="pt-PT" sz="1400" b="0" i="0" u="none" strike="noStrike" cap="none" normalizeH="0" baseline="0" dirty="0" smtClean="0">
              <a:ln>
                <a:noFill/>
              </a:ln>
              <a:solidFill>
                <a:schemeClr val="tx1"/>
              </a:solidFill>
              <a:effectLst/>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kumimoji="0" lang="pt-PT" sz="1400" b="0" i="0" u="none" strike="noStrike" cap="none" normalizeH="0" baseline="0" dirty="0" smtClean="0">
              <a:ln>
                <a:noFill/>
              </a:ln>
              <a:solidFill>
                <a:schemeClr val="tx1"/>
              </a:solidFill>
              <a:effectLst/>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kumimoji="0" lang="pt-PT" sz="1400" b="0" i="0" u="none" strike="noStrike" cap="none" normalizeH="0" baseline="0" dirty="0" smtClean="0">
              <a:ln>
                <a:noFill/>
              </a:ln>
              <a:solidFill>
                <a:schemeClr val="tx1"/>
              </a:solidFill>
              <a:effectLst/>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kumimoji="0" lang="pt-PT" sz="1400" b="0" i="0" u="none" strike="noStrike" cap="none" normalizeH="0" baseline="0" dirty="0" smtClean="0">
              <a:ln>
                <a:noFill/>
              </a:ln>
              <a:solidFill>
                <a:schemeClr val="tx1"/>
              </a:solidFill>
              <a:effectLst/>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kumimoji="0" lang="pt-PT" sz="1400" b="0" i="0" u="none" strike="noStrike" cap="none" normalizeH="0" baseline="0" dirty="0" smtClean="0">
              <a:ln>
                <a:noFill/>
              </a:ln>
              <a:solidFill>
                <a:schemeClr val="tx1"/>
              </a:solidFill>
              <a:effectLst/>
              <a:latin typeface="Arial" pitchFamily="34" charset="0"/>
              <a:ea typeface="Times New Roman" pitchFamily="18" charset="0"/>
            </a:endParaRPr>
          </a:p>
          <a:p>
            <a:pPr algn="just" fontAlgn="base">
              <a:spcBef>
                <a:spcPct val="0"/>
              </a:spcBef>
              <a:spcAft>
                <a:spcPct val="0"/>
              </a:spcAf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Q</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rot,liv</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é a função de partição para um rotor </a:t>
            </a:r>
            <a:r>
              <a:rPr lang="pt-PT" sz="1400" dirty="0" smtClean="0">
                <a:latin typeface="Arial" pitchFamily="34" charset="0"/>
                <a:ea typeface="Times New Roman" pitchFamily="18" charset="0"/>
              </a:rPr>
              <a:t>rígido</a:t>
            </a:r>
            <a:r>
              <a:rPr lang="pt-PT" sz="1400" baseline="30000" dirty="0" smtClean="0">
                <a:latin typeface="Arial" pitchFamily="34" charset="0"/>
                <a:ea typeface="Times New Roman" pitchFamily="18" charset="0"/>
              </a:rPr>
              <a:t>(59)</a:t>
            </a:r>
            <a:r>
              <a:rPr lang="pt-PT" sz="1400" dirty="0" smtClean="0">
                <a:latin typeface="Arial" pitchFamily="34" charset="0"/>
                <a:ea typeface="Times New Roman" pitchFamily="18" charset="0"/>
              </a:rPr>
              <a:t>.  </a:t>
            </a: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a:p>
            <a:pPr algn="just" fontAlgn="base">
              <a:spcBef>
                <a:spcPct val="0"/>
              </a:spcBef>
              <a:spcAft>
                <a:spcPct val="0"/>
              </a:spcAft>
            </a:pPr>
            <a:endParaRPr lang="pt-PT" sz="1400" dirty="0" smtClean="0">
              <a:latin typeface="Arial" pitchFamily="34" charset="0"/>
              <a:ea typeface="Times New Roman" pitchFamily="18" charset="0"/>
            </a:endParaRPr>
          </a:p>
        </p:txBody>
      </p:sp>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84997" name="Rectangle 5"/>
          <p:cNvSpPr>
            <a:spLocks noChangeArrowheads="1"/>
          </p:cNvSpPr>
          <p:nvPr/>
        </p:nvSpPr>
        <p:spPr bwMode="auto">
          <a:xfrm>
            <a:off x="642910" y="2000240"/>
            <a:ext cx="8001056" cy="1754326"/>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energia potencial associada à rotação interna de um grupo relativamente a um outro que lhe está próximo em torno do eixo definido pela ligação ente eles é uma função da coordenada rotacional (angular) e, assim sendo, ela será uma função periódica com período igual a 2</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onde n é o número de vezes que a molécula assume configurações equivalentes por cada rotação completa do grupo. Por exemplo, para o grupo metilo é n=3, porque uma rotação completa origina três configurações possíveis que são equivalentes entre si – com a mesma energia: a energia potencial é máxima (</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U</a:t>
            </a:r>
            <a:r>
              <a:rPr kumimoji="0" lang="pt-PT"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U</a:t>
            </a:r>
            <a:r>
              <a:rPr kumimoji="0" lang="pt-PT"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sym typeface="Symbol" pitchFamily="18" charset="2"/>
              </a:rPr>
              <a:t>max</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para as configurações em que os hidrogénios de ambos os grupos </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t>
            </a:r>
            <a:r>
              <a:rPr kumimoji="0" lang="pt-PT"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3</a:t>
            </a: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se encontram frente a frente (configuração em eclipse) e é mínima quando os hidrogénios dos grupos metilo ocupam posições que definem uma configuração alternada, quando a molécula é vista de frente e perpendicularmente ao eixo da ligação simples entre os átomos de carbono.</a:t>
            </a:r>
          </a:p>
        </p:txBody>
      </p:sp>
      <p:sp>
        <p:nvSpPr>
          <p:cNvPr id="849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84998" name="Object 6"/>
          <p:cNvGraphicFramePr>
            <a:graphicFrameLocks noChangeAspect="1"/>
          </p:cNvGraphicFramePr>
          <p:nvPr/>
        </p:nvGraphicFramePr>
        <p:xfrm>
          <a:off x="3143240" y="4429132"/>
          <a:ext cx="3126552" cy="785818"/>
        </p:xfrm>
        <a:graphic>
          <a:graphicData uri="http://schemas.openxmlformats.org/presentationml/2006/ole">
            <p:oleObj spid="_x0000_s84998" name="Equação" r:id="rId3" imgW="1777229" imgH="444307" progId="Equation.3">
              <p:embed/>
            </p:oleObj>
          </a:graphicData>
        </a:graphic>
      </p:graphicFrame>
      <p:sp>
        <p:nvSpPr>
          <p:cNvPr id="85000" name="Rectangle 8"/>
          <p:cNvSpPr>
            <a:spLocks noChangeArrowheads="1"/>
          </p:cNvSpPr>
          <p:nvPr/>
        </p:nvSpPr>
        <p:spPr bwMode="auto">
          <a:xfrm>
            <a:off x="2428860" y="5214950"/>
            <a:ext cx="50331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I</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red</a:t>
            </a:r>
            <a:r>
              <a:rPr kumimoji="0" lang="pt-PT" sz="1400" b="0" i="0" u="none" strike="noStrike" cap="none" normalizeH="0" baseline="-30000" dirty="0" smtClean="0">
                <a:ln>
                  <a:noFill/>
                </a:ln>
                <a:solidFill>
                  <a:schemeClr val="tx1"/>
                </a:solidFill>
                <a:effectLst/>
                <a:latin typeface="Arial" pitchFamily="34" charset="0"/>
                <a:ea typeface="Times New Roman" pitchFamily="18" charset="0"/>
              </a:rPr>
              <a:t>  </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é o momento de inércia reduzido ao longo do eixo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em torno do qual o ângulo de rotação é medido.</a:t>
            </a:r>
            <a:endParaRPr kumimoji="0" lang="pt-PT" sz="1400" b="0" i="0" u="none" strike="noStrike" cap="none" normalizeH="0" baseline="0" dirty="0" smtClean="0">
              <a:ln>
                <a:noFill/>
              </a:ln>
              <a:solidFill>
                <a:schemeClr val="tx1"/>
              </a:solidFill>
              <a:effectLst/>
              <a:latin typeface="Arial" pitchFamily="34" charset="0"/>
            </a:endParaRPr>
          </a:p>
        </p:txBody>
      </p:sp>
      <p:sp>
        <p:nvSpPr>
          <p:cNvPr id="8" name="Rectângulo 7"/>
          <p:cNvSpPr/>
          <p:nvPr/>
        </p:nvSpPr>
        <p:spPr>
          <a:xfrm>
            <a:off x="214282" y="71414"/>
            <a:ext cx="8286808" cy="923330"/>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endParaRPr lang="pt-PT" b="1" dirty="0" smtClean="0">
              <a:solidFill>
                <a:srgbClr val="FF0000"/>
              </a:solidFill>
              <a:latin typeface="Arial" pitchFamily="34" charset="0"/>
              <a:ea typeface="Times New Roman" pitchFamily="18" charset="0"/>
            </a:endParaRPr>
          </a:p>
          <a:p>
            <a:pPr algn="just" fontAlgn="base">
              <a:spcBef>
                <a:spcPct val="0"/>
              </a:spcBef>
              <a:spcAft>
                <a:spcPct val="0"/>
              </a:spcAft>
            </a:pPr>
            <a:r>
              <a:rPr lang="pt-PT" b="1" dirty="0" smtClean="0">
                <a:solidFill>
                  <a:srgbClr val="FF0000"/>
                </a:solidFill>
                <a:latin typeface="Arial" pitchFamily="34" charset="0"/>
                <a:ea typeface="Times New Roman" pitchFamily="18" charset="0"/>
              </a:rPr>
              <a:t>(LEITURA OPCIONAL)</a:t>
            </a:r>
          </a:p>
          <a:p>
            <a:pPr lvl="0" algn="just" fontAlgn="base">
              <a:spcBef>
                <a:spcPct val="0"/>
              </a:spcBef>
              <a:spcAft>
                <a:spcPct val="0"/>
              </a:spcAft>
            </a:pPr>
            <a:endParaRPr lang="pt-PT" b="1" dirty="0" smtClean="0">
              <a:solidFill>
                <a:srgbClr val="FF0000"/>
              </a:solidFill>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500034" y="642918"/>
            <a:ext cx="7929618" cy="3139321"/>
          </a:xfrm>
          <a:prstGeom prst="rect">
            <a:avLst/>
          </a:prstGeom>
        </p:spPr>
        <p:txBody>
          <a:bodyPr wrap="square">
            <a:spAutoFit/>
          </a:bodyPr>
          <a:lstStyle/>
          <a:p>
            <a:pPr algn="just" fontAlgn="base">
              <a:spcBef>
                <a:spcPct val="0"/>
              </a:spcBef>
              <a:spcAft>
                <a:spcPct val="0"/>
              </a:spcAft>
              <a:buFont typeface="Webdings" pitchFamily="18" charset="2"/>
              <a:buChar char=""/>
            </a:pPr>
            <a:r>
              <a:rPr lang="pt-PT" dirty="0" smtClean="0">
                <a:latin typeface="Arial" pitchFamily="34" charset="0"/>
                <a:ea typeface="Times New Roman" pitchFamily="18" charset="0"/>
              </a:rPr>
              <a:t>Para moléculas em que </a:t>
            </a:r>
            <a:r>
              <a:rPr lang="pt-PT" i="1" dirty="0" err="1" smtClean="0">
                <a:latin typeface="Arial" pitchFamily="34" charset="0"/>
                <a:ea typeface="Times New Roman" pitchFamily="18" charset="0"/>
              </a:rPr>
              <a:t>U</a:t>
            </a:r>
            <a:r>
              <a:rPr lang="pt-PT" baseline="-30000" dirty="0" err="1" smtClean="0">
                <a:latin typeface="Arial" pitchFamily="34" charset="0"/>
                <a:ea typeface="Times New Roman" pitchFamily="18" charset="0"/>
              </a:rPr>
              <a:t>max</a:t>
            </a:r>
            <a:r>
              <a:rPr lang="pt-PT" dirty="0" smtClean="0">
                <a:latin typeface="Arial" pitchFamily="34" charset="0"/>
                <a:ea typeface="Times New Roman" pitchFamily="18" charset="0"/>
              </a:rPr>
              <a:t> seja de valor apreciável, quando a temperatura é suficientemente baixa de modo que se possa considerar  </a:t>
            </a:r>
            <a:r>
              <a:rPr lang="pt-PT" dirty="0" err="1" smtClean="0">
                <a:latin typeface="Arial" pitchFamily="34" charset="0"/>
                <a:ea typeface="Times New Roman" pitchFamily="18" charset="0"/>
              </a:rPr>
              <a:t>k</a:t>
            </a:r>
            <a:r>
              <a:rPr lang="pt-PT" baseline="-30000" dirty="0" err="1" smtClean="0">
                <a:latin typeface="Arial" pitchFamily="34" charset="0"/>
                <a:ea typeface="Times New Roman" pitchFamily="18" charset="0"/>
              </a:rPr>
              <a:t>B</a:t>
            </a:r>
            <a:r>
              <a:rPr lang="pt-PT" i="1" dirty="0" err="1" smtClean="0">
                <a:latin typeface="Arial" pitchFamily="34" charset="0"/>
                <a:ea typeface="Times New Roman" pitchFamily="18" charset="0"/>
              </a:rPr>
              <a:t>T</a:t>
            </a:r>
            <a:r>
              <a:rPr lang="pt-PT" dirty="0" err="1" smtClean="0">
                <a:latin typeface="Arial" pitchFamily="34" charset="0"/>
                <a:ea typeface="Times New Roman" pitchFamily="18" charset="0"/>
              </a:rPr>
              <a:t>&lt;&lt;</a:t>
            </a:r>
            <a:r>
              <a:rPr lang="pt-PT" i="1" dirty="0" err="1" smtClean="0">
                <a:latin typeface="Arial" pitchFamily="34" charset="0"/>
                <a:ea typeface="Times New Roman" pitchFamily="18" charset="0"/>
              </a:rPr>
              <a:t>U</a:t>
            </a:r>
            <a:r>
              <a:rPr lang="pt-PT" baseline="-30000" dirty="0" err="1" smtClean="0">
                <a:latin typeface="Arial" pitchFamily="34" charset="0"/>
                <a:ea typeface="Times New Roman" pitchFamily="18" charset="0"/>
              </a:rPr>
              <a:t>max</a:t>
            </a:r>
            <a:r>
              <a:rPr lang="pt-PT" dirty="0" smtClean="0">
                <a:latin typeface="Arial" pitchFamily="34" charset="0"/>
                <a:ea typeface="Times New Roman" pitchFamily="18" charset="0"/>
              </a:rPr>
              <a:t> , pode utilizar-se o tratamento do oscilador harmónico ou, por outras palavras, considera-se que </a:t>
            </a:r>
            <a:r>
              <a:rPr lang="pt-PT" i="1" dirty="0" err="1" smtClean="0">
                <a:latin typeface="Arial" pitchFamily="34" charset="0"/>
                <a:ea typeface="Times New Roman" pitchFamily="18" charset="0"/>
              </a:rPr>
              <a:t>C</a:t>
            </a:r>
            <a:r>
              <a:rPr lang="pt-PT" i="1" baseline="-30000" dirty="0" err="1" smtClean="0">
                <a:latin typeface="Arial" pitchFamily="34" charset="0"/>
                <a:ea typeface="Times New Roman" pitchFamily="18" charset="0"/>
              </a:rPr>
              <a:t>V</a:t>
            </a:r>
            <a:r>
              <a:rPr lang="pt-PT" baseline="-30000" dirty="0" err="1" smtClean="0">
                <a:latin typeface="Arial" pitchFamily="34" charset="0"/>
                <a:ea typeface="Times New Roman" pitchFamily="18" charset="0"/>
              </a:rPr>
              <a:t>m,rot.int</a:t>
            </a:r>
            <a:r>
              <a:rPr lang="pt-PT" dirty="0" smtClean="0">
                <a:latin typeface="Arial" pitchFamily="34" charset="0"/>
                <a:ea typeface="Times New Roman" pitchFamily="18" charset="0"/>
              </a:rPr>
              <a:t> é dado pela </a:t>
            </a:r>
            <a:r>
              <a:rPr lang="pt-PT" dirty="0" err="1" smtClean="0">
                <a:latin typeface="Arial" pitchFamily="34" charset="0"/>
                <a:ea typeface="Times New Roman" pitchFamily="18" charset="0"/>
              </a:rPr>
              <a:t>eq</a:t>
            </a:r>
            <a:r>
              <a:rPr lang="pt-PT" dirty="0" smtClean="0">
                <a:latin typeface="Arial" pitchFamily="34" charset="0"/>
                <a:ea typeface="Times New Roman" pitchFamily="18" charset="0"/>
              </a:rPr>
              <a:t>. de Einstein</a:t>
            </a:r>
          </a:p>
          <a:p>
            <a:pPr algn="just" fontAlgn="base">
              <a:spcBef>
                <a:spcPct val="0"/>
              </a:spcBef>
              <a:spcAft>
                <a:spcPct val="0"/>
              </a:spcAft>
            </a:pPr>
            <a:endParaRPr lang="pt-PT" dirty="0" smtClean="0">
              <a:latin typeface="Arial" pitchFamily="34" charset="0"/>
              <a:ea typeface="Times New Roman" pitchFamily="18" charset="0"/>
            </a:endParaRPr>
          </a:p>
          <a:p>
            <a:pPr algn="just" fontAlgn="base">
              <a:spcBef>
                <a:spcPct val="0"/>
              </a:spcBef>
              <a:spcAft>
                <a:spcPct val="0"/>
              </a:spcAft>
            </a:pPr>
            <a:endParaRPr lang="pt-PT" dirty="0" smtClean="0">
              <a:latin typeface="Arial" pitchFamily="34" charset="0"/>
              <a:ea typeface="Times New Roman" pitchFamily="18" charset="0"/>
            </a:endParaRPr>
          </a:p>
          <a:p>
            <a:pPr algn="just" fontAlgn="base">
              <a:spcBef>
                <a:spcPct val="0"/>
              </a:spcBef>
              <a:spcAft>
                <a:spcPct val="0"/>
              </a:spcAft>
            </a:pPr>
            <a:endParaRPr lang="pt-PT" dirty="0" smtClean="0">
              <a:latin typeface="Arial" pitchFamily="34" charset="0"/>
              <a:ea typeface="Times New Roman" pitchFamily="18" charset="0"/>
            </a:endParaRPr>
          </a:p>
          <a:p>
            <a:pPr algn="just" fontAlgn="base">
              <a:spcBef>
                <a:spcPct val="0"/>
              </a:spcBef>
              <a:spcAft>
                <a:spcPct val="0"/>
              </a:spcAft>
            </a:pPr>
            <a:endParaRPr lang="pt-PT" dirty="0" smtClean="0">
              <a:latin typeface="Arial" pitchFamily="34" charset="0"/>
              <a:ea typeface="Times New Roman" pitchFamily="18" charset="0"/>
            </a:endParaRPr>
          </a:p>
          <a:p>
            <a:pPr algn="just" fontAlgn="base">
              <a:spcBef>
                <a:spcPct val="0"/>
              </a:spcBef>
              <a:spcAft>
                <a:spcPct val="0"/>
              </a:spcAft>
              <a:buFont typeface="Webdings" pitchFamily="18" charset="2"/>
              <a:buChar char=""/>
            </a:pPr>
            <a:r>
              <a:rPr lang="pt-PT" dirty="0" smtClean="0">
                <a:latin typeface="Arial" pitchFamily="34" charset="0"/>
                <a:ea typeface="Times New Roman" pitchFamily="18" charset="0"/>
              </a:rPr>
              <a:t>Em gamas de temperatura onde </a:t>
            </a:r>
            <a:r>
              <a:rPr lang="pt-PT" dirty="0" err="1" smtClean="0">
                <a:latin typeface="Arial" pitchFamily="34" charset="0"/>
                <a:ea typeface="Times New Roman" pitchFamily="18" charset="0"/>
              </a:rPr>
              <a:t>k</a:t>
            </a:r>
            <a:r>
              <a:rPr lang="pt-PT" baseline="-30000" dirty="0" err="1" smtClean="0">
                <a:latin typeface="Arial" pitchFamily="34" charset="0"/>
                <a:ea typeface="Times New Roman" pitchFamily="18" charset="0"/>
              </a:rPr>
              <a:t>B</a:t>
            </a:r>
            <a:r>
              <a:rPr lang="pt-PT" i="1" dirty="0" err="1" smtClean="0">
                <a:latin typeface="Arial" pitchFamily="34" charset="0"/>
                <a:ea typeface="Times New Roman" pitchFamily="18" charset="0"/>
              </a:rPr>
              <a:t>T</a:t>
            </a:r>
            <a:r>
              <a:rPr lang="pt-PT" i="1" dirty="0" smtClean="0">
                <a:latin typeface="Arial" pitchFamily="34" charset="0"/>
                <a:ea typeface="Times New Roman" pitchFamily="18" charset="0"/>
              </a:rPr>
              <a:t> </a:t>
            </a:r>
            <a:r>
              <a:rPr lang="pt-PT" dirty="0" smtClean="0">
                <a:latin typeface="Arial" pitchFamily="34" charset="0"/>
                <a:ea typeface="Times New Roman" pitchFamily="18" charset="0"/>
              </a:rPr>
              <a:t>&gt;&gt; </a:t>
            </a:r>
            <a:r>
              <a:rPr lang="pt-PT" i="1" dirty="0" err="1" smtClean="0">
                <a:latin typeface="Arial" pitchFamily="34" charset="0"/>
                <a:ea typeface="Times New Roman" pitchFamily="18" charset="0"/>
              </a:rPr>
              <a:t>U</a:t>
            </a:r>
            <a:r>
              <a:rPr lang="pt-PT" baseline="-30000" dirty="0" err="1" smtClean="0">
                <a:latin typeface="Arial" pitchFamily="34" charset="0"/>
                <a:ea typeface="Times New Roman" pitchFamily="18" charset="0"/>
              </a:rPr>
              <a:t>max</a:t>
            </a:r>
            <a:r>
              <a:rPr lang="pt-PT" dirty="0" smtClean="0">
                <a:latin typeface="Arial" pitchFamily="34" charset="0"/>
                <a:ea typeface="Times New Roman" pitchFamily="18" charset="0"/>
              </a:rPr>
              <a:t>, a rotação é livre e </a:t>
            </a:r>
            <a:r>
              <a:rPr lang="pt-PT" i="1" dirty="0" err="1" smtClean="0">
                <a:latin typeface="Arial" pitchFamily="34" charset="0"/>
                <a:ea typeface="Times New Roman" pitchFamily="18" charset="0"/>
              </a:rPr>
              <a:t>C</a:t>
            </a:r>
            <a:r>
              <a:rPr lang="pt-PT" i="1" baseline="-30000" dirty="0" err="1" smtClean="0">
                <a:latin typeface="Arial" pitchFamily="34" charset="0"/>
                <a:ea typeface="Times New Roman" pitchFamily="18" charset="0"/>
              </a:rPr>
              <a:t>V</a:t>
            </a:r>
            <a:r>
              <a:rPr lang="pt-PT" baseline="-30000" dirty="0" err="1" smtClean="0">
                <a:latin typeface="Arial" pitchFamily="34" charset="0"/>
                <a:ea typeface="Times New Roman" pitchFamily="18" charset="0"/>
              </a:rPr>
              <a:t>m,rot.int</a:t>
            </a:r>
            <a:r>
              <a:rPr lang="pt-PT" dirty="0" smtClean="0">
                <a:latin typeface="Arial" pitchFamily="34" charset="0"/>
                <a:ea typeface="Times New Roman" pitchFamily="18" charset="0"/>
              </a:rPr>
              <a:t> = ½ R. Quando </a:t>
            </a:r>
            <a:r>
              <a:rPr lang="pt-PT" dirty="0" err="1" smtClean="0">
                <a:latin typeface="Arial" pitchFamily="34" charset="0"/>
                <a:ea typeface="Times New Roman" pitchFamily="18" charset="0"/>
              </a:rPr>
              <a:t>k</a:t>
            </a:r>
            <a:r>
              <a:rPr lang="pt-PT" baseline="-30000" dirty="0" err="1" smtClean="0">
                <a:latin typeface="Arial" pitchFamily="34" charset="0"/>
                <a:ea typeface="Times New Roman" pitchFamily="18" charset="0"/>
              </a:rPr>
              <a:t>B</a:t>
            </a:r>
            <a:r>
              <a:rPr lang="pt-PT" i="1" dirty="0" err="1" smtClean="0">
                <a:latin typeface="Arial" pitchFamily="34" charset="0"/>
                <a:ea typeface="Times New Roman" pitchFamily="18" charset="0"/>
              </a:rPr>
              <a:t>T</a:t>
            </a:r>
            <a:r>
              <a:rPr lang="pt-PT" dirty="0" smtClean="0">
                <a:latin typeface="Arial" pitchFamily="34" charset="0"/>
                <a:ea typeface="Times New Roman" pitchFamily="18" charset="0"/>
              </a:rPr>
              <a:t> é da ordem de </a:t>
            </a:r>
            <a:r>
              <a:rPr lang="pt-PT" i="1" dirty="0" err="1" smtClean="0">
                <a:latin typeface="Arial" pitchFamily="34" charset="0"/>
                <a:ea typeface="Times New Roman" pitchFamily="18" charset="0"/>
              </a:rPr>
              <a:t>U</a:t>
            </a:r>
            <a:r>
              <a:rPr lang="pt-PT" baseline="-30000" dirty="0" err="1" smtClean="0">
                <a:latin typeface="Arial" pitchFamily="34" charset="0"/>
                <a:ea typeface="Times New Roman" pitchFamily="18" charset="0"/>
              </a:rPr>
              <a:t>max</a:t>
            </a:r>
            <a:r>
              <a:rPr lang="pt-PT" dirty="0" smtClean="0">
                <a:latin typeface="Arial" pitchFamily="34" charset="0"/>
                <a:ea typeface="Times New Roman" pitchFamily="18" charset="0"/>
              </a:rPr>
              <a:t> costumam utilizar-se tabelas devidas a </a:t>
            </a:r>
            <a:r>
              <a:rPr lang="pt-PT" dirty="0" err="1" smtClean="0">
                <a:latin typeface="Arial" pitchFamily="34" charset="0"/>
                <a:ea typeface="Times New Roman" pitchFamily="18" charset="0"/>
              </a:rPr>
              <a:t>Pitzer</a:t>
            </a:r>
            <a:r>
              <a:rPr lang="pt-PT" dirty="0" smtClean="0">
                <a:latin typeface="Arial" pitchFamily="34" charset="0"/>
                <a:ea typeface="Times New Roman" pitchFamily="18" charset="0"/>
              </a:rPr>
              <a:t>, para calcular </a:t>
            </a:r>
            <a:r>
              <a:rPr lang="pt-PT" i="1" dirty="0" err="1" smtClean="0">
                <a:latin typeface="Arial" pitchFamily="34" charset="0"/>
                <a:ea typeface="Times New Roman" pitchFamily="18" charset="0"/>
              </a:rPr>
              <a:t>C</a:t>
            </a:r>
            <a:r>
              <a:rPr lang="pt-PT" i="1" baseline="-30000" dirty="0" err="1" smtClean="0">
                <a:latin typeface="Arial" pitchFamily="34" charset="0"/>
                <a:ea typeface="Times New Roman" pitchFamily="18" charset="0"/>
              </a:rPr>
              <a:t>V</a:t>
            </a:r>
            <a:r>
              <a:rPr lang="pt-PT" baseline="-30000" dirty="0" err="1" smtClean="0">
                <a:latin typeface="Arial" pitchFamily="34" charset="0"/>
                <a:ea typeface="Times New Roman" pitchFamily="18" charset="0"/>
              </a:rPr>
              <a:t>m,rot.int</a:t>
            </a:r>
            <a:r>
              <a:rPr lang="pt-PT" baseline="-30000" dirty="0" smtClean="0">
                <a:latin typeface="Arial" pitchFamily="34" charset="0"/>
                <a:ea typeface="Times New Roman" pitchFamily="18" charset="0"/>
              </a:rPr>
              <a:t> </a:t>
            </a:r>
            <a:r>
              <a:rPr lang="pt-PT" dirty="0" smtClean="0">
                <a:latin typeface="Arial" pitchFamily="34" charset="0"/>
                <a:ea typeface="Times New Roman" pitchFamily="18" charset="0"/>
              </a:rPr>
              <a:t>a partir de  </a:t>
            </a:r>
            <a:r>
              <a:rPr lang="pt-PT" i="1" dirty="0" err="1" smtClean="0">
                <a:latin typeface="Arial" pitchFamily="34" charset="0"/>
                <a:ea typeface="Times New Roman" pitchFamily="18" charset="0"/>
              </a:rPr>
              <a:t>U</a:t>
            </a:r>
            <a:r>
              <a:rPr lang="pt-PT" baseline="-30000" dirty="0" err="1" smtClean="0">
                <a:latin typeface="Arial" pitchFamily="34" charset="0"/>
                <a:ea typeface="Times New Roman" pitchFamily="18" charset="0"/>
              </a:rPr>
              <a:t>max</a:t>
            </a:r>
            <a:r>
              <a:rPr lang="pt-PT" dirty="0" smtClean="0">
                <a:latin typeface="Arial" pitchFamily="34" charset="0"/>
                <a:ea typeface="Times New Roman" pitchFamily="18" charset="0"/>
              </a:rPr>
              <a:t>/R</a:t>
            </a:r>
            <a:r>
              <a:rPr lang="pt-PT" i="1" dirty="0" smtClean="0">
                <a:latin typeface="Arial" pitchFamily="34" charset="0"/>
                <a:ea typeface="Times New Roman" pitchFamily="18" charset="0"/>
              </a:rPr>
              <a:t>T</a:t>
            </a:r>
            <a:r>
              <a:rPr lang="pt-PT" dirty="0" smtClean="0">
                <a:latin typeface="Arial" pitchFamily="34" charset="0"/>
                <a:ea typeface="Times New Roman" pitchFamily="18" charset="0"/>
              </a:rPr>
              <a:t>  e  1/</a:t>
            </a:r>
            <a:r>
              <a:rPr lang="pt-PT" dirty="0" err="1" smtClean="0">
                <a:latin typeface="Arial" pitchFamily="34" charset="0"/>
                <a:ea typeface="Times New Roman" pitchFamily="18" charset="0"/>
              </a:rPr>
              <a:t>Q</a:t>
            </a:r>
            <a:r>
              <a:rPr lang="pt-PT" baseline="-30000" dirty="0" err="1" smtClean="0">
                <a:latin typeface="Arial" pitchFamily="34" charset="0"/>
                <a:ea typeface="Times New Roman" pitchFamily="18" charset="0"/>
              </a:rPr>
              <a:t>rot,liv</a:t>
            </a:r>
            <a:r>
              <a:rPr lang="pt-PT" dirty="0" smtClean="0">
                <a:latin typeface="Arial" pitchFamily="34" charset="0"/>
                <a:ea typeface="Times New Roman" pitchFamily="18" charset="0"/>
              </a:rPr>
              <a:t>.  </a:t>
            </a:r>
            <a:endParaRPr lang="pt-PT" dirty="0" smtClean="0">
              <a:latin typeface="Arial" pitchFamily="34" charset="0"/>
            </a:endParaRPr>
          </a:p>
        </p:txBody>
      </p:sp>
      <p:graphicFrame>
        <p:nvGraphicFramePr>
          <p:cNvPr id="90113" name="Object 1"/>
          <p:cNvGraphicFramePr>
            <a:graphicFrameLocks noChangeAspect="1"/>
          </p:cNvGraphicFramePr>
          <p:nvPr/>
        </p:nvGraphicFramePr>
        <p:xfrm>
          <a:off x="5307013" y="1928813"/>
          <a:ext cx="2030412" cy="728662"/>
        </p:xfrm>
        <a:graphic>
          <a:graphicData uri="http://schemas.openxmlformats.org/presentationml/2006/ole">
            <p:oleObj spid="_x0000_s90113" name="Equação" r:id="rId3" imgW="1269720" imgH="457200" progId="Equation.3">
              <p:embed/>
            </p:oleObj>
          </a:graphicData>
        </a:graphic>
      </p:graphicFrame>
      <p:sp>
        <p:nvSpPr>
          <p:cNvPr id="4" name="Seta para a direita 3"/>
          <p:cNvSpPr/>
          <p:nvPr/>
        </p:nvSpPr>
        <p:spPr>
          <a:xfrm>
            <a:off x="4357686" y="4143380"/>
            <a:ext cx="3143272" cy="128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4714876" y="4572008"/>
            <a:ext cx="2022798" cy="369332"/>
          </a:xfrm>
          <a:prstGeom prst="rect">
            <a:avLst/>
          </a:prstGeom>
          <a:noFill/>
        </p:spPr>
        <p:txBody>
          <a:bodyPr wrap="none" rtlCol="0">
            <a:spAutoFit/>
          </a:bodyPr>
          <a:lstStyle/>
          <a:p>
            <a:r>
              <a:rPr lang="pt-PT" b="1" dirty="0" smtClean="0">
                <a:solidFill>
                  <a:srgbClr val="FF0000"/>
                </a:solidFill>
              </a:rPr>
              <a:t>TABELAS DE PITZER</a:t>
            </a:r>
            <a:endParaRPr lang="pt-PT" b="1" dirty="0">
              <a:solidFill>
                <a:srgbClr val="FF0000"/>
              </a:solidFill>
            </a:endParaRPr>
          </a:p>
        </p:txBody>
      </p:sp>
      <p:sp>
        <p:nvSpPr>
          <p:cNvPr id="6" name="Rectângulo 5"/>
          <p:cNvSpPr/>
          <p:nvPr/>
        </p:nvSpPr>
        <p:spPr>
          <a:xfrm>
            <a:off x="214282" y="71414"/>
            <a:ext cx="8286808" cy="923330"/>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baseline="-30000" dirty="0" smtClean="0">
                <a:solidFill>
                  <a:srgbClr val="FF0000"/>
                </a:solidFill>
                <a:latin typeface="Arial" pitchFamily="34" charset="0"/>
                <a:ea typeface="Times New Roman" pitchFamily="18" charset="0"/>
              </a:rPr>
              <a:t>  </a:t>
            </a:r>
            <a:r>
              <a:rPr lang="pt-PT" b="1" dirty="0" smtClean="0">
                <a:solidFill>
                  <a:srgbClr val="FF0000"/>
                </a:solidFill>
                <a:latin typeface="Arial" pitchFamily="34" charset="0"/>
                <a:ea typeface="Times New Roman" pitchFamily="18" charset="0"/>
              </a:rPr>
              <a:t> </a:t>
            </a:r>
          </a:p>
          <a:p>
            <a:pPr algn="just" fontAlgn="base">
              <a:spcBef>
                <a:spcPct val="0"/>
              </a:spcBef>
              <a:spcAft>
                <a:spcPct val="0"/>
              </a:spcAft>
            </a:pPr>
            <a:r>
              <a:rPr lang="pt-PT" b="1" dirty="0" smtClean="0">
                <a:solidFill>
                  <a:srgbClr val="FF0000"/>
                </a:solidFill>
                <a:latin typeface="Arial" pitchFamily="34" charset="0"/>
                <a:ea typeface="Times New Roman" pitchFamily="18" charset="0"/>
              </a:rPr>
              <a:t>(LEITURA OPCIONAL)</a:t>
            </a:r>
          </a:p>
          <a:p>
            <a:pPr lvl="0" algn="just" fontAlgn="base">
              <a:spcBef>
                <a:spcPct val="0"/>
              </a:spcBef>
              <a:spcAft>
                <a:spcPct val="0"/>
              </a:spcAft>
            </a:pPr>
            <a:endParaRPr lang="pt-PT" b="1" dirty="0" smtClean="0">
              <a:solidFill>
                <a:srgbClr val="FF0000"/>
              </a:solidFill>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357158" y="761510"/>
            <a:ext cx="807246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Na figura abaixo mostra-se a variação de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m,rot.int</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/R em função da temperatura para o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etano</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considerando dois valores de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rPr>
              <a:t>U</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max</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Observa-se que para temperaturas intermédias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m,rot.int</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/R diminui rapidamente com a temperatura, tanto mais quanto menor for a barreira de potencial. A temperaturas elevadas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m,rot.int</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tende para ½ R, correspondente à rotação livre.</a:t>
            </a:r>
            <a:endParaRPr kumimoji="0" lang="pt-PT" sz="1600" b="0" i="0" u="none" strike="noStrike" cap="none" normalizeH="0" baseline="0" dirty="0" smtClean="0">
              <a:ln>
                <a:noFill/>
              </a:ln>
              <a:solidFill>
                <a:schemeClr val="tx1"/>
              </a:solidFill>
              <a:effectLst/>
              <a:latin typeface="Arial" pitchFamily="34" charset="0"/>
            </a:endParaRPr>
          </a:p>
        </p:txBody>
      </p:sp>
      <p:pic>
        <p:nvPicPr>
          <p:cNvPr id="89090" name="Picture 2" descr="fig26deff"/>
          <p:cNvPicPr>
            <a:picLocks noChangeAspect="1" noChangeArrowheads="1"/>
          </p:cNvPicPr>
          <p:nvPr/>
        </p:nvPicPr>
        <p:blipFill>
          <a:blip r:embed="rId2" cstate="print"/>
          <a:srcRect/>
          <a:stretch>
            <a:fillRect/>
          </a:stretch>
        </p:blipFill>
        <p:spPr bwMode="auto">
          <a:xfrm>
            <a:off x="1071538" y="2404584"/>
            <a:ext cx="5856803" cy="2779719"/>
          </a:xfrm>
          <a:prstGeom prst="rect">
            <a:avLst/>
          </a:prstGeom>
          <a:noFill/>
          <a:ln w="9525">
            <a:noFill/>
            <a:miter lim="800000"/>
            <a:headEnd/>
            <a:tailEnd/>
          </a:ln>
        </p:spPr>
      </p:pic>
      <p:sp>
        <p:nvSpPr>
          <p:cNvPr id="89091" name="Rectangle 3"/>
          <p:cNvSpPr>
            <a:spLocks noChangeArrowheads="1"/>
          </p:cNvSpPr>
          <p:nvPr/>
        </p:nvSpPr>
        <p:spPr bwMode="auto">
          <a:xfrm>
            <a:off x="1000100" y="5262104"/>
            <a:ext cx="707233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0" i="0" u="none" strike="noStrike" cap="none" normalizeH="0" baseline="0" dirty="0" smtClean="0">
                <a:ln>
                  <a:noFill/>
                </a:ln>
                <a:solidFill>
                  <a:schemeClr val="tx1"/>
                </a:solidFill>
                <a:effectLst/>
                <a:latin typeface="Arial" pitchFamily="34" charset="0"/>
                <a:ea typeface="Times New Roman" pitchFamily="18" charset="0"/>
              </a:rPr>
              <a:t>Contribuição da rotação interna dos grupos metilo para a capacidade calorífica do </a:t>
            </a:r>
            <a:r>
              <a:rPr kumimoji="0" lang="pt-PT" sz="1400" b="0" i="0" u="none" strike="noStrike" cap="none" normalizeH="0" baseline="0" dirty="0" err="1" smtClean="0">
                <a:ln>
                  <a:noFill/>
                </a:ln>
                <a:solidFill>
                  <a:schemeClr val="tx1"/>
                </a:solidFill>
                <a:effectLst/>
                <a:latin typeface="Arial" pitchFamily="34" charset="0"/>
                <a:ea typeface="Times New Roman" pitchFamily="18" charset="0"/>
              </a:rPr>
              <a:t>etano</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 Representa-se a variação de </a:t>
            </a:r>
            <a:r>
              <a:rPr kumimoji="0" lang="pt-PT" sz="14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4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m,rot.int</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/R em função da temperatura para  dois valores da barreira de potencial </a:t>
            </a:r>
            <a:r>
              <a:rPr kumimoji="0" lang="pt-PT" sz="1400" b="0" i="1" u="none" strike="noStrike" cap="none" normalizeH="0" baseline="0" dirty="0" err="1" smtClean="0">
                <a:ln>
                  <a:noFill/>
                </a:ln>
                <a:solidFill>
                  <a:schemeClr val="tx1"/>
                </a:solidFill>
                <a:effectLst/>
                <a:latin typeface="Arial" pitchFamily="34" charset="0"/>
                <a:ea typeface="Times New Roman" pitchFamily="18" charset="0"/>
              </a:rPr>
              <a:t>U</a:t>
            </a:r>
            <a:r>
              <a:rPr kumimoji="0" lang="pt-PT" sz="1400" b="0" i="0" u="none" strike="noStrike" cap="none" normalizeH="0" baseline="-30000" dirty="0" err="1" smtClean="0">
                <a:ln>
                  <a:noFill/>
                </a:ln>
                <a:solidFill>
                  <a:schemeClr val="tx1"/>
                </a:solidFill>
                <a:effectLst/>
                <a:latin typeface="Arial" pitchFamily="34" charset="0"/>
                <a:ea typeface="Times New Roman" pitchFamily="18" charset="0"/>
              </a:rPr>
              <a:t>max</a:t>
            </a:r>
            <a:r>
              <a:rPr kumimoji="0" lang="pt-PT"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pt-PT" sz="1400" b="0" i="0" u="none" strike="noStrike" cap="none" normalizeH="0" baseline="0" dirty="0" smtClean="0">
              <a:ln>
                <a:noFill/>
              </a:ln>
              <a:solidFill>
                <a:schemeClr val="tx1"/>
              </a:solidFill>
              <a:effectLst/>
              <a:latin typeface="Arial" pitchFamily="34" charset="0"/>
            </a:endParaRPr>
          </a:p>
        </p:txBody>
      </p:sp>
      <p:sp>
        <p:nvSpPr>
          <p:cNvPr id="5" name="Rectângulo 4"/>
          <p:cNvSpPr/>
          <p:nvPr/>
        </p:nvSpPr>
        <p:spPr>
          <a:xfrm>
            <a:off x="214282" y="71414"/>
            <a:ext cx="8286808" cy="923330"/>
          </a:xfrm>
          <a:prstGeom prst="rect">
            <a:avLst/>
          </a:prstGeom>
        </p:spPr>
        <p:txBody>
          <a:bodyPr wrap="square">
            <a:spAutoFit/>
          </a:bodyPr>
          <a:lstStyle/>
          <a:p>
            <a:pPr lvl="0" algn="just" fontAlgn="base">
              <a:spcBef>
                <a:spcPct val="0"/>
              </a:spcBef>
              <a:spcAft>
                <a:spcPct val="0"/>
              </a:spcAft>
            </a:pPr>
            <a:r>
              <a:rPr lang="pt-PT" b="1" dirty="0" smtClean="0">
                <a:solidFill>
                  <a:srgbClr val="FF0000"/>
                </a:solidFill>
                <a:latin typeface="Arial" pitchFamily="34" charset="0"/>
                <a:ea typeface="Times New Roman" pitchFamily="18" charset="0"/>
              </a:rPr>
              <a:t>Contribuição </a:t>
            </a:r>
            <a:r>
              <a:rPr lang="pt-PT" b="1" dirty="0" err="1" smtClean="0">
                <a:solidFill>
                  <a:srgbClr val="FF0000"/>
                </a:solidFill>
                <a:latin typeface="Arial" pitchFamily="34" charset="0"/>
                <a:ea typeface="Times New Roman" pitchFamily="18" charset="0"/>
              </a:rPr>
              <a:t>vibracional</a:t>
            </a:r>
            <a:r>
              <a:rPr lang="pt-PT" b="1" dirty="0" smtClean="0">
                <a:solidFill>
                  <a:srgbClr val="FF0000"/>
                </a:solidFill>
                <a:latin typeface="Arial" pitchFamily="34" charset="0"/>
                <a:ea typeface="Times New Roman" pitchFamily="18" charset="0"/>
              </a:rPr>
              <a:t> para o valor de </a:t>
            </a:r>
            <a:r>
              <a:rPr lang="pt-PT" b="1" i="1" dirty="0" err="1" smtClean="0">
                <a:solidFill>
                  <a:srgbClr val="FF0000"/>
                </a:solidFill>
                <a:latin typeface="Arial" pitchFamily="34" charset="0"/>
                <a:ea typeface="Times New Roman" pitchFamily="18" charset="0"/>
              </a:rPr>
              <a:t>C</a:t>
            </a:r>
            <a:r>
              <a:rPr lang="pt-PT" b="1" i="1" baseline="-30000" dirty="0" err="1" smtClean="0">
                <a:solidFill>
                  <a:srgbClr val="FF0000"/>
                </a:solidFill>
                <a:latin typeface="Arial" pitchFamily="34" charset="0"/>
                <a:ea typeface="Times New Roman" pitchFamily="18" charset="0"/>
              </a:rPr>
              <a:t>V</a:t>
            </a:r>
            <a:r>
              <a:rPr lang="pt-PT" b="1" baseline="-30000" dirty="0" err="1" smtClean="0">
                <a:solidFill>
                  <a:srgbClr val="FF0000"/>
                </a:solidFill>
                <a:latin typeface="Arial" pitchFamily="34" charset="0"/>
                <a:ea typeface="Times New Roman" pitchFamily="18" charset="0"/>
              </a:rPr>
              <a:t>,m</a:t>
            </a:r>
            <a:r>
              <a:rPr lang="pt-PT" b="1" dirty="0" smtClean="0">
                <a:solidFill>
                  <a:srgbClr val="FF0000"/>
                </a:solidFill>
                <a:latin typeface="Arial" pitchFamily="34" charset="0"/>
                <a:ea typeface="Times New Roman" pitchFamily="18" charset="0"/>
              </a:rPr>
              <a:t> </a:t>
            </a:r>
            <a:endParaRPr lang="pt-PT" b="1" dirty="0" smtClean="0">
              <a:solidFill>
                <a:srgbClr val="FF0000"/>
              </a:solidFill>
              <a:latin typeface="Arial" pitchFamily="34" charset="0"/>
              <a:ea typeface="Times New Roman" pitchFamily="18" charset="0"/>
            </a:endParaRPr>
          </a:p>
          <a:p>
            <a:pPr algn="just" fontAlgn="base">
              <a:spcBef>
                <a:spcPct val="0"/>
              </a:spcBef>
              <a:spcAft>
                <a:spcPct val="0"/>
              </a:spcAft>
            </a:pPr>
            <a:r>
              <a:rPr lang="pt-PT" b="1" dirty="0" smtClean="0">
                <a:solidFill>
                  <a:srgbClr val="FF0000"/>
                </a:solidFill>
                <a:latin typeface="Arial" pitchFamily="34" charset="0"/>
                <a:ea typeface="Times New Roman" pitchFamily="18" charset="0"/>
              </a:rPr>
              <a:t>(LEITURA OPCIONAL)</a:t>
            </a:r>
          </a:p>
          <a:p>
            <a:pPr lvl="0" algn="just" fontAlgn="base">
              <a:spcBef>
                <a:spcPct val="0"/>
              </a:spcBef>
              <a:spcAft>
                <a:spcPct val="0"/>
              </a:spcAft>
            </a:pPr>
            <a:endParaRPr lang="pt-PT" b="1" dirty="0" smtClean="0">
              <a:solidFill>
                <a:srgbClr val="FF0000"/>
              </a:solidFill>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14414" y="1000108"/>
            <a:ext cx="6080447" cy="3847207"/>
          </a:xfrm>
          <a:prstGeom prst="rect">
            <a:avLst/>
          </a:prstGeom>
          <a:noFill/>
        </p:spPr>
        <p:txBody>
          <a:bodyPr wrap="none" rtlCol="0">
            <a:spAutoFit/>
          </a:bodyPr>
          <a:lstStyle/>
          <a:p>
            <a:r>
              <a:rPr lang="pt-PT" sz="2400" dirty="0" smtClean="0">
                <a:solidFill>
                  <a:srgbClr val="FF0000"/>
                </a:solidFill>
              </a:rPr>
              <a:t>Cálculo de capacidade calorífica do gás perfeito</a:t>
            </a:r>
          </a:p>
          <a:p>
            <a:r>
              <a:rPr lang="pt-PT" sz="2000" b="1" dirty="0" smtClean="0"/>
              <a:t>Método de </a:t>
            </a:r>
            <a:r>
              <a:rPr lang="pt-PT" sz="2000" b="1" dirty="0" err="1" smtClean="0"/>
              <a:t>Constantinou</a:t>
            </a:r>
            <a:r>
              <a:rPr lang="pt-PT" sz="2000" b="1" dirty="0" smtClean="0"/>
              <a:t> e </a:t>
            </a:r>
            <a:r>
              <a:rPr lang="pt-PT" sz="2000" b="1" dirty="0" err="1" smtClean="0"/>
              <a:t>Gani</a:t>
            </a:r>
            <a:endParaRPr lang="pt-PT" sz="2000" b="1" dirty="0" smtClean="0"/>
          </a:p>
          <a:p>
            <a:endParaRPr lang="pt-PT" sz="2000" dirty="0" smtClean="0"/>
          </a:p>
          <a:p>
            <a:pPr marL="457200" indent="-457200"/>
            <a:endParaRPr lang="pt-PT" sz="2000" dirty="0" smtClean="0"/>
          </a:p>
          <a:p>
            <a:endParaRPr lang="pt-PT" sz="2000" dirty="0" smtClean="0"/>
          </a:p>
          <a:p>
            <a:endParaRPr lang="pt-PT" sz="2000" dirty="0" smtClean="0"/>
          </a:p>
          <a:p>
            <a:endParaRPr lang="pt-PT" sz="2000" dirty="0" smtClean="0"/>
          </a:p>
          <a:p>
            <a:endParaRPr lang="pt-PT" sz="2000" dirty="0" smtClean="0"/>
          </a:p>
          <a:p>
            <a:r>
              <a:rPr lang="pt-PT" sz="2000" dirty="0" smtClean="0"/>
              <a:t>Ou entre o endereço no browser:</a:t>
            </a:r>
          </a:p>
          <a:p>
            <a:r>
              <a:rPr lang="pt-PT" sz="2000" dirty="0" smtClean="0"/>
              <a:t>             http://www.eq.uc.pt/~abel/cpconst.HTM</a:t>
            </a:r>
          </a:p>
          <a:p>
            <a:endParaRPr lang="pt-PT" sz="2000" dirty="0" smtClean="0"/>
          </a:p>
          <a:p>
            <a:endParaRPr lang="pt-PT" sz="2000" dirty="0"/>
          </a:p>
        </p:txBody>
      </p:sp>
      <p:pic>
        <p:nvPicPr>
          <p:cNvPr id="94211" name="Picture 3">
            <a:hlinkClick r:id="rId2"/>
          </p:cNvPr>
          <p:cNvPicPr>
            <a:picLocks noChangeAspect="1" noChangeArrowheads="1"/>
          </p:cNvPicPr>
          <p:nvPr/>
        </p:nvPicPr>
        <p:blipFill>
          <a:blip r:embed="rId3"/>
          <a:srcRect/>
          <a:stretch>
            <a:fillRect/>
          </a:stretch>
        </p:blipFill>
        <p:spPr bwMode="auto">
          <a:xfrm>
            <a:off x="3786182" y="2143116"/>
            <a:ext cx="1190232" cy="1001718"/>
          </a:xfrm>
          <a:prstGeom prst="rect">
            <a:avLst/>
          </a:prstGeom>
          <a:noFill/>
          <a:ln w="9525">
            <a:noFill/>
            <a:miter lim="800000"/>
            <a:headEnd/>
            <a:tailEnd/>
          </a:ln>
          <a:effectLst/>
        </p:spPr>
      </p:pic>
      <p:sp>
        <p:nvSpPr>
          <p:cNvPr id="5" name="Seta para a direita 4"/>
          <p:cNvSpPr/>
          <p:nvPr/>
        </p:nvSpPr>
        <p:spPr>
          <a:xfrm>
            <a:off x="1142976" y="2214554"/>
            <a:ext cx="2571768"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p:cNvSpPr txBox="1"/>
          <p:nvPr/>
        </p:nvSpPr>
        <p:spPr>
          <a:xfrm>
            <a:off x="1071538" y="2416726"/>
            <a:ext cx="2490554" cy="369332"/>
          </a:xfrm>
          <a:prstGeom prst="rect">
            <a:avLst/>
          </a:prstGeom>
          <a:noFill/>
        </p:spPr>
        <p:txBody>
          <a:bodyPr wrap="none" rtlCol="0">
            <a:spAutoFit/>
          </a:bodyPr>
          <a:lstStyle/>
          <a:p>
            <a:r>
              <a:rPr lang="pt-PT" dirty="0" smtClean="0"/>
              <a:t>Carregue ali para se ligar</a:t>
            </a:r>
            <a:endParaRPr lang="pt-P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einstein1"/>
          <p:cNvPicPr>
            <a:picLocks noChangeAspect="1" noChangeArrowheads="1"/>
          </p:cNvPicPr>
          <p:nvPr/>
        </p:nvPicPr>
        <p:blipFill>
          <a:blip r:embed="rId2"/>
          <a:srcRect/>
          <a:stretch>
            <a:fillRect/>
          </a:stretch>
        </p:blipFill>
        <p:spPr bwMode="auto">
          <a:xfrm>
            <a:off x="642910" y="1071546"/>
            <a:ext cx="2083140" cy="2786082"/>
          </a:xfrm>
          <a:prstGeom prst="rect">
            <a:avLst/>
          </a:prstGeom>
          <a:noFill/>
          <a:ln w="9525">
            <a:noFill/>
            <a:miter lim="800000"/>
            <a:headEnd/>
            <a:tailEnd/>
          </a:ln>
        </p:spPr>
      </p:pic>
      <p:sp>
        <p:nvSpPr>
          <p:cNvPr id="93187" name="Text Box 3"/>
          <p:cNvSpPr txBox="1">
            <a:spLocks noChangeArrowheads="1"/>
          </p:cNvSpPr>
          <p:nvPr/>
        </p:nvSpPr>
        <p:spPr bwMode="auto">
          <a:xfrm>
            <a:off x="3143240" y="928670"/>
            <a:ext cx="6000792" cy="5072098"/>
          </a:xfrm>
          <a:prstGeom prst="rect">
            <a:avLst/>
          </a:prstGeom>
          <a:solidFill>
            <a:srgbClr val="FFFFFF"/>
          </a:solidFill>
          <a:ln w="9525">
            <a:noFill/>
            <a:miter lim="800000"/>
            <a:headEnd/>
            <a:tailEnd/>
          </a:ln>
          <a:effectLst/>
        </p:spPr>
        <p:txBody>
          <a:bodyPr vert="horz" wrap="square" lIns="91440" tIns="0" rIns="91440" bIns="45720" numCol="1" anchor="t" anchorCtr="0" compatLnSpc="1">
            <a:prstTxWarp prst="textNoShape">
              <a:avLst/>
            </a:prstTxWarp>
          </a:bodyPr>
          <a:lstStyle/>
          <a:p>
            <a:pPr marL="0" marR="1368425" lvl="0" indent="0" algn="just"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err="1" smtClean="0">
                <a:ln>
                  <a:noFill/>
                </a:ln>
                <a:solidFill>
                  <a:schemeClr val="tx1"/>
                </a:solidFill>
                <a:effectLst/>
                <a:latin typeface="Arial" pitchFamily="34" charset="0"/>
                <a:cs typeface="Arial" pitchFamily="34" charset="0"/>
              </a:rPr>
              <a:t>Albert</a:t>
            </a:r>
            <a:r>
              <a:rPr kumimoji="0" lang="pt-PT" sz="1400" b="1" i="0" u="none" strike="noStrike" cap="none" normalizeH="0" baseline="0" dirty="0" smtClean="0">
                <a:ln>
                  <a:noFill/>
                </a:ln>
                <a:solidFill>
                  <a:schemeClr val="tx1"/>
                </a:solidFill>
                <a:effectLst/>
                <a:latin typeface="Arial" pitchFamily="34" charset="0"/>
                <a:cs typeface="Arial" pitchFamily="34" charset="0"/>
              </a:rPr>
              <a:t> Einstein </a:t>
            </a:r>
            <a:r>
              <a:rPr kumimoji="0" lang="pt-PT" sz="1400" b="0" i="0" u="none" strike="noStrike" cap="none" normalizeH="0" baseline="0" dirty="0" smtClean="0">
                <a:ln>
                  <a:noFill/>
                </a:ln>
                <a:solidFill>
                  <a:schemeClr val="tx1"/>
                </a:solidFill>
                <a:effectLst/>
                <a:latin typeface="Arial" pitchFamily="34" charset="0"/>
                <a:cs typeface="Arial" pitchFamily="34" charset="0"/>
              </a:rPr>
              <a:t>(n. 1879, </a:t>
            </a:r>
            <a:r>
              <a:rPr kumimoji="0" lang="pt-PT" sz="1400" b="0" i="0" u="none" strike="noStrike" cap="none" normalizeH="0" baseline="0" dirty="0" err="1" smtClean="0">
                <a:ln>
                  <a:noFill/>
                </a:ln>
                <a:solidFill>
                  <a:schemeClr val="tx1"/>
                </a:solidFill>
                <a:effectLst/>
                <a:latin typeface="Arial" pitchFamily="34" charset="0"/>
                <a:cs typeface="Arial" pitchFamily="34" charset="0"/>
              </a:rPr>
              <a:t>Ulm</a:t>
            </a:r>
            <a:r>
              <a:rPr kumimoji="0" lang="pt-PT" sz="1400" b="0" i="0" u="none" strike="noStrike" cap="none" normalizeH="0" baseline="0" dirty="0" smtClean="0">
                <a:ln>
                  <a:noFill/>
                </a:ln>
                <a:solidFill>
                  <a:schemeClr val="tx1"/>
                </a:solidFill>
                <a:effectLst/>
                <a:latin typeface="Arial" pitchFamily="34" charset="0"/>
                <a:cs typeface="Arial" pitchFamily="34" charset="0"/>
              </a:rPr>
              <a:t>, Alemanha;    f. 1955, Princeton, EUA)</a:t>
            </a:r>
          </a:p>
          <a:p>
            <a:pPr marL="0" marR="1368425" lvl="0" indent="0" algn="just" defTabSz="914400" rtl="0" eaLnBrk="1" fontAlgn="base" latinLnBrk="0" hangingPunct="1">
              <a:lnSpc>
                <a:spcPct val="100000"/>
              </a:lnSpc>
              <a:spcBef>
                <a:spcPct val="0"/>
              </a:spcBef>
              <a:spcAft>
                <a:spcPts val="1000"/>
              </a:spcAft>
              <a:buClrTx/>
              <a:buSzTx/>
              <a:buFontTx/>
              <a:buNone/>
              <a:tabLst/>
            </a:pPr>
            <a:r>
              <a:rPr kumimoji="0" lang="pt-PT" sz="1400" b="0" i="0" u="none" strike="noStrike" cap="none" normalizeH="0" baseline="0" dirty="0" smtClean="0">
                <a:ln>
                  <a:noFill/>
                </a:ln>
                <a:solidFill>
                  <a:schemeClr val="tx1"/>
                </a:solidFill>
                <a:effectLst/>
                <a:latin typeface="Arial" pitchFamily="34" charset="0"/>
                <a:cs typeface="Arial" pitchFamily="34" charset="0"/>
              </a:rPr>
              <a:t>Estudou em </a:t>
            </a:r>
            <a:r>
              <a:rPr kumimoji="0" lang="pt-PT" sz="1400" b="0" i="0" u="none" strike="noStrike" cap="none" normalizeH="0" baseline="0" dirty="0" err="1" smtClean="0">
                <a:ln>
                  <a:noFill/>
                </a:ln>
                <a:solidFill>
                  <a:schemeClr val="tx1"/>
                </a:solidFill>
                <a:effectLst/>
                <a:latin typeface="Arial" pitchFamily="34" charset="0"/>
                <a:cs typeface="Arial" pitchFamily="34" charset="0"/>
              </a:rPr>
              <a:t>Zurich</a:t>
            </a:r>
            <a:r>
              <a:rPr kumimoji="0" lang="pt-PT" sz="1400" b="0" i="0" u="none" strike="noStrike" cap="none" normalizeH="0" baseline="0" dirty="0" smtClean="0">
                <a:ln>
                  <a:noFill/>
                </a:ln>
                <a:solidFill>
                  <a:schemeClr val="tx1"/>
                </a:solidFill>
                <a:effectLst/>
                <a:latin typeface="Arial" pitchFamily="34" charset="0"/>
                <a:cs typeface="Arial" pitchFamily="34" charset="0"/>
              </a:rPr>
              <a:t> e foi professor de Física teórica em Praga, em Berlim (de cujo Instituto de Física foi director, desde 1914) e em Princeton. Tornou-se cidadão alemão em 1914 e cidadão americano em 1940. Em 1905 publicou um notável conjunto de artigos científicos sobre assuntos fundamentais de Física, que revolucionaram as concepções estabelecidas: desde a Mecânica e Estatística quânticas, à teoria da Relatividade, ao efeito fotoeléctrico e ao movimento </a:t>
            </a:r>
            <a:r>
              <a:rPr kumimoji="0" lang="pt-PT" sz="1400" b="0" i="0" u="none" strike="noStrike" cap="none" normalizeH="0" baseline="0" dirty="0" err="1" smtClean="0">
                <a:ln>
                  <a:noFill/>
                </a:ln>
                <a:solidFill>
                  <a:schemeClr val="tx1"/>
                </a:solidFill>
                <a:effectLst/>
                <a:latin typeface="Arial" pitchFamily="34" charset="0"/>
                <a:cs typeface="Arial" pitchFamily="34" charset="0"/>
              </a:rPr>
              <a:t>browniano</a:t>
            </a:r>
            <a:r>
              <a:rPr kumimoji="0" lang="pt-PT" sz="1400" b="0" i="0" u="none" strike="noStrike" cap="none" normalizeH="0" baseline="0" dirty="0" smtClean="0">
                <a:ln>
                  <a:noFill/>
                </a:ln>
                <a:solidFill>
                  <a:schemeClr val="tx1"/>
                </a:solidFill>
                <a:effectLst/>
                <a:latin typeface="Arial" pitchFamily="34" charset="0"/>
                <a:cs typeface="Arial" pitchFamily="34" charset="0"/>
              </a:rPr>
              <a:t>; e, pouco tempo depois, à teoria das capacidades caloríficas. Em 1916 apresentou a generalização da sua teoria da relatividade restrita, confirmada experimentalmente  depois. A partir de 1920 dedicou-se à construção da teoria do campo unificado, assunto que ainda não está resolvido. Teve intervenção cívica importante contra o fabrico e utilização das armas nucleares. Por ser de origem judaica e ter proeminência mundial foi-lhe oferecida a presidência do estado de Israel logo após a criação deste, oferta que recusou. Foi-lhe atribuído o Prémio Nobel de Física em 1921.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wipe(down)">
                                      <p:cBhvr>
                                        <p:cTn id="7" dur="580">
                                          <p:stCondLst>
                                            <p:cond delay="0"/>
                                          </p:stCondLst>
                                        </p:cTn>
                                        <p:tgtEl>
                                          <p:spTgt spid="93187"/>
                                        </p:tgtEl>
                                      </p:cBhvr>
                                    </p:animEffect>
                                    <p:anim calcmode="lin" valueType="num">
                                      <p:cBhvr>
                                        <p:cTn id="8" dur="1822" tmFilter="0,0; 0.14,0.36; 0.43,0.73; 0.71,0.91; 1.0,1.0">
                                          <p:stCondLst>
                                            <p:cond delay="0"/>
                                          </p:stCondLst>
                                        </p:cTn>
                                        <p:tgtEl>
                                          <p:spTgt spid="931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31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31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31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3187"/>
                                        </p:tgtEl>
                                        <p:attrNameLst>
                                          <p:attrName>ppt_y</p:attrName>
                                        </p:attrNameLst>
                                      </p:cBhvr>
                                      <p:tavLst>
                                        <p:tav tm="0" fmla="#ppt_y-sin(pi*$)/81">
                                          <p:val>
                                            <p:fltVal val="0"/>
                                          </p:val>
                                        </p:tav>
                                        <p:tav tm="100000">
                                          <p:val>
                                            <p:fltVal val="1"/>
                                          </p:val>
                                        </p:tav>
                                      </p:tavLst>
                                    </p:anim>
                                    <p:animScale>
                                      <p:cBhvr>
                                        <p:cTn id="13" dur="26">
                                          <p:stCondLst>
                                            <p:cond delay="650"/>
                                          </p:stCondLst>
                                        </p:cTn>
                                        <p:tgtEl>
                                          <p:spTgt spid="93187"/>
                                        </p:tgtEl>
                                      </p:cBhvr>
                                      <p:to x="100000" y="60000"/>
                                    </p:animScale>
                                    <p:animScale>
                                      <p:cBhvr>
                                        <p:cTn id="14" dur="166" decel="50000">
                                          <p:stCondLst>
                                            <p:cond delay="676"/>
                                          </p:stCondLst>
                                        </p:cTn>
                                        <p:tgtEl>
                                          <p:spTgt spid="93187"/>
                                        </p:tgtEl>
                                      </p:cBhvr>
                                      <p:to x="100000" y="100000"/>
                                    </p:animScale>
                                    <p:animScale>
                                      <p:cBhvr>
                                        <p:cTn id="15" dur="26">
                                          <p:stCondLst>
                                            <p:cond delay="1312"/>
                                          </p:stCondLst>
                                        </p:cTn>
                                        <p:tgtEl>
                                          <p:spTgt spid="93187"/>
                                        </p:tgtEl>
                                      </p:cBhvr>
                                      <p:to x="100000" y="80000"/>
                                    </p:animScale>
                                    <p:animScale>
                                      <p:cBhvr>
                                        <p:cTn id="16" dur="166" decel="50000">
                                          <p:stCondLst>
                                            <p:cond delay="1338"/>
                                          </p:stCondLst>
                                        </p:cTn>
                                        <p:tgtEl>
                                          <p:spTgt spid="93187"/>
                                        </p:tgtEl>
                                      </p:cBhvr>
                                      <p:to x="100000" y="100000"/>
                                    </p:animScale>
                                    <p:animScale>
                                      <p:cBhvr>
                                        <p:cTn id="17" dur="26">
                                          <p:stCondLst>
                                            <p:cond delay="1642"/>
                                          </p:stCondLst>
                                        </p:cTn>
                                        <p:tgtEl>
                                          <p:spTgt spid="93187"/>
                                        </p:tgtEl>
                                      </p:cBhvr>
                                      <p:to x="100000" y="90000"/>
                                    </p:animScale>
                                    <p:animScale>
                                      <p:cBhvr>
                                        <p:cTn id="18" dur="166" decel="50000">
                                          <p:stCondLst>
                                            <p:cond delay="1668"/>
                                          </p:stCondLst>
                                        </p:cTn>
                                        <p:tgtEl>
                                          <p:spTgt spid="93187"/>
                                        </p:tgtEl>
                                      </p:cBhvr>
                                      <p:to x="100000" y="100000"/>
                                    </p:animScale>
                                    <p:animScale>
                                      <p:cBhvr>
                                        <p:cTn id="19" dur="26">
                                          <p:stCondLst>
                                            <p:cond delay="1808"/>
                                          </p:stCondLst>
                                        </p:cTn>
                                        <p:tgtEl>
                                          <p:spTgt spid="93187"/>
                                        </p:tgtEl>
                                      </p:cBhvr>
                                      <p:to x="100000" y="95000"/>
                                    </p:animScale>
                                    <p:animScale>
                                      <p:cBhvr>
                                        <p:cTn id="20" dur="166" decel="50000">
                                          <p:stCondLst>
                                            <p:cond delay="1834"/>
                                          </p:stCondLst>
                                        </p:cTn>
                                        <p:tgtEl>
                                          <p:spTgt spid="931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0034" y="285728"/>
            <a:ext cx="4190186" cy="769441"/>
          </a:xfrm>
          <a:prstGeom prst="rect">
            <a:avLst/>
          </a:prstGeom>
          <a:noFill/>
        </p:spPr>
        <p:txBody>
          <a:bodyPr wrap="none" rtlCol="0">
            <a:spAutoFit/>
          </a:bodyPr>
          <a:lstStyle/>
          <a:p>
            <a:r>
              <a:rPr lang="pt-PT" sz="2400" b="1" dirty="0" smtClean="0">
                <a:solidFill>
                  <a:srgbClr val="FF0000"/>
                </a:solidFill>
              </a:rPr>
              <a:t>Capacidade calorífica do sólido </a:t>
            </a:r>
            <a:endParaRPr lang="pt-PT" sz="2000" b="1" dirty="0" smtClean="0"/>
          </a:p>
          <a:p>
            <a:endParaRPr lang="pt-PT" sz="2000" b="1" dirty="0"/>
          </a:p>
        </p:txBody>
      </p:sp>
      <p:sp>
        <p:nvSpPr>
          <p:cNvPr id="101377" name="Rectangle 1"/>
          <p:cNvSpPr>
            <a:spLocks noChangeArrowheads="1"/>
          </p:cNvSpPr>
          <p:nvPr/>
        </p:nvSpPr>
        <p:spPr bwMode="auto">
          <a:xfrm>
            <a:off x="285720" y="857232"/>
            <a:ext cx="828680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Ao contrário do que sucede com os gases, em que o movimento das partículas é caótico, no modelo físico do estado sólido é suposto que as partículas ocupem posições fixas, regularmente espaçadas, nos nós de uma rede cristalina tridimensional. </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Admite-se que as moléculas constitutivas do sólido podem oscilar em torno dessas posições (que, por comodidade, designamos por posições fixas). Quer dizer, enquanto o movimento das partículas de um gás é caracterizado pela translação molecular, nos sólidos o movimento molecular é essencialmente oscilatório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vibracional</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Isto não significa que as partículas de um sólido molecular não possam, também, exibir rotação própria (em torno das respectivas posições de equilíbrio na rede cristalina) e vibração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intramolecular</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à semelhança do que acontece com as moléculas gasosas. </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Não vamos fazer o desenvolvimento detalhado da teoria das capacidades caloríficas dos sólidos. Discutiremos a questão, com o objectivo de apresentar resultados operacionais para o engenheiro que se confronta com a necessidade de dispor de valores tão aproximados quanto possível das propriedades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termofísicas</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pt-P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1377">
                                            <p:txEl>
                                              <p:pRg st="0" end="0"/>
                                            </p:txEl>
                                          </p:spTgt>
                                        </p:tgtEl>
                                        <p:attrNameLst>
                                          <p:attrName>style.visibility</p:attrName>
                                        </p:attrNameLst>
                                      </p:cBhvr>
                                      <p:to>
                                        <p:strVal val="visible"/>
                                      </p:to>
                                    </p:set>
                                    <p:animEffect transition="in" filter="wipe(down)">
                                      <p:cBhvr>
                                        <p:cTn id="7" dur="580">
                                          <p:stCondLst>
                                            <p:cond delay="0"/>
                                          </p:stCondLst>
                                        </p:cTn>
                                        <p:tgtEl>
                                          <p:spTgt spid="101377">
                                            <p:txEl>
                                              <p:pRg st="0" end="0"/>
                                            </p:txEl>
                                          </p:spTgt>
                                        </p:tgtEl>
                                      </p:cBhvr>
                                    </p:animEffect>
                                    <p:anim calcmode="lin" valueType="num">
                                      <p:cBhvr>
                                        <p:cTn id="8" dur="1822" tmFilter="0,0; 0.14,0.36; 0.43,0.73; 0.71,0.91; 1.0,1.0">
                                          <p:stCondLst>
                                            <p:cond delay="0"/>
                                          </p:stCondLst>
                                        </p:cTn>
                                        <p:tgtEl>
                                          <p:spTgt spid="10137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137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137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137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137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1377">
                                            <p:txEl>
                                              <p:pRg st="0" end="0"/>
                                            </p:txEl>
                                          </p:spTgt>
                                        </p:tgtEl>
                                      </p:cBhvr>
                                      <p:to x="100000" y="60000"/>
                                    </p:animScale>
                                    <p:animScale>
                                      <p:cBhvr>
                                        <p:cTn id="14" dur="166" decel="50000">
                                          <p:stCondLst>
                                            <p:cond delay="676"/>
                                          </p:stCondLst>
                                        </p:cTn>
                                        <p:tgtEl>
                                          <p:spTgt spid="101377">
                                            <p:txEl>
                                              <p:pRg st="0" end="0"/>
                                            </p:txEl>
                                          </p:spTgt>
                                        </p:tgtEl>
                                      </p:cBhvr>
                                      <p:to x="100000" y="100000"/>
                                    </p:animScale>
                                    <p:animScale>
                                      <p:cBhvr>
                                        <p:cTn id="15" dur="26">
                                          <p:stCondLst>
                                            <p:cond delay="1312"/>
                                          </p:stCondLst>
                                        </p:cTn>
                                        <p:tgtEl>
                                          <p:spTgt spid="101377">
                                            <p:txEl>
                                              <p:pRg st="0" end="0"/>
                                            </p:txEl>
                                          </p:spTgt>
                                        </p:tgtEl>
                                      </p:cBhvr>
                                      <p:to x="100000" y="80000"/>
                                    </p:animScale>
                                    <p:animScale>
                                      <p:cBhvr>
                                        <p:cTn id="16" dur="166" decel="50000">
                                          <p:stCondLst>
                                            <p:cond delay="1338"/>
                                          </p:stCondLst>
                                        </p:cTn>
                                        <p:tgtEl>
                                          <p:spTgt spid="101377">
                                            <p:txEl>
                                              <p:pRg st="0" end="0"/>
                                            </p:txEl>
                                          </p:spTgt>
                                        </p:tgtEl>
                                      </p:cBhvr>
                                      <p:to x="100000" y="100000"/>
                                    </p:animScale>
                                    <p:animScale>
                                      <p:cBhvr>
                                        <p:cTn id="17" dur="26">
                                          <p:stCondLst>
                                            <p:cond delay="1642"/>
                                          </p:stCondLst>
                                        </p:cTn>
                                        <p:tgtEl>
                                          <p:spTgt spid="101377">
                                            <p:txEl>
                                              <p:pRg st="0" end="0"/>
                                            </p:txEl>
                                          </p:spTgt>
                                        </p:tgtEl>
                                      </p:cBhvr>
                                      <p:to x="100000" y="90000"/>
                                    </p:animScale>
                                    <p:animScale>
                                      <p:cBhvr>
                                        <p:cTn id="18" dur="166" decel="50000">
                                          <p:stCondLst>
                                            <p:cond delay="1668"/>
                                          </p:stCondLst>
                                        </p:cTn>
                                        <p:tgtEl>
                                          <p:spTgt spid="101377">
                                            <p:txEl>
                                              <p:pRg st="0" end="0"/>
                                            </p:txEl>
                                          </p:spTgt>
                                        </p:tgtEl>
                                      </p:cBhvr>
                                      <p:to x="100000" y="100000"/>
                                    </p:animScale>
                                    <p:animScale>
                                      <p:cBhvr>
                                        <p:cTn id="19" dur="26">
                                          <p:stCondLst>
                                            <p:cond delay="1808"/>
                                          </p:stCondLst>
                                        </p:cTn>
                                        <p:tgtEl>
                                          <p:spTgt spid="101377">
                                            <p:txEl>
                                              <p:pRg st="0" end="0"/>
                                            </p:txEl>
                                          </p:spTgt>
                                        </p:tgtEl>
                                      </p:cBhvr>
                                      <p:to x="100000" y="95000"/>
                                    </p:animScale>
                                    <p:animScale>
                                      <p:cBhvr>
                                        <p:cTn id="20" dur="166" decel="50000">
                                          <p:stCondLst>
                                            <p:cond delay="1834"/>
                                          </p:stCondLst>
                                        </p:cTn>
                                        <p:tgtEl>
                                          <p:spTgt spid="10137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1377">
                                            <p:txEl>
                                              <p:pRg st="2" end="2"/>
                                            </p:txEl>
                                          </p:spTgt>
                                        </p:tgtEl>
                                        <p:attrNameLst>
                                          <p:attrName>style.visibility</p:attrName>
                                        </p:attrNameLst>
                                      </p:cBhvr>
                                      <p:to>
                                        <p:strVal val="visible"/>
                                      </p:to>
                                    </p:set>
                                    <p:animEffect transition="in" filter="wipe(down)">
                                      <p:cBhvr>
                                        <p:cTn id="25" dur="580">
                                          <p:stCondLst>
                                            <p:cond delay="0"/>
                                          </p:stCondLst>
                                        </p:cTn>
                                        <p:tgtEl>
                                          <p:spTgt spid="101377">
                                            <p:txEl>
                                              <p:pRg st="2" end="2"/>
                                            </p:txEl>
                                          </p:spTgt>
                                        </p:tgtEl>
                                      </p:cBhvr>
                                    </p:animEffect>
                                    <p:anim calcmode="lin" valueType="num">
                                      <p:cBhvr>
                                        <p:cTn id="26" dur="1822" tmFilter="0,0; 0.14,0.36; 0.43,0.73; 0.71,0.91; 1.0,1.0">
                                          <p:stCondLst>
                                            <p:cond delay="0"/>
                                          </p:stCondLst>
                                        </p:cTn>
                                        <p:tgtEl>
                                          <p:spTgt spid="10137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137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137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137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137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1377">
                                            <p:txEl>
                                              <p:pRg st="2" end="2"/>
                                            </p:txEl>
                                          </p:spTgt>
                                        </p:tgtEl>
                                      </p:cBhvr>
                                      <p:to x="100000" y="60000"/>
                                    </p:animScale>
                                    <p:animScale>
                                      <p:cBhvr>
                                        <p:cTn id="32" dur="166" decel="50000">
                                          <p:stCondLst>
                                            <p:cond delay="676"/>
                                          </p:stCondLst>
                                        </p:cTn>
                                        <p:tgtEl>
                                          <p:spTgt spid="101377">
                                            <p:txEl>
                                              <p:pRg st="2" end="2"/>
                                            </p:txEl>
                                          </p:spTgt>
                                        </p:tgtEl>
                                      </p:cBhvr>
                                      <p:to x="100000" y="100000"/>
                                    </p:animScale>
                                    <p:animScale>
                                      <p:cBhvr>
                                        <p:cTn id="33" dur="26">
                                          <p:stCondLst>
                                            <p:cond delay="1312"/>
                                          </p:stCondLst>
                                        </p:cTn>
                                        <p:tgtEl>
                                          <p:spTgt spid="101377">
                                            <p:txEl>
                                              <p:pRg st="2" end="2"/>
                                            </p:txEl>
                                          </p:spTgt>
                                        </p:tgtEl>
                                      </p:cBhvr>
                                      <p:to x="100000" y="80000"/>
                                    </p:animScale>
                                    <p:animScale>
                                      <p:cBhvr>
                                        <p:cTn id="34" dur="166" decel="50000">
                                          <p:stCondLst>
                                            <p:cond delay="1338"/>
                                          </p:stCondLst>
                                        </p:cTn>
                                        <p:tgtEl>
                                          <p:spTgt spid="101377">
                                            <p:txEl>
                                              <p:pRg st="2" end="2"/>
                                            </p:txEl>
                                          </p:spTgt>
                                        </p:tgtEl>
                                      </p:cBhvr>
                                      <p:to x="100000" y="100000"/>
                                    </p:animScale>
                                    <p:animScale>
                                      <p:cBhvr>
                                        <p:cTn id="35" dur="26">
                                          <p:stCondLst>
                                            <p:cond delay="1642"/>
                                          </p:stCondLst>
                                        </p:cTn>
                                        <p:tgtEl>
                                          <p:spTgt spid="101377">
                                            <p:txEl>
                                              <p:pRg st="2" end="2"/>
                                            </p:txEl>
                                          </p:spTgt>
                                        </p:tgtEl>
                                      </p:cBhvr>
                                      <p:to x="100000" y="90000"/>
                                    </p:animScale>
                                    <p:animScale>
                                      <p:cBhvr>
                                        <p:cTn id="36" dur="166" decel="50000">
                                          <p:stCondLst>
                                            <p:cond delay="1668"/>
                                          </p:stCondLst>
                                        </p:cTn>
                                        <p:tgtEl>
                                          <p:spTgt spid="101377">
                                            <p:txEl>
                                              <p:pRg st="2" end="2"/>
                                            </p:txEl>
                                          </p:spTgt>
                                        </p:tgtEl>
                                      </p:cBhvr>
                                      <p:to x="100000" y="100000"/>
                                    </p:animScale>
                                    <p:animScale>
                                      <p:cBhvr>
                                        <p:cTn id="37" dur="26">
                                          <p:stCondLst>
                                            <p:cond delay="1808"/>
                                          </p:stCondLst>
                                        </p:cTn>
                                        <p:tgtEl>
                                          <p:spTgt spid="101377">
                                            <p:txEl>
                                              <p:pRg st="2" end="2"/>
                                            </p:txEl>
                                          </p:spTgt>
                                        </p:tgtEl>
                                      </p:cBhvr>
                                      <p:to x="100000" y="95000"/>
                                    </p:animScale>
                                    <p:animScale>
                                      <p:cBhvr>
                                        <p:cTn id="38" dur="166" decel="50000">
                                          <p:stCondLst>
                                            <p:cond delay="1834"/>
                                          </p:stCondLst>
                                        </p:cTn>
                                        <p:tgtEl>
                                          <p:spTgt spid="101377">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1377">
                                            <p:txEl>
                                              <p:pRg st="4" end="4"/>
                                            </p:txEl>
                                          </p:spTgt>
                                        </p:tgtEl>
                                        <p:attrNameLst>
                                          <p:attrName>style.visibility</p:attrName>
                                        </p:attrNameLst>
                                      </p:cBhvr>
                                      <p:to>
                                        <p:strVal val="visible"/>
                                      </p:to>
                                    </p:set>
                                    <p:animEffect transition="in" filter="wipe(down)">
                                      <p:cBhvr>
                                        <p:cTn id="43" dur="580">
                                          <p:stCondLst>
                                            <p:cond delay="0"/>
                                          </p:stCondLst>
                                        </p:cTn>
                                        <p:tgtEl>
                                          <p:spTgt spid="101377">
                                            <p:txEl>
                                              <p:pRg st="4" end="4"/>
                                            </p:txEl>
                                          </p:spTgt>
                                        </p:tgtEl>
                                      </p:cBhvr>
                                    </p:animEffect>
                                    <p:anim calcmode="lin" valueType="num">
                                      <p:cBhvr>
                                        <p:cTn id="44" dur="1822" tmFilter="0,0; 0.14,0.36; 0.43,0.73; 0.71,0.91; 1.0,1.0">
                                          <p:stCondLst>
                                            <p:cond delay="0"/>
                                          </p:stCondLst>
                                        </p:cTn>
                                        <p:tgtEl>
                                          <p:spTgt spid="101377">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1377">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1377">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1377">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1377">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1377">
                                            <p:txEl>
                                              <p:pRg st="4" end="4"/>
                                            </p:txEl>
                                          </p:spTgt>
                                        </p:tgtEl>
                                      </p:cBhvr>
                                      <p:to x="100000" y="60000"/>
                                    </p:animScale>
                                    <p:animScale>
                                      <p:cBhvr>
                                        <p:cTn id="50" dur="166" decel="50000">
                                          <p:stCondLst>
                                            <p:cond delay="676"/>
                                          </p:stCondLst>
                                        </p:cTn>
                                        <p:tgtEl>
                                          <p:spTgt spid="101377">
                                            <p:txEl>
                                              <p:pRg st="4" end="4"/>
                                            </p:txEl>
                                          </p:spTgt>
                                        </p:tgtEl>
                                      </p:cBhvr>
                                      <p:to x="100000" y="100000"/>
                                    </p:animScale>
                                    <p:animScale>
                                      <p:cBhvr>
                                        <p:cTn id="51" dur="26">
                                          <p:stCondLst>
                                            <p:cond delay="1312"/>
                                          </p:stCondLst>
                                        </p:cTn>
                                        <p:tgtEl>
                                          <p:spTgt spid="101377">
                                            <p:txEl>
                                              <p:pRg st="4" end="4"/>
                                            </p:txEl>
                                          </p:spTgt>
                                        </p:tgtEl>
                                      </p:cBhvr>
                                      <p:to x="100000" y="80000"/>
                                    </p:animScale>
                                    <p:animScale>
                                      <p:cBhvr>
                                        <p:cTn id="52" dur="166" decel="50000">
                                          <p:stCondLst>
                                            <p:cond delay="1338"/>
                                          </p:stCondLst>
                                        </p:cTn>
                                        <p:tgtEl>
                                          <p:spTgt spid="101377">
                                            <p:txEl>
                                              <p:pRg st="4" end="4"/>
                                            </p:txEl>
                                          </p:spTgt>
                                        </p:tgtEl>
                                      </p:cBhvr>
                                      <p:to x="100000" y="100000"/>
                                    </p:animScale>
                                    <p:animScale>
                                      <p:cBhvr>
                                        <p:cTn id="53" dur="26">
                                          <p:stCondLst>
                                            <p:cond delay="1642"/>
                                          </p:stCondLst>
                                        </p:cTn>
                                        <p:tgtEl>
                                          <p:spTgt spid="101377">
                                            <p:txEl>
                                              <p:pRg st="4" end="4"/>
                                            </p:txEl>
                                          </p:spTgt>
                                        </p:tgtEl>
                                      </p:cBhvr>
                                      <p:to x="100000" y="90000"/>
                                    </p:animScale>
                                    <p:animScale>
                                      <p:cBhvr>
                                        <p:cTn id="54" dur="166" decel="50000">
                                          <p:stCondLst>
                                            <p:cond delay="1668"/>
                                          </p:stCondLst>
                                        </p:cTn>
                                        <p:tgtEl>
                                          <p:spTgt spid="101377">
                                            <p:txEl>
                                              <p:pRg st="4" end="4"/>
                                            </p:txEl>
                                          </p:spTgt>
                                        </p:tgtEl>
                                      </p:cBhvr>
                                      <p:to x="100000" y="100000"/>
                                    </p:animScale>
                                    <p:animScale>
                                      <p:cBhvr>
                                        <p:cTn id="55" dur="26">
                                          <p:stCondLst>
                                            <p:cond delay="1808"/>
                                          </p:stCondLst>
                                        </p:cTn>
                                        <p:tgtEl>
                                          <p:spTgt spid="101377">
                                            <p:txEl>
                                              <p:pRg st="4" end="4"/>
                                            </p:txEl>
                                          </p:spTgt>
                                        </p:tgtEl>
                                      </p:cBhvr>
                                      <p:to x="100000" y="95000"/>
                                    </p:animScale>
                                    <p:animScale>
                                      <p:cBhvr>
                                        <p:cTn id="56" dur="166" decel="50000">
                                          <p:stCondLst>
                                            <p:cond delay="1834"/>
                                          </p:stCondLst>
                                        </p:cTn>
                                        <p:tgtEl>
                                          <p:spTgt spid="10137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142852"/>
            <a:ext cx="4102085" cy="769441"/>
          </a:xfrm>
          <a:prstGeom prst="rect">
            <a:avLst/>
          </a:prstGeom>
          <a:noFill/>
        </p:spPr>
        <p:txBody>
          <a:bodyPr wrap="none" rtlCol="0">
            <a:spAutoFit/>
          </a:bodyPr>
          <a:lstStyle/>
          <a:p>
            <a:r>
              <a:rPr lang="pt-PT" sz="2400" dirty="0" smtClean="0">
                <a:solidFill>
                  <a:srgbClr val="FF0000"/>
                </a:solidFill>
              </a:rPr>
              <a:t>Capacidade calorífica do sólido </a:t>
            </a:r>
            <a:endParaRPr lang="pt-PT" sz="2000" dirty="0" smtClean="0"/>
          </a:p>
          <a:p>
            <a:endParaRPr lang="pt-PT" sz="2000" dirty="0"/>
          </a:p>
        </p:txBody>
      </p:sp>
      <p:sp>
        <p:nvSpPr>
          <p:cNvPr id="103425" name="Rectangle 1"/>
          <p:cNvSpPr>
            <a:spLocks noChangeArrowheads="1"/>
          </p:cNvSpPr>
          <p:nvPr/>
        </p:nvSpPr>
        <p:spPr bwMode="auto">
          <a:xfrm>
            <a:off x="214282" y="785794"/>
            <a:ext cx="8286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primeira aproximação quantitativa relevante, no que toca à capacidade calorífica de sólidos, é a conhecida lei de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Dulong</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Petit</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(1803): a capacidade calorífica molar dos sólidos monoatómicos à temperatura ambiente é aproximadamente constante e igual a </a:t>
            </a:r>
            <a:r>
              <a:rPr kumimoji="0" lang="pt-PT"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6 cal</a:t>
            </a:r>
            <a:r>
              <a:rPr kumimoji="0" lang="pt-PT"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mol</a:t>
            </a:r>
            <a:r>
              <a:rPr kumimoji="0" lang="pt-PT" sz="1600" b="1" i="0" u="none" strike="noStrike" cap="none" normalizeH="0" baseline="30000" dirty="0" smtClean="0">
                <a:ln>
                  <a:noFill/>
                </a:ln>
                <a:solidFill>
                  <a:srgbClr val="7030A0"/>
                </a:solidFill>
                <a:effectLst/>
                <a:latin typeface="Arial" pitchFamily="34" charset="0"/>
                <a:ea typeface="Times New Roman" pitchFamily="18" charset="0"/>
                <a:cs typeface="Arial" pitchFamily="34" charset="0"/>
                <a:sym typeface="Symbol" pitchFamily="18" charset="2"/>
              </a:rPr>
              <a:t>-1</a:t>
            </a:r>
            <a:r>
              <a:rPr kumimoji="0" lang="pt-PT"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K</a:t>
            </a:r>
            <a:r>
              <a:rPr kumimoji="0" lang="pt-PT" sz="1600" b="1" i="0" u="none" strike="noStrike" cap="none" normalizeH="0" baseline="30000" dirty="0" smtClean="0">
                <a:ln>
                  <a:noFill/>
                </a:ln>
                <a:solidFill>
                  <a:srgbClr val="7030A0"/>
                </a:solidFill>
                <a:effectLst/>
                <a:latin typeface="Arial" pitchFamily="34" charset="0"/>
                <a:ea typeface="Times New Roman" pitchFamily="18" charset="0"/>
                <a:cs typeface="Arial" pitchFamily="34" charset="0"/>
                <a:sym typeface="Symbol" pitchFamily="18" charset="2"/>
              </a:rPr>
              <a:t>-1</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é, portanto, sensivelmente igual a 3R. </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b="1" dirty="0" smtClean="0">
              <a:latin typeface="Arial" pitchFamily="34" charset="0"/>
              <a:ea typeface="Times New Roman" pitchFamily="18" charset="0"/>
              <a:cs typeface="Arial" pitchFamily="34" charset="0"/>
              <a:sym typeface="Symbol" pitchFamily="18" charset="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O resultado anterior corresponde ao que é esperado por aplicação do princípio da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equipartição</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da energia: </a:t>
            </a:r>
            <a:r>
              <a:rPr kumimoji="0" lang="pt-PT"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sym typeface="Symbol" pitchFamily="18" charset="2"/>
              </a:rPr>
              <a:t>considerando que cada átomo na rede cristalina é um oscilador (harmónico)</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teremos uma contribuição para a capacidade calorífica igual a ½ R devida à energia potencial de vibração e uma contribuição (também) igual a ½ R devida à energia cinética de vibração:</a:t>
            </a:r>
          </a:p>
          <a:p>
            <a:pPr marL="0" marR="0" lvl="0" indent="0" algn="just" defTabSz="914400" rtl="0" eaLnBrk="1" fontAlgn="base" latinLnBrk="0" hangingPunct="1">
              <a:lnSpc>
                <a:spcPct val="100000"/>
              </a:lnSpc>
              <a:spcBef>
                <a:spcPct val="0"/>
              </a:spcBef>
              <a:spcAft>
                <a:spcPct val="0"/>
              </a:spcAft>
              <a:buClrTx/>
              <a:buSzTx/>
              <a:buFontTx/>
              <a:buNone/>
              <a:tabLst/>
            </a:pPr>
            <a:r>
              <a:rPr lang="pt-PT" sz="1600" b="1" dirty="0" smtClean="0">
                <a:latin typeface="Arial" pitchFamily="34" charset="0"/>
                <a:ea typeface="Times New Roman" pitchFamily="18" charset="0"/>
                <a:cs typeface="Arial" pitchFamily="34" charset="0"/>
                <a:sym typeface="Symbol" pitchFamily="18" charset="2"/>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ou seja uma contribuição igual a R (= ½R+½R) por grau de liberdade, de   	que resulta uma capacidade calorífica do sólido igual a 3R, uma vez que 	</a:t>
            </a:r>
            <a:r>
              <a:rPr kumimoji="0" lang="pt-PT"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sym typeface="Symbol" pitchFamily="18" charset="2"/>
              </a:rPr>
              <a:t>cada átomo tem três graus de liberdade na rede tridimensional cristalina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i.e.</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 são precisas três coordenadas por átomo para fixar a sua posição   	espacial). </a:t>
            </a:r>
          </a:p>
        </p:txBody>
      </p:sp>
      <p:sp>
        <p:nvSpPr>
          <p:cNvPr id="103426" name="Rectangle 2"/>
          <p:cNvSpPr>
            <a:spLocks noChangeArrowheads="1"/>
          </p:cNvSpPr>
          <p:nvPr/>
        </p:nvSpPr>
        <p:spPr bwMode="auto">
          <a:xfrm>
            <a:off x="214282" y="4643446"/>
            <a:ext cx="835824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Este resultado embora de grande utilidade, verifica-se que só é aplicável a temperaturas suficientemente próximas da temperatura ambiente (ou superiores).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Observa-se que à medida que a temperatura diminui a capacidade calorífica dos sólidos vai baixando,  tendendo para zero com a temperatura:</a:t>
            </a:r>
            <a:endParaRPr kumimoji="0" lang="pt-P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3427" name="Object 3"/>
          <p:cNvGraphicFramePr>
            <a:graphicFrameLocks noChangeAspect="1"/>
          </p:cNvGraphicFramePr>
          <p:nvPr/>
        </p:nvGraphicFramePr>
        <p:xfrm>
          <a:off x="5286380" y="5572140"/>
          <a:ext cx="1841500" cy="628650"/>
        </p:xfrm>
        <a:graphic>
          <a:graphicData uri="http://schemas.openxmlformats.org/presentationml/2006/ole">
            <p:oleObj spid="_x0000_s103427" name="Equação" r:id="rId3" imgW="825480" imgH="27936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1643042" y="2143116"/>
            <a:ext cx="5500726" cy="3857652"/>
          </a:xfrm>
          <a:prstGeom prst="rect">
            <a:avLst/>
          </a:prstGeom>
          <a:solidFill>
            <a:srgbClr val="E3ECD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aixaDeTexto 1"/>
          <p:cNvSpPr txBox="1"/>
          <p:nvPr/>
        </p:nvSpPr>
        <p:spPr>
          <a:xfrm>
            <a:off x="500034" y="285728"/>
            <a:ext cx="4190186" cy="769441"/>
          </a:xfrm>
          <a:prstGeom prst="rect">
            <a:avLst/>
          </a:prstGeom>
          <a:noFill/>
        </p:spPr>
        <p:txBody>
          <a:bodyPr wrap="none" rtlCol="0">
            <a:spAutoFit/>
          </a:bodyPr>
          <a:lstStyle/>
          <a:p>
            <a:r>
              <a:rPr lang="pt-PT" sz="2400" b="1" dirty="0" smtClean="0">
                <a:solidFill>
                  <a:srgbClr val="FF0000"/>
                </a:solidFill>
              </a:rPr>
              <a:t>Capacidade calorífica do sólido </a:t>
            </a:r>
            <a:endParaRPr lang="pt-PT" sz="2000" b="1" dirty="0" smtClean="0"/>
          </a:p>
          <a:p>
            <a:endParaRPr lang="pt-PT" sz="2000" b="1" dirty="0"/>
          </a:p>
        </p:txBody>
      </p:sp>
      <p:sp>
        <p:nvSpPr>
          <p:cNvPr id="102401" name="Rectangle 1"/>
          <p:cNvSpPr>
            <a:spLocks noChangeArrowheads="1"/>
          </p:cNvSpPr>
          <p:nvPr/>
        </p:nvSpPr>
        <p:spPr bwMode="auto">
          <a:xfrm>
            <a:off x="214282" y="1000108"/>
            <a:ext cx="764383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Mostra-se na figura a seguir,</a:t>
            </a:r>
            <a:r>
              <a:rPr kumimoji="0" lang="pt-PT" sz="1600" b="1" i="0" u="none" strike="noStrike" cap="none" normalizeH="0" dirty="0" smtClean="0">
                <a:ln>
                  <a:noFill/>
                </a:ln>
                <a:solidFill>
                  <a:schemeClr val="tx1"/>
                </a:solidFill>
                <a:effectLst/>
                <a:latin typeface="Arial" pitchFamily="34" charset="0"/>
                <a:ea typeface="Times New Roman" pitchFamily="18" charset="0"/>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o andamento de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e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rPr>
              <a:t>P</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com a temperatura para o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rPr>
              <a:t>argon</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sólido. </a:t>
            </a:r>
          </a:p>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A temperaturas muito baixas é irrelevante escrever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ou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rPr>
              <a:t>P</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uma vez que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e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rPr>
              <a:t>P</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não se distinguem.</a:t>
            </a:r>
            <a:endParaRPr kumimoji="0" lang="pt-PT" sz="2800" b="1" i="0" u="none" strike="noStrike" cap="none" normalizeH="0" baseline="0" dirty="0" smtClean="0">
              <a:ln>
                <a:noFill/>
              </a:ln>
              <a:solidFill>
                <a:schemeClr val="tx1"/>
              </a:solidFill>
              <a:effectLst/>
              <a:latin typeface="Arial" pitchFamily="34" charset="0"/>
            </a:endParaRPr>
          </a:p>
        </p:txBody>
      </p:sp>
      <p:graphicFrame>
        <p:nvGraphicFramePr>
          <p:cNvPr id="102402" name="Object 2"/>
          <p:cNvGraphicFramePr>
            <a:graphicFrameLocks noChangeAspect="1"/>
          </p:cNvGraphicFramePr>
          <p:nvPr/>
        </p:nvGraphicFramePr>
        <p:xfrm>
          <a:off x="1785918" y="2071678"/>
          <a:ext cx="5029200" cy="3914775"/>
        </p:xfrm>
        <a:graphic>
          <a:graphicData uri="http://schemas.openxmlformats.org/presentationml/2006/ole">
            <p:oleObj spid="_x0000_s102402" r:id="rId3" imgW="10059120" imgH="7773120" progId="">
              <p:embed/>
            </p:oleObj>
          </a:graphicData>
        </a:graphic>
      </p:graphicFrame>
      <p:sp>
        <p:nvSpPr>
          <p:cNvPr id="5" name="Rectângulo 4"/>
          <p:cNvSpPr/>
          <p:nvPr/>
        </p:nvSpPr>
        <p:spPr>
          <a:xfrm>
            <a:off x="928662" y="6000768"/>
            <a:ext cx="7143768" cy="369332"/>
          </a:xfrm>
          <a:prstGeom prst="rect">
            <a:avLst/>
          </a:prstGeom>
        </p:spPr>
        <p:txBody>
          <a:bodyPr wrap="square">
            <a:spAutoFit/>
          </a:bodyPr>
          <a:lstStyle/>
          <a:p>
            <a:r>
              <a:rPr lang="pt-PT" dirty="0" smtClean="0"/>
              <a:t>Representação de </a:t>
            </a:r>
            <a:r>
              <a:rPr lang="pt-PT" i="1" dirty="0" err="1" smtClean="0"/>
              <a:t>C</a:t>
            </a:r>
            <a:r>
              <a:rPr lang="pt-PT" i="1" baseline="-25000" dirty="0" err="1" smtClean="0"/>
              <a:t>V</a:t>
            </a:r>
            <a:r>
              <a:rPr lang="pt-PT" baseline="-25000" dirty="0" err="1" smtClean="0"/>
              <a:t>,m</a:t>
            </a:r>
            <a:r>
              <a:rPr lang="pt-PT" baseline="-25000" dirty="0" smtClean="0"/>
              <a:t> </a:t>
            </a:r>
            <a:r>
              <a:rPr lang="pt-PT" dirty="0" smtClean="0"/>
              <a:t> e </a:t>
            </a:r>
            <a:r>
              <a:rPr lang="pt-PT" i="1" dirty="0" err="1" smtClean="0"/>
              <a:t>C</a:t>
            </a:r>
            <a:r>
              <a:rPr lang="pt-PT" i="1" baseline="-25000" dirty="0" err="1" smtClean="0"/>
              <a:t>P</a:t>
            </a:r>
            <a:r>
              <a:rPr lang="pt-PT" baseline="-25000" dirty="0" err="1" smtClean="0"/>
              <a:t>,m</a:t>
            </a:r>
            <a:r>
              <a:rPr lang="pt-PT" baseline="-25000" dirty="0" smtClean="0"/>
              <a:t> </a:t>
            </a:r>
            <a:r>
              <a:rPr lang="pt-PT" dirty="0" smtClean="0"/>
              <a:t> em função de </a:t>
            </a:r>
            <a:r>
              <a:rPr lang="pt-PT" i="1" dirty="0" smtClean="0"/>
              <a:t>T</a:t>
            </a:r>
            <a:r>
              <a:rPr lang="pt-PT" dirty="0" smtClean="0"/>
              <a:t> para o </a:t>
            </a:r>
            <a:r>
              <a:rPr lang="pt-PT" dirty="0" err="1" smtClean="0"/>
              <a:t>argon</a:t>
            </a:r>
            <a:r>
              <a:rPr lang="pt-PT" dirty="0" smtClean="0"/>
              <a:t> sólido.</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01">
                                            <p:txEl>
                                              <p:pRg st="0" end="0"/>
                                            </p:txEl>
                                          </p:spTgt>
                                        </p:tgtEl>
                                        <p:attrNameLst>
                                          <p:attrName>style.visibility</p:attrName>
                                        </p:attrNameLst>
                                      </p:cBhvr>
                                      <p:to>
                                        <p:strVal val="visible"/>
                                      </p:to>
                                    </p:set>
                                    <p:animEffect transition="in" filter="wipe(down)">
                                      <p:cBhvr>
                                        <p:cTn id="7" dur="580">
                                          <p:stCondLst>
                                            <p:cond delay="0"/>
                                          </p:stCondLst>
                                        </p:cTn>
                                        <p:tgtEl>
                                          <p:spTgt spid="102401">
                                            <p:txEl>
                                              <p:pRg st="0" end="0"/>
                                            </p:txEl>
                                          </p:spTgt>
                                        </p:tgtEl>
                                      </p:cBhvr>
                                    </p:animEffect>
                                    <p:anim calcmode="lin" valueType="num">
                                      <p:cBhvr>
                                        <p:cTn id="8" dur="1822" tmFilter="0,0; 0.14,0.36; 0.43,0.73; 0.71,0.91; 1.0,1.0">
                                          <p:stCondLst>
                                            <p:cond delay="0"/>
                                          </p:stCondLst>
                                        </p:cTn>
                                        <p:tgtEl>
                                          <p:spTgt spid="10240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0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0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0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0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01">
                                            <p:txEl>
                                              <p:pRg st="0" end="0"/>
                                            </p:txEl>
                                          </p:spTgt>
                                        </p:tgtEl>
                                      </p:cBhvr>
                                      <p:to x="100000" y="60000"/>
                                    </p:animScale>
                                    <p:animScale>
                                      <p:cBhvr>
                                        <p:cTn id="14" dur="166" decel="50000">
                                          <p:stCondLst>
                                            <p:cond delay="676"/>
                                          </p:stCondLst>
                                        </p:cTn>
                                        <p:tgtEl>
                                          <p:spTgt spid="102401">
                                            <p:txEl>
                                              <p:pRg st="0" end="0"/>
                                            </p:txEl>
                                          </p:spTgt>
                                        </p:tgtEl>
                                      </p:cBhvr>
                                      <p:to x="100000" y="100000"/>
                                    </p:animScale>
                                    <p:animScale>
                                      <p:cBhvr>
                                        <p:cTn id="15" dur="26">
                                          <p:stCondLst>
                                            <p:cond delay="1312"/>
                                          </p:stCondLst>
                                        </p:cTn>
                                        <p:tgtEl>
                                          <p:spTgt spid="102401">
                                            <p:txEl>
                                              <p:pRg st="0" end="0"/>
                                            </p:txEl>
                                          </p:spTgt>
                                        </p:tgtEl>
                                      </p:cBhvr>
                                      <p:to x="100000" y="80000"/>
                                    </p:animScale>
                                    <p:animScale>
                                      <p:cBhvr>
                                        <p:cTn id="16" dur="166" decel="50000">
                                          <p:stCondLst>
                                            <p:cond delay="1338"/>
                                          </p:stCondLst>
                                        </p:cTn>
                                        <p:tgtEl>
                                          <p:spTgt spid="102401">
                                            <p:txEl>
                                              <p:pRg st="0" end="0"/>
                                            </p:txEl>
                                          </p:spTgt>
                                        </p:tgtEl>
                                      </p:cBhvr>
                                      <p:to x="100000" y="100000"/>
                                    </p:animScale>
                                    <p:animScale>
                                      <p:cBhvr>
                                        <p:cTn id="17" dur="26">
                                          <p:stCondLst>
                                            <p:cond delay="1642"/>
                                          </p:stCondLst>
                                        </p:cTn>
                                        <p:tgtEl>
                                          <p:spTgt spid="102401">
                                            <p:txEl>
                                              <p:pRg st="0" end="0"/>
                                            </p:txEl>
                                          </p:spTgt>
                                        </p:tgtEl>
                                      </p:cBhvr>
                                      <p:to x="100000" y="90000"/>
                                    </p:animScale>
                                    <p:animScale>
                                      <p:cBhvr>
                                        <p:cTn id="18" dur="166" decel="50000">
                                          <p:stCondLst>
                                            <p:cond delay="1668"/>
                                          </p:stCondLst>
                                        </p:cTn>
                                        <p:tgtEl>
                                          <p:spTgt spid="102401">
                                            <p:txEl>
                                              <p:pRg st="0" end="0"/>
                                            </p:txEl>
                                          </p:spTgt>
                                        </p:tgtEl>
                                      </p:cBhvr>
                                      <p:to x="100000" y="100000"/>
                                    </p:animScale>
                                    <p:animScale>
                                      <p:cBhvr>
                                        <p:cTn id="19" dur="26">
                                          <p:stCondLst>
                                            <p:cond delay="1808"/>
                                          </p:stCondLst>
                                        </p:cTn>
                                        <p:tgtEl>
                                          <p:spTgt spid="102401">
                                            <p:txEl>
                                              <p:pRg st="0" end="0"/>
                                            </p:txEl>
                                          </p:spTgt>
                                        </p:tgtEl>
                                      </p:cBhvr>
                                      <p:to x="100000" y="95000"/>
                                    </p:animScale>
                                    <p:animScale>
                                      <p:cBhvr>
                                        <p:cTn id="20" dur="166" decel="50000">
                                          <p:stCondLst>
                                            <p:cond delay="1834"/>
                                          </p:stCondLst>
                                        </p:cTn>
                                        <p:tgtEl>
                                          <p:spTgt spid="10240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401">
                                            <p:txEl>
                                              <p:pRg st="1" end="1"/>
                                            </p:txEl>
                                          </p:spTgt>
                                        </p:tgtEl>
                                        <p:attrNameLst>
                                          <p:attrName>style.visibility</p:attrName>
                                        </p:attrNameLst>
                                      </p:cBhvr>
                                      <p:to>
                                        <p:strVal val="visible"/>
                                      </p:to>
                                    </p:set>
                                    <p:animEffect transition="in" filter="wipe(down)">
                                      <p:cBhvr>
                                        <p:cTn id="25" dur="580">
                                          <p:stCondLst>
                                            <p:cond delay="0"/>
                                          </p:stCondLst>
                                        </p:cTn>
                                        <p:tgtEl>
                                          <p:spTgt spid="102401">
                                            <p:txEl>
                                              <p:pRg st="1" end="1"/>
                                            </p:txEl>
                                          </p:spTgt>
                                        </p:tgtEl>
                                      </p:cBhvr>
                                    </p:animEffect>
                                    <p:anim calcmode="lin" valueType="num">
                                      <p:cBhvr>
                                        <p:cTn id="26" dur="1822" tmFilter="0,0; 0.14,0.36; 0.43,0.73; 0.71,0.91; 1.0,1.0">
                                          <p:stCondLst>
                                            <p:cond delay="0"/>
                                          </p:stCondLst>
                                        </p:cTn>
                                        <p:tgtEl>
                                          <p:spTgt spid="10240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40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40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40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40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401">
                                            <p:txEl>
                                              <p:pRg st="1" end="1"/>
                                            </p:txEl>
                                          </p:spTgt>
                                        </p:tgtEl>
                                      </p:cBhvr>
                                      <p:to x="100000" y="60000"/>
                                    </p:animScale>
                                    <p:animScale>
                                      <p:cBhvr>
                                        <p:cTn id="32" dur="166" decel="50000">
                                          <p:stCondLst>
                                            <p:cond delay="676"/>
                                          </p:stCondLst>
                                        </p:cTn>
                                        <p:tgtEl>
                                          <p:spTgt spid="102401">
                                            <p:txEl>
                                              <p:pRg st="1" end="1"/>
                                            </p:txEl>
                                          </p:spTgt>
                                        </p:tgtEl>
                                      </p:cBhvr>
                                      <p:to x="100000" y="100000"/>
                                    </p:animScale>
                                    <p:animScale>
                                      <p:cBhvr>
                                        <p:cTn id="33" dur="26">
                                          <p:stCondLst>
                                            <p:cond delay="1312"/>
                                          </p:stCondLst>
                                        </p:cTn>
                                        <p:tgtEl>
                                          <p:spTgt spid="102401">
                                            <p:txEl>
                                              <p:pRg st="1" end="1"/>
                                            </p:txEl>
                                          </p:spTgt>
                                        </p:tgtEl>
                                      </p:cBhvr>
                                      <p:to x="100000" y="80000"/>
                                    </p:animScale>
                                    <p:animScale>
                                      <p:cBhvr>
                                        <p:cTn id="34" dur="166" decel="50000">
                                          <p:stCondLst>
                                            <p:cond delay="1338"/>
                                          </p:stCondLst>
                                        </p:cTn>
                                        <p:tgtEl>
                                          <p:spTgt spid="102401">
                                            <p:txEl>
                                              <p:pRg st="1" end="1"/>
                                            </p:txEl>
                                          </p:spTgt>
                                        </p:tgtEl>
                                      </p:cBhvr>
                                      <p:to x="100000" y="100000"/>
                                    </p:animScale>
                                    <p:animScale>
                                      <p:cBhvr>
                                        <p:cTn id="35" dur="26">
                                          <p:stCondLst>
                                            <p:cond delay="1642"/>
                                          </p:stCondLst>
                                        </p:cTn>
                                        <p:tgtEl>
                                          <p:spTgt spid="102401">
                                            <p:txEl>
                                              <p:pRg st="1" end="1"/>
                                            </p:txEl>
                                          </p:spTgt>
                                        </p:tgtEl>
                                      </p:cBhvr>
                                      <p:to x="100000" y="90000"/>
                                    </p:animScale>
                                    <p:animScale>
                                      <p:cBhvr>
                                        <p:cTn id="36" dur="166" decel="50000">
                                          <p:stCondLst>
                                            <p:cond delay="1668"/>
                                          </p:stCondLst>
                                        </p:cTn>
                                        <p:tgtEl>
                                          <p:spTgt spid="102401">
                                            <p:txEl>
                                              <p:pRg st="1" end="1"/>
                                            </p:txEl>
                                          </p:spTgt>
                                        </p:tgtEl>
                                      </p:cBhvr>
                                      <p:to x="100000" y="100000"/>
                                    </p:animScale>
                                    <p:animScale>
                                      <p:cBhvr>
                                        <p:cTn id="37" dur="26">
                                          <p:stCondLst>
                                            <p:cond delay="1808"/>
                                          </p:stCondLst>
                                        </p:cTn>
                                        <p:tgtEl>
                                          <p:spTgt spid="102401">
                                            <p:txEl>
                                              <p:pRg st="1" end="1"/>
                                            </p:txEl>
                                          </p:spTgt>
                                        </p:tgtEl>
                                      </p:cBhvr>
                                      <p:to x="100000" y="95000"/>
                                    </p:animScale>
                                    <p:animScale>
                                      <p:cBhvr>
                                        <p:cTn id="38" dur="166" decel="50000">
                                          <p:stCondLst>
                                            <p:cond delay="1834"/>
                                          </p:stCondLst>
                                        </p:cTn>
                                        <p:tgtEl>
                                          <p:spTgt spid="102401">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402"/>
                                        </p:tgtEl>
                                        <p:attrNameLst>
                                          <p:attrName>style.visibility</p:attrName>
                                        </p:attrNameLst>
                                      </p:cBhvr>
                                      <p:to>
                                        <p:strVal val="visible"/>
                                      </p:to>
                                    </p:set>
                                    <p:animEffect transition="in" filter="wipe(down)">
                                      <p:cBhvr>
                                        <p:cTn id="43" dur="580">
                                          <p:stCondLst>
                                            <p:cond delay="0"/>
                                          </p:stCondLst>
                                        </p:cTn>
                                        <p:tgtEl>
                                          <p:spTgt spid="102402"/>
                                        </p:tgtEl>
                                      </p:cBhvr>
                                    </p:animEffect>
                                    <p:anim calcmode="lin" valueType="num">
                                      <p:cBhvr>
                                        <p:cTn id="44" dur="1822" tmFilter="0,0; 0.14,0.36; 0.43,0.73; 0.71,0.91; 1.0,1.0">
                                          <p:stCondLst>
                                            <p:cond delay="0"/>
                                          </p:stCondLst>
                                        </p:cTn>
                                        <p:tgtEl>
                                          <p:spTgt spid="10240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40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40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40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402"/>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402"/>
                                        </p:tgtEl>
                                      </p:cBhvr>
                                      <p:to x="100000" y="60000"/>
                                    </p:animScale>
                                    <p:animScale>
                                      <p:cBhvr>
                                        <p:cTn id="50" dur="166" decel="50000">
                                          <p:stCondLst>
                                            <p:cond delay="676"/>
                                          </p:stCondLst>
                                        </p:cTn>
                                        <p:tgtEl>
                                          <p:spTgt spid="102402"/>
                                        </p:tgtEl>
                                      </p:cBhvr>
                                      <p:to x="100000" y="100000"/>
                                    </p:animScale>
                                    <p:animScale>
                                      <p:cBhvr>
                                        <p:cTn id="51" dur="26">
                                          <p:stCondLst>
                                            <p:cond delay="1312"/>
                                          </p:stCondLst>
                                        </p:cTn>
                                        <p:tgtEl>
                                          <p:spTgt spid="102402"/>
                                        </p:tgtEl>
                                      </p:cBhvr>
                                      <p:to x="100000" y="80000"/>
                                    </p:animScale>
                                    <p:animScale>
                                      <p:cBhvr>
                                        <p:cTn id="52" dur="166" decel="50000">
                                          <p:stCondLst>
                                            <p:cond delay="1338"/>
                                          </p:stCondLst>
                                        </p:cTn>
                                        <p:tgtEl>
                                          <p:spTgt spid="102402"/>
                                        </p:tgtEl>
                                      </p:cBhvr>
                                      <p:to x="100000" y="100000"/>
                                    </p:animScale>
                                    <p:animScale>
                                      <p:cBhvr>
                                        <p:cTn id="53" dur="26">
                                          <p:stCondLst>
                                            <p:cond delay="1642"/>
                                          </p:stCondLst>
                                        </p:cTn>
                                        <p:tgtEl>
                                          <p:spTgt spid="102402"/>
                                        </p:tgtEl>
                                      </p:cBhvr>
                                      <p:to x="100000" y="90000"/>
                                    </p:animScale>
                                    <p:animScale>
                                      <p:cBhvr>
                                        <p:cTn id="54" dur="166" decel="50000">
                                          <p:stCondLst>
                                            <p:cond delay="1668"/>
                                          </p:stCondLst>
                                        </p:cTn>
                                        <p:tgtEl>
                                          <p:spTgt spid="102402"/>
                                        </p:tgtEl>
                                      </p:cBhvr>
                                      <p:to x="100000" y="100000"/>
                                    </p:animScale>
                                    <p:animScale>
                                      <p:cBhvr>
                                        <p:cTn id="55" dur="26">
                                          <p:stCondLst>
                                            <p:cond delay="1808"/>
                                          </p:stCondLst>
                                        </p:cTn>
                                        <p:tgtEl>
                                          <p:spTgt spid="102402"/>
                                        </p:tgtEl>
                                      </p:cBhvr>
                                      <p:to x="100000" y="95000"/>
                                    </p:animScale>
                                    <p:animScale>
                                      <p:cBhvr>
                                        <p:cTn id="56" dur="166" decel="50000">
                                          <p:stCondLst>
                                            <p:cond delay="1834"/>
                                          </p:stCondLst>
                                        </p:cTn>
                                        <p:tgtEl>
                                          <p:spTgt spid="102402"/>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285728"/>
            <a:ext cx="4102085" cy="769441"/>
          </a:xfrm>
          <a:prstGeom prst="rect">
            <a:avLst/>
          </a:prstGeom>
          <a:noFill/>
        </p:spPr>
        <p:txBody>
          <a:bodyPr wrap="none" rtlCol="0">
            <a:spAutoFit/>
          </a:bodyPr>
          <a:lstStyle/>
          <a:p>
            <a:r>
              <a:rPr lang="pt-PT" sz="2400" dirty="0" smtClean="0">
                <a:solidFill>
                  <a:srgbClr val="FF0000"/>
                </a:solidFill>
              </a:rPr>
              <a:t>Capacidade calorífica do sólido </a:t>
            </a:r>
            <a:endParaRPr lang="pt-PT" sz="2000" dirty="0" smtClean="0"/>
          </a:p>
          <a:p>
            <a:endParaRPr lang="pt-PT" sz="2000" dirty="0"/>
          </a:p>
        </p:txBody>
      </p:sp>
      <p:sp>
        <p:nvSpPr>
          <p:cNvPr id="3" name="Rectângulo 2"/>
          <p:cNvSpPr/>
          <p:nvPr/>
        </p:nvSpPr>
        <p:spPr>
          <a:xfrm>
            <a:off x="357158" y="785794"/>
            <a:ext cx="8143932" cy="1077218"/>
          </a:xfrm>
          <a:prstGeom prst="rect">
            <a:avLst/>
          </a:prstGeom>
        </p:spPr>
        <p:txBody>
          <a:bodyPr wrap="square">
            <a:spAutoFit/>
          </a:bodyPr>
          <a:lstStyle/>
          <a:p>
            <a:pPr algn="just">
              <a:buFont typeface="Webdings" pitchFamily="18" charset="2"/>
              <a:buChar char=""/>
            </a:pPr>
            <a:r>
              <a:rPr lang="pt-PT" sz="1600" b="1" dirty="0" smtClean="0">
                <a:latin typeface="Arial" pitchFamily="34" charset="0"/>
                <a:cs typeface="Arial" pitchFamily="34" charset="0"/>
              </a:rPr>
              <a:t>No princípio do séc. XX a Física clássica não sabia ainda explicar porque é que </a:t>
            </a:r>
            <a:r>
              <a:rPr lang="pt-PT" sz="1600" b="1" i="1" dirty="0" smtClean="0">
                <a:latin typeface="Arial" pitchFamily="34" charset="0"/>
                <a:cs typeface="Arial" pitchFamily="34" charset="0"/>
              </a:rPr>
              <a:t>C</a:t>
            </a:r>
            <a:r>
              <a:rPr lang="pt-PT" sz="1600" b="1" i="1" baseline="-25000" dirty="0" smtClean="0">
                <a:latin typeface="Arial" pitchFamily="34" charset="0"/>
                <a:cs typeface="Arial" pitchFamily="34" charset="0"/>
              </a:rPr>
              <a:t>V</a:t>
            </a:r>
            <a:r>
              <a:rPr lang="pt-PT" sz="1600" b="1" i="1" dirty="0" smtClean="0">
                <a:latin typeface="Arial" pitchFamily="34" charset="0"/>
                <a:cs typeface="Arial" pitchFamily="34" charset="0"/>
              </a:rPr>
              <a:t> </a:t>
            </a:r>
            <a:r>
              <a:rPr lang="pt-PT" sz="1600" b="1" dirty="0" smtClean="0">
                <a:latin typeface="Arial" pitchFamily="34" charset="0"/>
                <a:cs typeface="Arial" pitchFamily="34" charset="0"/>
              </a:rPr>
              <a:t>diminui com a temperatura, tendendo para zero com esta. Foi preciso esperar pelo advento da Física quântica e por um importante trabalho de A. Einstein (1907) para se encontrar uma primeira explicação quantitativa para este problema. </a:t>
            </a:r>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8545" name="Object 1"/>
          <p:cNvGraphicFramePr>
            <a:graphicFrameLocks noChangeAspect="1"/>
          </p:cNvGraphicFramePr>
          <p:nvPr/>
        </p:nvGraphicFramePr>
        <p:xfrm>
          <a:off x="3000364" y="2643182"/>
          <a:ext cx="2217560" cy="428604"/>
        </p:xfrm>
        <a:graphic>
          <a:graphicData uri="http://schemas.openxmlformats.org/presentationml/2006/ole">
            <p:oleObj spid="_x0000_s108545" name="Equação" r:id="rId3" imgW="1129810" imgH="215806" progId="Equation.3">
              <p:embed/>
            </p:oleObj>
          </a:graphicData>
        </a:graphic>
      </p:graphicFrame>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8547" name="Object 3"/>
          <p:cNvGraphicFramePr>
            <a:graphicFrameLocks noChangeAspect="1"/>
          </p:cNvGraphicFramePr>
          <p:nvPr/>
        </p:nvGraphicFramePr>
        <p:xfrm>
          <a:off x="3929058" y="3071810"/>
          <a:ext cx="928694" cy="604389"/>
        </p:xfrm>
        <a:graphic>
          <a:graphicData uri="http://schemas.openxmlformats.org/presentationml/2006/ole">
            <p:oleObj spid="_x0000_s108547" name="Equação" r:id="rId4" imgW="596641" imgH="393529" progId="Equation.3">
              <p:embed/>
            </p:oleObj>
          </a:graphicData>
        </a:graphic>
      </p:graphicFrame>
      <p:sp>
        <p:nvSpPr>
          <p:cNvPr id="8" name="CaixaDeTexto 7"/>
          <p:cNvSpPr txBox="1"/>
          <p:nvPr/>
        </p:nvSpPr>
        <p:spPr>
          <a:xfrm>
            <a:off x="571472" y="3176133"/>
            <a:ext cx="3460884" cy="369332"/>
          </a:xfrm>
          <a:prstGeom prst="rect">
            <a:avLst/>
          </a:prstGeom>
          <a:noFill/>
        </p:spPr>
        <p:txBody>
          <a:bodyPr wrap="none" rtlCol="0">
            <a:spAutoFit/>
          </a:bodyPr>
          <a:lstStyle/>
          <a:p>
            <a:r>
              <a:rPr lang="pt-PT" b="1" dirty="0" smtClean="0"/>
              <a:t>sendo </a:t>
            </a:r>
            <a:r>
              <a:rPr lang="pt-PT" b="1" dirty="0" err="1" smtClean="0"/>
              <a:t>f</a:t>
            </a:r>
            <a:r>
              <a:rPr lang="pt-PT" sz="1200" b="1" dirty="0" err="1" smtClean="0"/>
              <a:t>E</a:t>
            </a:r>
            <a:r>
              <a:rPr lang="pt-PT" b="1" dirty="0" smtClean="0"/>
              <a:t>(</a:t>
            </a:r>
            <a:r>
              <a:rPr lang="pt-PT" b="1" dirty="0" err="1" smtClean="0"/>
              <a:t>xi</a:t>
            </a:r>
            <a:r>
              <a:rPr lang="pt-PT" b="1" dirty="0" smtClean="0"/>
              <a:t>) a função de Einstein e </a:t>
            </a:r>
            <a:endParaRPr lang="pt-PT" b="1" dirty="0"/>
          </a:p>
        </p:txBody>
      </p:sp>
      <p:sp>
        <p:nvSpPr>
          <p:cNvPr id="108549" name="Rectangle 5"/>
          <p:cNvSpPr>
            <a:spLocks noChangeArrowheads="1"/>
          </p:cNvSpPr>
          <p:nvPr/>
        </p:nvSpPr>
        <p:spPr bwMode="auto">
          <a:xfrm>
            <a:off x="285720" y="3714752"/>
            <a:ext cx="835824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é a frequência correspondente à vibração atómica i (e ao comprimento de onda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 c/</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pt-PT" sz="1600" b="1" dirty="0" smtClean="0">
              <a:latin typeface="Arial" pitchFamily="34" charset="0"/>
              <a:ea typeface="Times New Roman" pitchFamily="18" charset="0"/>
              <a:cs typeface="Arial" pitchFamily="34" charset="0"/>
              <a:sym typeface="Symbol" pitchFamily="18" charset="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Estas frequências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são descontínuas: são-lhe apenas admitidos certos valores, quantificados. No modelo de Einstein supõe-se que todos os átomos da rede cristalina vibram segundo um único valor de frequência, a designada frequência de Einstein,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E</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p>
        </p:txBody>
      </p:sp>
      <p:sp>
        <p:nvSpPr>
          <p:cNvPr id="1085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085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pSp>
        <p:nvGrpSpPr>
          <p:cNvPr id="16" name="Grupo 15"/>
          <p:cNvGrpSpPr/>
          <p:nvPr/>
        </p:nvGrpSpPr>
        <p:grpSpPr>
          <a:xfrm>
            <a:off x="357158" y="5429264"/>
            <a:ext cx="6925984" cy="1000132"/>
            <a:chOff x="357158" y="5429264"/>
            <a:chExt cx="6925984" cy="1000132"/>
          </a:xfrm>
        </p:grpSpPr>
        <p:graphicFrame>
          <p:nvGraphicFramePr>
            <p:cNvPr id="108550" name="Object 6"/>
            <p:cNvGraphicFramePr>
              <a:graphicFrameLocks noChangeAspect="1"/>
            </p:cNvGraphicFramePr>
            <p:nvPr/>
          </p:nvGraphicFramePr>
          <p:xfrm>
            <a:off x="1357290" y="5429264"/>
            <a:ext cx="1672638" cy="714356"/>
          </p:xfrm>
          <a:graphic>
            <a:graphicData uri="http://schemas.openxmlformats.org/presentationml/2006/ole">
              <p:oleObj spid="_x0000_s108550" name="Equação" r:id="rId5" imgW="914400" imgH="393700" progId="Equation.3">
                <p:embed/>
              </p:oleObj>
            </a:graphicData>
          </a:graphic>
        </p:graphicFrame>
        <p:sp>
          <p:nvSpPr>
            <p:cNvPr id="12" name="CaixaDeTexto 11"/>
            <p:cNvSpPr txBox="1"/>
            <p:nvPr/>
          </p:nvSpPr>
          <p:spPr>
            <a:xfrm>
              <a:off x="357158" y="5598399"/>
              <a:ext cx="5908156" cy="830997"/>
            </a:xfrm>
            <a:prstGeom prst="rect">
              <a:avLst/>
            </a:prstGeom>
            <a:noFill/>
          </p:spPr>
          <p:txBody>
            <a:bodyPr wrap="none" rtlCol="0">
              <a:spAutoFit/>
            </a:bodyPr>
            <a:lstStyle/>
            <a:p>
              <a:r>
                <a:rPr lang="pt-PT" sz="1600" b="1" dirty="0" smtClean="0">
                  <a:latin typeface="Arial" pitchFamily="34" charset="0"/>
                  <a:cs typeface="Arial" pitchFamily="34" charset="0"/>
                </a:rPr>
                <a:t>Tem-se                                       designando-se o quociente  </a:t>
              </a:r>
            </a:p>
            <a:p>
              <a:endParaRPr lang="pt-PT" sz="1600" b="1" dirty="0" smtClean="0">
                <a:latin typeface="Arial" pitchFamily="34" charset="0"/>
                <a:cs typeface="Arial" pitchFamily="34" charset="0"/>
              </a:endParaRPr>
            </a:p>
            <a:p>
              <a:r>
                <a:rPr lang="pt-PT" sz="1600" b="1" dirty="0" smtClean="0">
                  <a:latin typeface="Arial" pitchFamily="34" charset="0"/>
                  <a:cs typeface="Arial" pitchFamily="34" charset="0"/>
                </a:rPr>
                <a:t>por temperatura característica de Einstein</a:t>
              </a:r>
              <a:endParaRPr lang="pt-PT" sz="1600" b="1" dirty="0">
                <a:latin typeface="Arial" pitchFamily="34" charset="0"/>
                <a:cs typeface="Arial" pitchFamily="34" charset="0"/>
              </a:endParaRPr>
            </a:p>
          </p:txBody>
        </p:sp>
        <p:graphicFrame>
          <p:nvGraphicFramePr>
            <p:cNvPr id="108552" name="Object 8"/>
            <p:cNvGraphicFramePr>
              <a:graphicFrameLocks noChangeAspect="1"/>
            </p:cNvGraphicFramePr>
            <p:nvPr/>
          </p:nvGraphicFramePr>
          <p:xfrm>
            <a:off x="5786446" y="5572140"/>
            <a:ext cx="1496696" cy="357166"/>
          </p:xfrm>
          <a:graphic>
            <a:graphicData uri="http://schemas.openxmlformats.org/presentationml/2006/ole">
              <p:oleObj spid="_x0000_s108552" name="Equação" r:id="rId6" imgW="837836" imgH="203112" progId="Equation.3">
                <p:embed/>
              </p:oleObj>
            </a:graphicData>
          </a:graphic>
        </p:graphicFrame>
      </p:grpSp>
      <p:sp>
        <p:nvSpPr>
          <p:cNvPr id="15" name="Rectângulo 14"/>
          <p:cNvSpPr/>
          <p:nvPr/>
        </p:nvSpPr>
        <p:spPr>
          <a:xfrm>
            <a:off x="357158" y="1857364"/>
            <a:ext cx="8143932" cy="830997"/>
          </a:xfrm>
          <a:prstGeom prst="rect">
            <a:avLst/>
          </a:prstGeom>
        </p:spPr>
        <p:txBody>
          <a:bodyPr wrap="square">
            <a:spAutoFit/>
          </a:bodyPr>
          <a:lstStyle/>
          <a:p>
            <a:pPr algn="just">
              <a:buFont typeface="Webdings" pitchFamily="18" charset="2"/>
              <a:buChar char=""/>
            </a:pPr>
            <a:r>
              <a:rPr lang="pt-PT" sz="1600" b="1" dirty="0" smtClean="0">
                <a:latin typeface="Arial" pitchFamily="34" charset="0"/>
                <a:cs typeface="Arial" pitchFamily="34" charset="0"/>
              </a:rPr>
              <a:t>Einstein admitiu que os átomos nos seus pontos de equilíbrio numa rede cristalina se comportam como osciladores quânticos independentes. Deste modelo resultou:</a:t>
            </a:r>
            <a:endParaRPr lang="pt-PT" sz="1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8545"/>
                                        </p:tgtEl>
                                        <p:attrNameLst>
                                          <p:attrName>style.visibility</p:attrName>
                                        </p:attrNameLst>
                                      </p:cBhvr>
                                      <p:to>
                                        <p:strVal val="visible"/>
                                      </p:to>
                                    </p:set>
                                    <p:animEffect transition="in" filter="wipe(down)">
                                      <p:cBhvr>
                                        <p:cTn id="41" dur="580">
                                          <p:stCondLst>
                                            <p:cond delay="0"/>
                                          </p:stCondLst>
                                        </p:cTn>
                                        <p:tgtEl>
                                          <p:spTgt spid="108545"/>
                                        </p:tgtEl>
                                      </p:cBhvr>
                                    </p:animEffect>
                                    <p:anim calcmode="lin" valueType="num">
                                      <p:cBhvr>
                                        <p:cTn id="42" dur="1822" tmFilter="0,0; 0.14,0.36; 0.43,0.73; 0.71,0.91; 1.0,1.0">
                                          <p:stCondLst>
                                            <p:cond delay="0"/>
                                          </p:stCondLst>
                                        </p:cTn>
                                        <p:tgtEl>
                                          <p:spTgt spid="10854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854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854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854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8545"/>
                                        </p:tgtEl>
                                        <p:attrNameLst>
                                          <p:attrName>ppt_y</p:attrName>
                                        </p:attrNameLst>
                                      </p:cBhvr>
                                      <p:tavLst>
                                        <p:tav tm="0" fmla="#ppt_y-sin(pi*$)/81">
                                          <p:val>
                                            <p:fltVal val="0"/>
                                          </p:val>
                                        </p:tav>
                                        <p:tav tm="100000">
                                          <p:val>
                                            <p:fltVal val="1"/>
                                          </p:val>
                                        </p:tav>
                                      </p:tavLst>
                                    </p:anim>
                                    <p:animScale>
                                      <p:cBhvr>
                                        <p:cTn id="47" dur="26">
                                          <p:stCondLst>
                                            <p:cond delay="650"/>
                                          </p:stCondLst>
                                        </p:cTn>
                                        <p:tgtEl>
                                          <p:spTgt spid="108545"/>
                                        </p:tgtEl>
                                      </p:cBhvr>
                                      <p:to x="100000" y="60000"/>
                                    </p:animScale>
                                    <p:animScale>
                                      <p:cBhvr>
                                        <p:cTn id="48" dur="166" decel="50000">
                                          <p:stCondLst>
                                            <p:cond delay="676"/>
                                          </p:stCondLst>
                                        </p:cTn>
                                        <p:tgtEl>
                                          <p:spTgt spid="108545"/>
                                        </p:tgtEl>
                                      </p:cBhvr>
                                      <p:to x="100000" y="100000"/>
                                    </p:animScale>
                                    <p:animScale>
                                      <p:cBhvr>
                                        <p:cTn id="49" dur="26">
                                          <p:stCondLst>
                                            <p:cond delay="1312"/>
                                          </p:stCondLst>
                                        </p:cTn>
                                        <p:tgtEl>
                                          <p:spTgt spid="108545"/>
                                        </p:tgtEl>
                                      </p:cBhvr>
                                      <p:to x="100000" y="80000"/>
                                    </p:animScale>
                                    <p:animScale>
                                      <p:cBhvr>
                                        <p:cTn id="50" dur="166" decel="50000">
                                          <p:stCondLst>
                                            <p:cond delay="1338"/>
                                          </p:stCondLst>
                                        </p:cTn>
                                        <p:tgtEl>
                                          <p:spTgt spid="108545"/>
                                        </p:tgtEl>
                                      </p:cBhvr>
                                      <p:to x="100000" y="100000"/>
                                    </p:animScale>
                                    <p:animScale>
                                      <p:cBhvr>
                                        <p:cTn id="51" dur="26">
                                          <p:stCondLst>
                                            <p:cond delay="1642"/>
                                          </p:stCondLst>
                                        </p:cTn>
                                        <p:tgtEl>
                                          <p:spTgt spid="108545"/>
                                        </p:tgtEl>
                                      </p:cBhvr>
                                      <p:to x="100000" y="90000"/>
                                    </p:animScale>
                                    <p:animScale>
                                      <p:cBhvr>
                                        <p:cTn id="52" dur="166" decel="50000">
                                          <p:stCondLst>
                                            <p:cond delay="1668"/>
                                          </p:stCondLst>
                                        </p:cTn>
                                        <p:tgtEl>
                                          <p:spTgt spid="108545"/>
                                        </p:tgtEl>
                                      </p:cBhvr>
                                      <p:to x="100000" y="100000"/>
                                    </p:animScale>
                                    <p:animScale>
                                      <p:cBhvr>
                                        <p:cTn id="53" dur="26">
                                          <p:stCondLst>
                                            <p:cond delay="1808"/>
                                          </p:stCondLst>
                                        </p:cTn>
                                        <p:tgtEl>
                                          <p:spTgt spid="108545"/>
                                        </p:tgtEl>
                                      </p:cBhvr>
                                      <p:to x="100000" y="95000"/>
                                    </p:animScale>
                                    <p:animScale>
                                      <p:cBhvr>
                                        <p:cTn id="54" dur="166" decel="50000">
                                          <p:stCondLst>
                                            <p:cond delay="1834"/>
                                          </p:stCondLst>
                                        </p:cTn>
                                        <p:tgtEl>
                                          <p:spTgt spid="108545"/>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08547"/>
                                        </p:tgtEl>
                                        <p:attrNameLst>
                                          <p:attrName>style.visibility</p:attrName>
                                        </p:attrNameLst>
                                      </p:cBhvr>
                                      <p:to>
                                        <p:strVal val="visible"/>
                                      </p:to>
                                    </p:set>
                                    <p:animEffect transition="in" filter="wipe(down)">
                                      <p:cBhvr>
                                        <p:cTn id="57" dur="580">
                                          <p:stCondLst>
                                            <p:cond delay="0"/>
                                          </p:stCondLst>
                                        </p:cTn>
                                        <p:tgtEl>
                                          <p:spTgt spid="108547"/>
                                        </p:tgtEl>
                                      </p:cBhvr>
                                    </p:animEffect>
                                    <p:anim calcmode="lin" valueType="num">
                                      <p:cBhvr>
                                        <p:cTn id="58" dur="1822" tmFilter="0,0; 0.14,0.36; 0.43,0.73; 0.71,0.91; 1.0,1.0">
                                          <p:stCondLst>
                                            <p:cond delay="0"/>
                                          </p:stCondLst>
                                        </p:cTn>
                                        <p:tgtEl>
                                          <p:spTgt spid="10854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854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854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854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8547"/>
                                        </p:tgtEl>
                                        <p:attrNameLst>
                                          <p:attrName>ppt_y</p:attrName>
                                        </p:attrNameLst>
                                      </p:cBhvr>
                                      <p:tavLst>
                                        <p:tav tm="0" fmla="#ppt_y-sin(pi*$)/81">
                                          <p:val>
                                            <p:fltVal val="0"/>
                                          </p:val>
                                        </p:tav>
                                        <p:tav tm="100000">
                                          <p:val>
                                            <p:fltVal val="1"/>
                                          </p:val>
                                        </p:tav>
                                      </p:tavLst>
                                    </p:anim>
                                    <p:animScale>
                                      <p:cBhvr>
                                        <p:cTn id="63" dur="26">
                                          <p:stCondLst>
                                            <p:cond delay="650"/>
                                          </p:stCondLst>
                                        </p:cTn>
                                        <p:tgtEl>
                                          <p:spTgt spid="108547"/>
                                        </p:tgtEl>
                                      </p:cBhvr>
                                      <p:to x="100000" y="60000"/>
                                    </p:animScale>
                                    <p:animScale>
                                      <p:cBhvr>
                                        <p:cTn id="64" dur="166" decel="50000">
                                          <p:stCondLst>
                                            <p:cond delay="676"/>
                                          </p:stCondLst>
                                        </p:cTn>
                                        <p:tgtEl>
                                          <p:spTgt spid="108547"/>
                                        </p:tgtEl>
                                      </p:cBhvr>
                                      <p:to x="100000" y="100000"/>
                                    </p:animScale>
                                    <p:animScale>
                                      <p:cBhvr>
                                        <p:cTn id="65" dur="26">
                                          <p:stCondLst>
                                            <p:cond delay="1312"/>
                                          </p:stCondLst>
                                        </p:cTn>
                                        <p:tgtEl>
                                          <p:spTgt spid="108547"/>
                                        </p:tgtEl>
                                      </p:cBhvr>
                                      <p:to x="100000" y="80000"/>
                                    </p:animScale>
                                    <p:animScale>
                                      <p:cBhvr>
                                        <p:cTn id="66" dur="166" decel="50000">
                                          <p:stCondLst>
                                            <p:cond delay="1338"/>
                                          </p:stCondLst>
                                        </p:cTn>
                                        <p:tgtEl>
                                          <p:spTgt spid="108547"/>
                                        </p:tgtEl>
                                      </p:cBhvr>
                                      <p:to x="100000" y="100000"/>
                                    </p:animScale>
                                    <p:animScale>
                                      <p:cBhvr>
                                        <p:cTn id="67" dur="26">
                                          <p:stCondLst>
                                            <p:cond delay="1642"/>
                                          </p:stCondLst>
                                        </p:cTn>
                                        <p:tgtEl>
                                          <p:spTgt spid="108547"/>
                                        </p:tgtEl>
                                      </p:cBhvr>
                                      <p:to x="100000" y="90000"/>
                                    </p:animScale>
                                    <p:animScale>
                                      <p:cBhvr>
                                        <p:cTn id="68" dur="166" decel="50000">
                                          <p:stCondLst>
                                            <p:cond delay="1668"/>
                                          </p:stCondLst>
                                        </p:cTn>
                                        <p:tgtEl>
                                          <p:spTgt spid="108547"/>
                                        </p:tgtEl>
                                      </p:cBhvr>
                                      <p:to x="100000" y="100000"/>
                                    </p:animScale>
                                    <p:animScale>
                                      <p:cBhvr>
                                        <p:cTn id="69" dur="26">
                                          <p:stCondLst>
                                            <p:cond delay="1808"/>
                                          </p:stCondLst>
                                        </p:cTn>
                                        <p:tgtEl>
                                          <p:spTgt spid="108547"/>
                                        </p:tgtEl>
                                      </p:cBhvr>
                                      <p:to x="100000" y="95000"/>
                                    </p:animScale>
                                    <p:animScale>
                                      <p:cBhvr>
                                        <p:cTn id="70" dur="166" decel="50000">
                                          <p:stCondLst>
                                            <p:cond delay="1834"/>
                                          </p:stCondLst>
                                        </p:cTn>
                                        <p:tgtEl>
                                          <p:spTgt spid="108547"/>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08549"/>
                                        </p:tgtEl>
                                        <p:attrNameLst>
                                          <p:attrName>style.visibility</p:attrName>
                                        </p:attrNameLst>
                                      </p:cBhvr>
                                      <p:to>
                                        <p:strVal val="visible"/>
                                      </p:to>
                                    </p:set>
                                    <p:animEffect transition="in" filter="wipe(down)">
                                      <p:cBhvr>
                                        <p:cTn id="91" dur="580">
                                          <p:stCondLst>
                                            <p:cond delay="0"/>
                                          </p:stCondLst>
                                        </p:cTn>
                                        <p:tgtEl>
                                          <p:spTgt spid="108549"/>
                                        </p:tgtEl>
                                      </p:cBhvr>
                                    </p:animEffect>
                                    <p:anim calcmode="lin" valueType="num">
                                      <p:cBhvr>
                                        <p:cTn id="92" dur="1822" tmFilter="0,0; 0.14,0.36; 0.43,0.73; 0.71,0.91; 1.0,1.0">
                                          <p:stCondLst>
                                            <p:cond delay="0"/>
                                          </p:stCondLst>
                                        </p:cTn>
                                        <p:tgtEl>
                                          <p:spTgt spid="10854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854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854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854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8549"/>
                                        </p:tgtEl>
                                        <p:attrNameLst>
                                          <p:attrName>ppt_y</p:attrName>
                                        </p:attrNameLst>
                                      </p:cBhvr>
                                      <p:tavLst>
                                        <p:tav tm="0" fmla="#ppt_y-sin(pi*$)/81">
                                          <p:val>
                                            <p:fltVal val="0"/>
                                          </p:val>
                                        </p:tav>
                                        <p:tav tm="100000">
                                          <p:val>
                                            <p:fltVal val="1"/>
                                          </p:val>
                                        </p:tav>
                                      </p:tavLst>
                                    </p:anim>
                                    <p:animScale>
                                      <p:cBhvr>
                                        <p:cTn id="97" dur="26">
                                          <p:stCondLst>
                                            <p:cond delay="650"/>
                                          </p:stCondLst>
                                        </p:cTn>
                                        <p:tgtEl>
                                          <p:spTgt spid="108549"/>
                                        </p:tgtEl>
                                      </p:cBhvr>
                                      <p:to x="100000" y="60000"/>
                                    </p:animScale>
                                    <p:animScale>
                                      <p:cBhvr>
                                        <p:cTn id="98" dur="166" decel="50000">
                                          <p:stCondLst>
                                            <p:cond delay="676"/>
                                          </p:stCondLst>
                                        </p:cTn>
                                        <p:tgtEl>
                                          <p:spTgt spid="108549"/>
                                        </p:tgtEl>
                                      </p:cBhvr>
                                      <p:to x="100000" y="100000"/>
                                    </p:animScale>
                                    <p:animScale>
                                      <p:cBhvr>
                                        <p:cTn id="99" dur="26">
                                          <p:stCondLst>
                                            <p:cond delay="1312"/>
                                          </p:stCondLst>
                                        </p:cTn>
                                        <p:tgtEl>
                                          <p:spTgt spid="108549"/>
                                        </p:tgtEl>
                                      </p:cBhvr>
                                      <p:to x="100000" y="80000"/>
                                    </p:animScale>
                                    <p:animScale>
                                      <p:cBhvr>
                                        <p:cTn id="100" dur="166" decel="50000">
                                          <p:stCondLst>
                                            <p:cond delay="1338"/>
                                          </p:stCondLst>
                                        </p:cTn>
                                        <p:tgtEl>
                                          <p:spTgt spid="108549"/>
                                        </p:tgtEl>
                                      </p:cBhvr>
                                      <p:to x="100000" y="100000"/>
                                    </p:animScale>
                                    <p:animScale>
                                      <p:cBhvr>
                                        <p:cTn id="101" dur="26">
                                          <p:stCondLst>
                                            <p:cond delay="1642"/>
                                          </p:stCondLst>
                                        </p:cTn>
                                        <p:tgtEl>
                                          <p:spTgt spid="108549"/>
                                        </p:tgtEl>
                                      </p:cBhvr>
                                      <p:to x="100000" y="90000"/>
                                    </p:animScale>
                                    <p:animScale>
                                      <p:cBhvr>
                                        <p:cTn id="102" dur="166" decel="50000">
                                          <p:stCondLst>
                                            <p:cond delay="1668"/>
                                          </p:stCondLst>
                                        </p:cTn>
                                        <p:tgtEl>
                                          <p:spTgt spid="108549"/>
                                        </p:tgtEl>
                                      </p:cBhvr>
                                      <p:to x="100000" y="100000"/>
                                    </p:animScale>
                                    <p:animScale>
                                      <p:cBhvr>
                                        <p:cTn id="103" dur="26">
                                          <p:stCondLst>
                                            <p:cond delay="1808"/>
                                          </p:stCondLst>
                                        </p:cTn>
                                        <p:tgtEl>
                                          <p:spTgt spid="108549"/>
                                        </p:tgtEl>
                                      </p:cBhvr>
                                      <p:to x="100000" y="95000"/>
                                    </p:animScale>
                                    <p:animScale>
                                      <p:cBhvr>
                                        <p:cTn id="104" dur="166" decel="50000">
                                          <p:stCondLst>
                                            <p:cond delay="1834"/>
                                          </p:stCondLst>
                                        </p:cTn>
                                        <p:tgtEl>
                                          <p:spTgt spid="10854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down)">
                                      <p:cBhvr>
                                        <p:cTn id="109" dur="580">
                                          <p:stCondLst>
                                            <p:cond delay="0"/>
                                          </p:stCondLst>
                                        </p:cTn>
                                        <p:tgtEl>
                                          <p:spTgt spid="16"/>
                                        </p:tgtEl>
                                      </p:cBhvr>
                                    </p:animEffect>
                                    <p:anim calcmode="lin" valueType="num">
                                      <p:cBhvr>
                                        <p:cTn id="11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5" dur="26">
                                          <p:stCondLst>
                                            <p:cond delay="650"/>
                                          </p:stCondLst>
                                        </p:cTn>
                                        <p:tgtEl>
                                          <p:spTgt spid="16"/>
                                        </p:tgtEl>
                                      </p:cBhvr>
                                      <p:to x="100000" y="60000"/>
                                    </p:animScale>
                                    <p:animScale>
                                      <p:cBhvr>
                                        <p:cTn id="116" dur="166" decel="50000">
                                          <p:stCondLst>
                                            <p:cond delay="676"/>
                                          </p:stCondLst>
                                        </p:cTn>
                                        <p:tgtEl>
                                          <p:spTgt spid="16"/>
                                        </p:tgtEl>
                                      </p:cBhvr>
                                      <p:to x="100000" y="100000"/>
                                    </p:animScale>
                                    <p:animScale>
                                      <p:cBhvr>
                                        <p:cTn id="117" dur="26">
                                          <p:stCondLst>
                                            <p:cond delay="1312"/>
                                          </p:stCondLst>
                                        </p:cTn>
                                        <p:tgtEl>
                                          <p:spTgt spid="16"/>
                                        </p:tgtEl>
                                      </p:cBhvr>
                                      <p:to x="100000" y="80000"/>
                                    </p:animScale>
                                    <p:animScale>
                                      <p:cBhvr>
                                        <p:cTn id="118" dur="166" decel="50000">
                                          <p:stCondLst>
                                            <p:cond delay="1338"/>
                                          </p:stCondLst>
                                        </p:cTn>
                                        <p:tgtEl>
                                          <p:spTgt spid="16"/>
                                        </p:tgtEl>
                                      </p:cBhvr>
                                      <p:to x="100000" y="100000"/>
                                    </p:animScale>
                                    <p:animScale>
                                      <p:cBhvr>
                                        <p:cTn id="119" dur="26">
                                          <p:stCondLst>
                                            <p:cond delay="1642"/>
                                          </p:stCondLst>
                                        </p:cTn>
                                        <p:tgtEl>
                                          <p:spTgt spid="16"/>
                                        </p:tgtEl>
                                      </p:cBhvr>
                                      <p:to x="100000" y="90000"/>
                                    </p:animScale>
                                    <p:animScale>
                                      <p:cBhvr>
                                        <p:cTn id="120" dur="166" decel="50000">
                                          <p:stCondLst>
                                            <p:cond delay="1668"/>
                                          </p:stCondLst>
                                        </p:cTn>
                                        <p:tgtEl>
                                          <p:spTgt spid="16"/>
                                        </p:tgtEl>
                                      </p:cBhvr>
                                      <p:to x="100000" y="100000"/>
                                    </p:animScale>
                                    <p:animScale>
                                      <p:cBhvr>
                                        <p:cTn id="121" dur="26">
                                          <p:stCondLst>
                                            <p:cond delay="1808"/>
                                          </p:stCondLst>
                                        </p:cTn>
                                        <p:tgtEl>
                                          <p:spTgt spid="16"/>
                                        </p:tgtEl>
                                      </p:cBhvr>
                                      <p:to x="100000" y="95000"/>
                                    </p:animScale>
                                    <p:animScale>
                                      <p:cBhvr>
                                        <p:cTn id="12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854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7105" name="Object 1"/>
          <p:cNvGraphicFramePr>
            <a:graphicFrameLocks noChangeAspect="1"/>
          </p:cNvGraphicFramePr>
          <p:nvPr/>
        </p:nvGraphicFramePr>
        <p:xfrm>
          <a:off x="6286512" y="3071810"/>
          <a:ext cx="2062619" cy="714380"/>
        </p:xfrm>
        <a:graphic>
          <a:graphicData uri="http://schemas.openxmlformats.org/presentationml/2006/ole">
            <p:oleObj spid="_x0000_s47105" name="Equação" r:id="rId3" imgW="1028520" imgH="355320" progId="Equation.3">
              <p:embed/>
            </p:oleObj>
          </a:graphicData>
        </a:graphic>
      </p:graphicFrame>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7107" name="Object 3"/>
          <p:cNvGraphicFramePr>
            <a:graphicFrameLocks noChangeAspect="1"/>
          </p:cNvGraphicFramePr>
          <p:nvPr/>
        </p:nvGraphicFramePr>
        <p:xfrm>
          <a:off x="3929058" y="2071678"/>
          <a:ext cx="3558538" cy="857256"/>
        </p:xfrm>
        <a:graphic>
          <a:graphicData uri="http://schemas.openxmlformats.org/presentationml/2006/ole">
            <p:oleObj spid="_x0000_s47107" name="Equação" r:id="rId4" imgW="1828800" imgH="444240" progId="Equation.3">
              <p:embed/>
            </p:oleObj>
          </a:graphicData>
        </a:graphic>
      </p:graphicFrame>
      <p:graphicFrame>
        <p:nvGraphicFramePr>
          <p:cNvPr id="47109" name="Object 5"/>
          <p:cNvGraphicFramePr>
            <a:graphicFrameLocks noChangeAspect="1"/>
          </p:cNvGraphicFramePr>
          <p:nvPr/>
        </p:nvGraphicFramePr>
        <p:xfrm>
          <a:off x="3214678" y="3071810"/>
          <a:ext cx="2386588" cy="714380"/>
        </p:xfrm>
        <a:graphic>
          <a:graphicData uri="http://schemas.openxmlformats.org/presentationml/2006/ole">
            <p:oleObj spid="_x0000_s47109" name="Equação" r:id="rId5" imgW="1231560" imgH="368280" progId="Equation.3">
              <p:embed/>
            </p:oleObj>
          </a:graphicData>
        </a:graphic>
      </p:graphicFrame>
      <p:sp>
        <p:nvSpPr>
          <p:cNvPr id="7" name="CaixaDeTexto 6"/>
          <p:cNvSpPr txBox="1"/>
          <p:nvPr/>
        </p:nvSpPr>
        <p:spPr>
          <a:xfrm>
            <a:off x="211555" y="785794"/>
            <a:ext cx="8503849" cy="2031325"/>
          </a:xfrm>
          <a:prstGeom prst="rect">
            <a:avLst/>
          </a:prstGeom>
          <a:noFill/>
        </p:spPr>
        <p:txBody>
          <a:bodyPr wrap="square" rtlCol="0">
            <a:spAutoFit/>
          </a:bodyPr>
          <a:lstStyle/>
          <a:p>
            <a:pPr algn="just"/>
            <a:r>
              <a:rPr lang="pt-PT" b="1" dirty="0" smtClean="0">
                <a:latin typeface="Arial" pitchFamily="34" charset="0"/>
                <a:cs typeface="Arial" pitchFamily="34" charset="0"/>
              </a:rPr>
              <a:t>As expressões anteriores são úteis para calcular a quantidade de calor (energia) que é preciso fornecer (ou retirar) a um sistema para que seja observada uma certa variação de </a:t>
            </a:r>
            <a:r>
              <a:rPr lang="pt-PT" b="1" dirty="0" err="1" smtClean="0">
                <a:latin typeface="Arial" pitchFamily="34" charset="0"/>
                <a:cs typeface="Arial" pitchFamily="34" charset="0"/>
              </a:rPr>
              <a:t>tempratura</a:t>
            </a:r>
            <a:r>
              <a:rPr lang="pt-PT" b="1" dirty="0" smtClean="0">
                <a:latin typeface="Arial" pitchFamily="34" charset="0"/>
                <a:cs typeface="Arial" pitchFamily="34" charset="0"/>
              </a:rPr>
              <a:t>. Precisamos por isso de conhecer a forma como </a:t>
            </a:r>
            <a:r>
              <a:rPr lang="pt-PT" b="1" dirty="0" err="1" smtClean="0">
                <a:latin typeface="Arial" pitchFamily="34" charset="0"/>
                <a:cs typeface="Arial" pitchFamily="34" charset="0"/>
              </a:rPr>
              <a:t>C</a:t>
            </a:r>
            <a:r>
              <a:rPr lang="pt-PT" b="1" baseline="-25000" dirty="0" err="1" smtClean="0">
                <a:latin typeface="Arial" pitchFamily="34" charset="0"/>
                <a:cs typeface="Arial" pitchFamily="34" charset="0"/>
              </a:rPr>
              <a:t>p</a:t>
            </a:r>
            <a:r>
              <a:rPr lang="pt-PT" b="1" dirty="0" smtClean="0">
                <a:latin typeface="Arial" pitchFamily="34" charset="0"/>
                <a:cs typeface="Arial" pitchFamily="34" charset="0"/>
              </a:rPr>
              <a:t> (ou C</a:t>
            </a:r>
            <a:r>
              <a:rPr lang="pt-PT" b="1" baseline="-25000" dirty="0" smtClean="0">
                <a:latin typeface="Arial" pitchFamily="34" charset="0"/>
                <a:cs typeface="Arial" pitchFamily="34" charset="0"/>
              </a:rPr>
              <a:t>V</a:t>
            </a:r>
            <a:r>
              <a:rPr lang="pt-PT" b="1" dirty="0" smtClean="0">
                <a:latin typeface="Arial" pitchFamily="34" charset="0"/>
                <a:cs typeface="Arial" pitchFamily="34" charset="0"/>
              </a:rPr>
              <a:t>.) varia com T.</a:t>
            </a:r>
          </a:p>
          <a:p>
            <a:pPr algn="just"/>
            <a:endParaRPr lang="pt-PT" b="1" dirty="0" smtClean="0">
              <a:latin typeface="Arial" pitchFamily="34" charset="0"/>
              <a:cs typeface="Arial" pitchFamily="34" charset="0"/>
            </a:endParaRPr>
          </a:p>
          <a:p>
            <a:pPr algn="just"/>
            <a:r>
              <a:rPr lang="pt-PT" b="1" dirty="0" smtClean="0">
                <a:latin typeface="Arial" pitchFamily="34" charset="0"/>
                <a:cs typeface="Arial" pitchFamily="34" charset="0"/>
              </a:rPr>
              <a:t>De facto  vem sucessivamente:</a:t>
            </a:r>
          </a:p>
          <a:p>
            <a:pPr algn="just"/>
            <a:endParaRPr lang="pt-PT" b="1" dirty="0">
              <a:latin typeface="Arial" pitchFamily="34" charset="0"/>
              <a:cs typeface="Arial" pitchFamily="34" charset="0"/>
            </a:endParaRPr>
          </a:p>
        </p:txBody>
      </p:sp>
      <p:sp>
        <p:nvSpPr>
          <p:cNvPr id="471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7110" name="Object 6"/>
          <p:cNvGraphicFramePr>
            <a:graphicFrameLocks noChangeAspect="1"/>
          </p:cNvGraphicFramePr>
          <p:nvPr/>
        </p:nvGraphicFramePr>
        <p:xfrm>
          <a:off x="3214678" y="4286256"/>
          <a:ext cx="4184650" cy="754062"/>
        </p:xfrm>
        <a:graphic>
          <a:graphicData uri="http://schemas.openxmlformats.org/presentationml/2006/ole">
            <p:oleObj spid="_x0000_s47110" name="Equação" r:id="rId6" imgW="2450880" imgH="444240" progId="Equation.3">
              <p:embed/>
            </p:oleObj>
          </a:graphicData>
        </a:graphic>
      </p:graphicFrame>
      <p:sp>
        <p:nvSpPr>
          <p:cNvPr id="10" name="CaixaDeTexto 9"/>
          <p:cNvSpPr txBox="1"/>
          <p:nvPr/>
        </p:nvSpPr>
        <p:spPr>
          <a:xfrm>
            <a:off x="285720" y="3929066"/>
            <a:ext cx="6592446" cy="646331"/>
          </a:xfrm>
          <a:prstGeom prst="rect">
            <a:avLst/>
          </a:prstGeom>
          <a:noFill/>
        </p:spPr>
        <p:txBody>
          <a:bodyPr wrap="none" rtlCol="0">
            <a:spAutoFit/>
          </a:bodyPr>
          <a:lstStyle/>
          <a:p>
            <a:r>
              <a:rPr lang="pt-PT" b="1" dirty="0" smtClean="0"/>
              <a:t>Em geral a </a:t>
            </a:r>
            <a:r>
              <a:rPr lang="pt-PT" b="1" dirty="0" err="1" smtClean="0"/>
              <a:t>variaçao</a:t>
            </a:r>
            <a:r>
              <a:rPr lang="pt-PT" b="1" dirty="0" smtClean="0"/>
              <a:t> de </a:t>
            </a:r>
            <a:r>
              <a:rPr lang="pt-PT" b="1" dirty="0" err="1" smtClean="0"/>
              <a:t>Cp</a:t>
            </a:r>
            <a:r>
              <a:rPr lang="pt-PT" b="1" dirty="0" smtClean="0"/>
              <a:t> com T vem representada por polinómios:</a:t>
            </a:r>
          </a:p>
          <a:p>
            <a:endParaRPr lang="pt-PT" b="1" dirty="0"/>
          </a:p>
        </p:txBody>
      </p:sp>
      <p:sp>
        <p:nvSpPr>
          <p:cNvPr id="47112" name="Rectangle 8"/>
          <p:cNvSpPr>
            <a:spLocks noChangeArrowheads="1"/>
          </p:cNvSpPr>
          <p:nvPr/>
        </p:nvSpPr>
        <p:spPr bwMode="auto">
          <a:xfrm>
            <a:off x="214282" y="5072074"/>
            <a:ext cx="82868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onde os a</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rPr>
              <a:t>i </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são parâmetros. </a:t>
            </a:r>
            <a:endParaRPr kumimoji="0" lang="pt-PT" sz="1600" b="0" i="0" u="none" strike="noStrike" cap="none" normalizeH="0" baseline="0" dirty="0" smtClean="0">
              <a:ln>
                <a:noFill/>
              </a:ln>
              <a:solidFill>
                <a:schemeClr val="tx1"/>
              </a:solidFill>
              <a:effectLst/>
              <a:latin typeface="Arial" pitchFamily="34" charset="0"/>
            </a:endParaRPr>
          </a:p>
        </p:txBody>
      </p:sp>
      <p:sp>
        <p:nvSpPr>
          <p:cNvPr id="12" name="Seta para a direita 11"/>
          <p:cNvSpPr/>
          <p:nvPr/>
        </p:nvSpPr>
        <p:spPr>
          <a:xfrm>
            <a:off x="5715008" y="328612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2"/>
          <p:cNvSpPr/>
          <p:nvPr/>
        </p:nvSpPr>
        <p:spPr>
          <a:xfrm>
            <a:off x="214282" y="285728"/>
            <a:ext cx="4572000" cy="369332"/>
          </a:xfrm>
          <a:prstGeom prst="rect">
            <a:avLst/>
          </a:prstGeom>
        </p:spPr>
        <p:txBody>
          <a:bodyPr>
            <a:spAutoFit/>
          </a:bodyPr>
          <a:lstStyle/>
          <a:p>
            <a:pPr indent="269875" algn="just" eaLnBrk="0" hangingPunct="0">
              <a:defRPr/>
            </a:pPr>
            <a:r>
              <a:rPr lang="pt-PT" b="1" dirty="0" smtClean="0">
                <a:solidFill>
                  <a:srgbClr val="FF0000"/>
                </a:solidFill>
                <a:latin typeface="Arial" pitchFamily="34" charset="0"/>
                <a:ea typeface="Times New Roman" pitchFamily="18" charset="0"/>
                <a:cs typeface="Arial" pitchFamily="34" charset="0"/>
              </a:rPr>
              <a:t>Capacidades caloríficas</a:t>
            </a:r>
            <a:endParaRPr lang="pt-PT" b="1" dirty="0">
              <a:solidFill>
                <a:srgbClr val="FF0000"/>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285728"/>
            <a:ext cx="4102085" cy="769441"/>
          </a:xfrm>
          <a:prstGeom prst="rect">
            <a:avLst/>
          </a:prstGeom>
          <a:noFill/>
        </p:spPr>
        <p:txBody>
          <a:bodyPr wrap="none" rtlCol="0">
            <a:spAutoFit/>
          </a:bodyPr>
          <a:lstStyle/>
          <a:p>
            <a:r>
              <a:rPr lang="pt-PT" sz="2400" dirty="0" smtClean="0">
                <a:solidFill>
                  <a:srgbClr val="FF0000"/>
                </a:solidFill>
              </a:rPr>
              <a:t>Capacidade calorífica do sólido </a:t>
            </a:r>
            <a:endParaRPr lang="pt-PT" sz="2000" dirty="0" smtClean="0"/>
          </a:p>
          <a:p>
            <a:endParaRPr lang="pt-PT" sz="2000" dirty="0"/>
          </a:p>
        </p:txBody>
      </p:sp>
      <p:sp>
        <p:nvSpPr>
          <p:cNvPr id="107521" name="Rectangle 1"/>
          <p:cNvSpPr>
            <a:spLocks noChangeArrowheads="1"/>
          </p:cNvSpPr>
          <p:nvPr/>
        </p:nvSpPr>
        <p:spPr bwMode="auto">
          <a:xfrm>
            <a:off x="214282" y="857232"/>
            <a:ext cx="835821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As frequências de vibração dos átomos nos cristais são muito menores que as frequências de vibração interna nas moléculas (gasosas), </a:t>
            </a:r>
            <a:r>
              <a:rPr kumimoji="0" lang="pt-PT" sz="1600" b="1" i="0" u="none" strike="noStrike" cap="none" normalizeH="0" baseline="0" dirty="0" smtClean="0">
                <a:ln>
                  <a:noFill/>
                </a:ln>
                <a:solidFill>
                  <a:srgbClr val="7030A0"/>
                </a:solidFill>
                <a:effectLst/>
                <a:latin typeface="Arial" pitchFamily="34" charset="0"/>
                <a:ea typeface="Times New Roman" pitchFamily="18" charset="0"/>
              </a:rPr>
              <a:t>pelo que as vibrações nos cristais ficam activas a temperaturas muito inferiores às necessárias para activar as vibrações internas das moléculas no estado gasoso</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a:t>
            </a:r>
            <a:endParaRPr kumimoji="0" lang="pt-PT" sz="2800" b="1" i="0" u="none" strike="noStrike" cap="none" normalizeH="0" baseline="0" dirty="0" smtClean="0">
              <a:ln>
                <a:noFill/>
              </a:ln>
              <a:solidFill>
                <a:schemeClr val="tx1"/>
              </a:solidFill>
              <a:effectLst/>
              <a:latin typeface="Arial" pitchFamily="34" charset="0"/>
            </a:endParaRPr>
          </a:p>
        </p:txBody>
      </p:sp>
      <p:sp>
        <p:nvSpPr>
          <p:cNvPr id="1075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07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107522" name="Rectangle 2"/>
          <p:cNvSpPr>
            <a:spLocks noChangeArrowheads="1"/>
          </p:cNvSpPr>
          <p:nvPr/>
        </p:nvSpPr>
        <p:spPr bwMode="auto">
          <a:xfrm>
            <a:off x="285720" y="2342745"/>
            <a:ext cx="5963492"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teoria de Einstein prevê duas situações limite: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514350" lvl="0" indent="-514350" algn="just" fontAlgn="base">
              <a:spcBef>
                <a:spcPct val="0"/>
              </a:spcBef>
              <a:spcAft>
                <a:spcPct val="0"/>
              </a:spcAft>
            </a:pPr>
            <a:r>
              <a:rPr lang="pt-PT" sz="1600" dirty="0" smtClean="0">
                <a:latin typeface="Arial" pitchFamily="34" charset="0"/>
                <a:cs typeface="Arial" pitchFamily="34" charset="0"/>
              </a:rPr>
              <a:t>a)  quando </a:t>
            </a:r>
            <a:r>
              <a:rPr lang="pt-PT" sz="1600" i="1" dirty="0" smtClean="0">
                <a:latin typeface="Arial" pitchFamily="34" charset="0"/>
                <a:cs typeface="Arial" pitchFamily="34" charset="0"/>
              </a:rPr>
              <a:t>T</a:t>
            </a:r>
            <a:r>
              <a:rPr lang="pt-PT" sz="1600" dirty="0" smtClean="0">
                <a:latin typeface="Arial" pitchFamily="34" charset="0"/>
                <a:cs typeface="Arial" pitchFamily="34" charset="0"/>
                <a:sym typeface="Symbol"/>
              </a:rPr>
              <a:t></a:t>
            </a:r>
            <a:r>
              <a:rPr lang="pt-PT" sz="1600" dirty="0" smtClean="0">
                <a:latin typeface="Arial" pitchFamily="34" charset="0"/>
                <a:cs typeface="Arial" pitchFamily="34" charset="0"/>
              </a:rPr>
              <a:t> </a:t>
            </a:r>
            <a:r>
              <a:rPr lang="pt-PT" sz="1600" dirty="0" smtClean="0">
                <a:latin typeface="Arial" pitchFamily="34" charset="0"/>
                <a:cs typeface="Arial" pitchFamily="34" charset="0"/>
                <a:sym typeface="Symbol"/>
              </a:rPr>
              <a:t></a:t>
            </a:r>
            <a:r>
              <a:rPr lang="pt-PT" sz="1600" dirty="0" smtClean="0">
                <a:latin typeface="Arial" pitchFamily="34" charset="0"/>
                <a:cs typeface="Arial" pitchFamily="34" charset="0"/>
              </a:rPr>
              <a:t>,                                                  e    </a:t>
            </a:r>
            <a:r>
              <a:rPr lang="pt-PT" sz="1600" i="1" dirty="0" err="1" smtClean="0">
                <a:latin typeface="Arial" pitchFamily="34" charset="0"/>
                <a:cs typeface="Arial" pitchFamily="34" charset="0"/>
              </a:rPr>
              <a:t>C</a:t>
            </a:r>
            <a:r>
              <a:rPr lang="pt-PT" sz="1600" i="1" baseline="-25000" dirty="0" err="1" smtClean="0">
                <a:latin typeface="Arial" pitchFamily="34" charset="0"/>
                <a:cs typeface="Arial" pitchFamily="34" charset="0"/>
              </a:rPr>
              <a:t>V</a:t>
            </a:r>
            <a:r>
              <a:rPr lang="pt-PT" sz="1600" baseline="-25000" dirty="0" err="1" smtClean="0">
                <a:latin typeface="Arial" pitchFamily="34" charset="0"/>
                <a:cs typeface="Arial" pitchFamily="34" charset="0"/>
              </a:rPr>
              <a:t>,m</a:t>
            </a:r>
            <a:r>
              <a:rPr lang="pt-PT" sz="1600" i="1" dirty="0" smtClean="0">
                <a:latin typeface="Arial" pitchFamily="34" charset="0"/>
                <a:cs typeface="Arial" pitchFamily="34" charset="0"/>
              </a:rPr>
              <a:t> </a:t>
            </a:r>
            <a:r>
              <a:rPr lang="pt-PT" sz="1600" dirty="0" smtClean="0">
                <a:latin typeface="Arial" pitchFamily="34" charset="0"/>
                <a:cs typeface="Arial" pitchFamily="34" charset="0"/>
                <a:sym typeface="Symbol"/>
              </a:rPr>
              <a:t></a:t>
            </a:r>
            <a:r>
              <a:rPr lang="pt-PT" sz="1600" dirty="0" smtClean="0">
                <a:latin typeface="Arial" pitchFamily="34" charset="0"/>
                <a:cs typeface="Arial" pitchFamily="34" charset="0"/>
              </a:rPr>
              <a:t> 3R;</a:t>
            </a:r>
          </a:p>
          <a:p>
            <a:pPr marL="514350" lvl="0" indent="-514350" algn="just" fontAlgn="base">
              <a:spcBef>
                <a:spcPct val="0"/>
              </a:spcBef>
              <a:spcAft>
                <a:spcPct val="0"/>
              </a:spcAft>
            </a:pPr>
            <a:endParaRPr lang="pt-PT" sz="1600" dirty="0" smtClean="0">
              <a:latin typeface="Arial" pitchFamily="34" charset="0"/>
              <a:cs typeface="Arial" pitchFamily="34" charset="0"/>
            </a:endParaRPr>
          </a:p>
          <a:p>
            <a:pPr marL="514350" lvl="0" indent="-514350" algn="just" fontAlgn="base">
              <a:spcBef>
                <a:spcPct val="0"/>
              </a:spcBef>
              <a:spcAft>
                <a:spcPct val="0"/>
              </a:spcAft>
              <a:buAutoNum type="alphaLcParenR" startAt="2"/>
            </a:pPr>
            <a:r>
              <a:rPr lang="pt-PT" sz="1600" dirty="0" smtClean="0">
                <a:latin typeface="Arial" pitchFamily="34" charset="0"/>
                <a:cs typeface="Arial" pitchFamily="34" charset="0"/>
              </a:rPr>
              <a:t>quando </a:t>
            </a:r>
            <a:r>
              <a:rPr lang="pt-PT" sz="1600" i="1" dirty="0" smtClean="0">
                <a:latin typeface="Arial" pitchFamily="34" charset="0"/>
                <a:cs typeface="Arial" pitchFamily="34" charset="0"/>
              </a:rPr>
              <a:t>T</a:t>
            </a:r>
            <a:r>
              <a:rPr lang="pt-PT" sz="1600" dirty="0" smtClean="0">
                <a:latin typeface="Arial" pitchFamily="34" charset="0"/>
                <a:cs typeface="Arial" pitchFamily="34" charset="0"/>
                <a:sym typeface="Symbol"/>
              </a:rPr>
              <a:t></a:t>
            </a:r>
            <a:r>
              <a:rPr lang="pt-PT" sz="1600" dirty="0" smtClean="0">
                <a:latin typeface="Arial" pitchFamily="34" charset="0"/>
                <a:cs typeface="Arial" pitchFamily="34" charset="0"/>
              </a:rPr>
              <a:t> 0,                                               e     </a:t>
            </a:r>
            <a:r>
              <a:rPr lang="pt-PT" sz="1600" i="1" dirty="0" err="1" smtClean="0">
                <a:latin typeface="Arial" pitchFamily="34" charset="0"/>
                <a:cs typeface="Arial" pitchFamily="34" charset="0"/>
              </a:rPr>
              <a:t>C</a:t>
            </a:r>
            <a:r>
              <a:rPr lang="pt-PT" sz="1600" i="1" baseline="-25000" dirty="0" err="1" smtClean="0">
                <a:latin typeface="Arial" pitchFamily="34" charset="0"/>
                <a:cs typeface="Arial" pitchFamily="34" charset="0"/>
              </a:rPr>
              <a:t>V</a:t>
            </a:r>
            <a:r>
              <a:rPr lang="pt-PT" sz="1600" baseline="-25000" dirty="0" err="1" smtClean="0">
                <a:latin typeface="Arial" pitchFamily="34" charset="0"/>
                <a:cs typeface="Arial" pitchFamily="34" charset="0"/>
              </a:rPr>
              <a:t>,m</a:t>
            </a:r>
            <a:r>
              <a:rPr lang="pt-PT" sz="1600" i="1" dirty="0" smtClean="0">
                <a:latin typeface="Arial" pitchFamily="34" charset="0"/>
                <a:cs typeface="Arial" pitchFamily="34" charset="0"/>
              </a:rPr>
              <a:t> </a:t>
            </a:r>
            <a:r>
              <a:rPr lang="pt-PT" sz="1600" dirty="0" smtClean="0">
                <a:latin typeface="Arial" pitchFamily="34" charset="0"/>
                <a:cs typeface="Arial" pitchFamily="34" charset="0"/>
                <a:sym typeface="Symbol"/>
              </a:rPr>
              <a:t></a:t>
            </a:r>
            <a:r>
              <a:rPr lang="pt-PT" sz="1600" dirty="0" smtClean="0">
                <a:latin typeface="Arial" pitchFamily="34" charset="0"/>
                <a:cs typeface="Arial" pitchFamily="34" charset="0"/>
              </a:rPr>
              <a:t> 0 ;</a:t>
            </a:r>
          </a:p>
          <a:p>
            <a:pPr marL="514350" lvl="0" indent="-514350" algn="just" fontAlgn="base">
              <a:spcBef>
                <a:spcPct val="0"/>
              </a:spcBef>
              <a:spcAft>
                <a:spcPct val="0"/>
              </a:spcAft>
            </a:pPr>
            <a:endParaRPr kumimoji="0" lang="pt-PT"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7523" name="Object 3"/>
          <p:cNvGraphicFramePr>
            <a:graphicFrameLocks noChangeAspect="1"/>
          </p:cNvGraphicFramePr>
          <p:nvPr/>
        </p:nvGraphicFramePr>
        <p:xfrm>
          <a:off x="2214546" y="2786058"/>
          <a:ext cx="2071702" cy="371844"/>
        </p:xfrm>
        <a:graphic>
          <a:graphicData uri="http://schemas.openxmlformats.org/presentationml/2006/ole">
            <p:oleObj spid="_x0000_s107523" name="Equação" r:id="rId3" imgW="1117115" imgH="203112" progId="Equation.3">
              <p:embed/>
            </p:oleObj>
          </a:graphicData>
        </a:graphic>
      </p:graphicFrame>
      <p:graphicFrame>
        <p:nvGraphicFramePr>
          <p:cNvPr id="107525" name="Object 5"/>
          <p:cNvGraphicFramePr>
            <a:graphicFrameLocks noChangeAspect="1"/>
          </p:cNvGraphicFramePr>
          <p:nvPr/>
        </p:nvGraphicFramePr>
        <p:xfrm>
          <a:off x="2285984" y="3342877"/>
          <a:ext cx="1836854" cy="357166"/>
        </p:xfrm>
        <a:graphic>
          <a:graphicData uri="http://schemas.openxmlformats.org/presentationml/2006/ole">
            <p:oleObj spid="_x0000_s107525" name="Equação" r:id="rId4" imgW="1028254" imgH="203112" progId="Equation.3">
              <p:embed/>
            </p:oleObj>
          </a:graphicData>
        </a:graphic>
      </p:graphicFrame>
      <p:sp>
        <p:nvSpPr>
          <p:cNvPr id="10" name="Rectângulo 9"/>
          <p:cNvSpPr/>
          <p:nvPr/>
        </p:nvSpPr>
        <p:spPr>
          <a:xfrm>
            <a:off x="0" y="3929066"/>
            <a:ext cx="7715304" cy="923330"/>
          </a:xfrm>
          <a:prstGeom prst="rect">
            <a:avLst/>
          </a:prstGeom>
        </p:spPr>
        <p:txBody>
          <a:bodyPr wrap="square">
            <a:spAutoFit/>
          </a:bodyPr>
          <a:lstStyle/>
          <a:p>
            <a:pPr marL="514350" indent="-514350" algn="just" fontAlgn="base">
              <a:spcBef>
                <a:spcPct val="0"/>
              </a:spcBef>
              <a:spcAft>
                <a:spcPct val="0"/>
              </a:spcAft>
            </a:pPr>
            <a:r>
              <a:rPr lang="pt-PT" dirty="0" smtClean="0">
                <a:latin typeface="Arial" pitchFamily="34" charset="0"/>
                <a:cs typeface="Arial" pitchFamily="34" charset="0"/>
              </a:rPr>
              <a:t>         mas a temperaturas intermédias a teoria chega a valores de </a:t>
            </a:r>
            <a:r>
              <a:rPr lang="pt-PT" i="1" dirty="0" err="1" smtClean="0">
                <a:latin typeface="Arial" pitchFamily="34" charset="0"/>
                <a:cs typeface="Arial" pitchFamily="34" charset="0"/>
              </a:rPr>
              <a:t>C</a:t>
            </a:r>
            <a:r>
              <a:rPr lang="pt-PT" i="1" baseline="-25000" dirty="0" err="1" smtClean="0">
                <a:latin typeface="Arial" pitchFamily="34" charset="0"/>
                <a:cs typeface="Arial" pitchFamily="34" charset="0"/>
              </a:rPr>
              <a:t>V</a:t>
            </a:r>
            <a:r>
              <a:rPr lang="pt-PT" baseline="-25000" dirty="0" err="1" smtClean="0">
                <a:latin typeface="Arial" pitchFamily="34" charset="0"/>
                <a:cs typeface="Arial" pitchFamily="34" charset="0"/>
              </a:rPr>
              <a:t>,m</a:t>
            </a:r>
            <a:r>
              <a:rPr lang="pt-PT" dirty="0" smtClean="0">
                <a:latin typeface="Arial" pitchFamily="34" charset="0"/>
                <a:cs typeface="Arial" pitchFamily="34" charset="0"/>
              </a:rPr>
              <a:t> que são inferiores aos observados experimentalmente, como se ilustra a seguir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7521"/>
                                        </p:tgtEl>
                                        <p:attrNameLst>
                                          <p:attrName>style.visibility</p:attrName>
                                        </p:attrNameLst>
                                      </p:cBhvr>
                                      <p:to>
                                        <p:strVal val="visible"/>
                                      </p:to>
                                    </p:set>
                                    <p:animEffect transition="in" filter="wipe(down)">
                                      <p:cBhvr>
                                        <p:cTn id="7" dur="580">
                                          <p:stCondLst>
                                            <p:cond delay="0"/>
                                          </p:stCondLst>
                                        </p:cTn>
                                        <p:tgtEl>
                                          <p:spTgt spid="107521"/>
                                        </p:tgtEl>
                                      </p:cBhvr>
                                    </p:animEffect>
                                    <p:anim calcmode="lin" valueType="num">
                                      <p:cBhvr>
                                        <p:cTn id="8" dur="1822" tmFilter="0,0; 0.14,0.36; 0.43,0.73; 0.71,0.91; 1.0,1.0">
                                          <p:stCondLst>
                                            <p:cond delay="0"/>
                                          </p:stCondLst>
                                        </p:cTn>
                                        <p:tgtEl>
                                          <p:spTgt spid="1075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1"/>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1"/>
                                        </p:tgtEl>
                                      </p:cBhvr>
                                      <p:to x="100000" y="60000"/>
                                    </p:animScale>
                                    <p:animScale>
                                      <p:cBhvr>
                                        <p:cTn id="14" dur="166" decel="50000">
                                          <p:stCondLst>
                                            <p:cond delay="676"/>
                                          </p:stCondLst>
                                        </p:cTn>
                                        <p:tgtEl>
                                          <p:spTgt spid="107521"/>
                                        </p:tgtEl>
                                      </p:cBhvr>
                                      <p:to x="100000" y="100000"/>
                                    </p:animScale>
                                    <p:animScale>
                                      <p:cBhvr>
                                        <p:cTn id="15" dur="26">
                                          <p:stCondLst>
                                            <p:cond delay="1312"/>
                                          </p:stCondLst>
                                        </p:cTn>
                                        <p:tgtEl>
                                          <p:spTgt spid="107521"/>
                                        </p:tgtEl>
                                      </p:cBhvr>
                                      <p:to x="100000" y="80000"/>
                                    </p:animScale>
                                    <p:animScale>
                                      <p:cBhvr>
                                        <p:cTn id="16" dur="166" decel="50000">
                                          <p:stCondLst>
                                            <p:cond delay="1338"/>
                                          </p:stCondLst>
                                        </p:cTn>
                                        <p:tgtEl>
                                          <p:spTgt spid="107521"/>
                                        </p:tgtEl>
                                      </p:cBhvr>
                                      <p:to x="100000" y="100000"/>
                                    </p:animScale>
                                    <p:animScale>
                                      <p:cBhvr>
                                        <p:cTn id="17" dur="26">
                                          <p:stCondLst>
                                            <p:cond delay="1642"/>
                                          </p:stCondLst>
                                        </p:cTn>
                                        <p:tgtEl>
                                          <p:spTgt spid="107521"/>
                                        </p:tgtEl>
                                      </p:cBhvr>
                                      <p:to x="100000" y="90000"/>
                                    </p:animScale>
                                    <p:animScale>
                                      <p:cBhvr>
                                        <p:cTn id="18" dur="166" decel="50000">
                                          <p:stCondLst>
                                            <p:cond delay="1668"/>
                                          </p:stCondLst>
                                        </p:cTn>
                                        <p:tgtEl>
                                          <p:spTgt spid="107521"/>
                                        </p:tgtEl>
                                      </p:cBhvr>
                                      <p:to x="100000" y="100000"/>
                                    </p:animScale>
                                    <p:animScale>
                                      <p:cBhvr>
                                        <p:cTn id="19" dur="26">
                                          <p:stCondLst>
                                            <p:cond delay="1808"/>
                                          </p:stCondLst>
                                        </p:cTn>
                                        <p:tgtEl>
                                          <p:spTgt spid="107521"/>
                                        </p:tgtEl>
                                      </p:cBhvr>
                                      <p:to x="100000" y="95000"/>
                                    </p:animScale>
                                    <p:animScale>
                                      <p:cBhvr>
                                        <p:cTn id="20" dur="166" decel="50000">
                                          <p:stCondLst>
                                            <p:cond delay="1834"/>
                                          </p:stCondLst>
                                        </p:cTn>
                                        <p:tgtEl>
                                          <p:spTgt spid="1075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7523"/>
                                        </p:tgtEl>
                                        <p:attrNameLst>
                                          <p:attrName>style.visibility</p:attrName>
                                        </p:attrNameLst>
                                      </p:cBhvr>
                                      <p:to>
                                        <p:strVal val="visible"/>
                                      </p:to>
                                    </p:set>
                                    <p:animEffect transition="in" filter="wipe(down)">
                                      <p:cBhvr>
                                        <p:cTn id="25" dur="580">
                                          <p:stCondLst>
                                            <p:cond delay="0"/>
                                          </p:stCondLst>
                                        </p:cTn>
                                        <p:tgtEl>
                                          <p:spTgt spid="107523"/>
                                        </p:tgtEl>
                                      </p:cBhvr>
                                    </p:animEffect>
                                    <p:anim calcmode="lin" valueType="num">
                                      <p:cBhvr>
                                        <p:cTn id="26" dur="1822" tmFilter="0,0; 0.14,0.36; 0.43,0.73; 0.71,0.91; 1.0,1.0">
                                          <p:stCondLst>
                                            <p:cond delay="0"/>
                                          </p:stCondLst>
                                        </p:cTn>
                                        <p:tgtEl>
                                          <p:spTgt spid="1075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75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75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75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7523"/>
                                        </p:tgtEl>
                                        <p:attrNameLst>
                                          <p:attrName>ppt_y</p:attrName>
                                        </p:attrNameLst>
                                      </p:cBhvr>
                                      <p:tavLst>
                                        <p:tav tm="0" fmla="#ppt_y-sin(pi*$)/81">
                                          <p:val>
                                            <p:fltVal val="0"/>
                                          </p:val>
                                        </p:tav>
                                        <p:tav tm="100000">
                                          <p:val>
                                            <p:fltVal val="1"/>
                                          </p:val>
                                        </p:tav>
                                      </p:tavLst>
                                    </p:anim>
                                    <p:animScale>
                                      <p:cBhvr>
                                        <p:cTn id="31" dur="26">
                                          <p:stCondLst>
                                            <p:cond delay="650"/>
                                          </p:stCondLst>
                                        </p:cTn>
                                        <p:tgtEl>
                                          <p:spTgt spid="107523"/>
                                        </p:tgtEl>
                                      </p:cBhvr>
                                      <p:to x="100000" y="60000"/>
                                    </p:animScale>
                                    <p:animScale>
                                      <p:cBhvr>
                                        <p:cTn id="32" dur="166" decel="50000">
                                          <p:stCondLst>
                                            <p:cond delay="676"/>
                                          </p:stCondLst>
                                        </p:cTn>
                                        <p:tgtEl>
                                          <p:spTgt spid="107523"/>
                                        </p:tgtEl>
                                      </p:cBhvr>
                                      <p:to x="100000" y="100000"/>
                                    </p:animScale>
                                    <p:animScale>
                                      <p:cBhvr>
                                        <p:cTn id="33" dur="26">
                                          <p:stCondLst>
                                            <p:cond delay="1312"/>
                                          </p:stCondLst>
                                        </p:cTn>
                                        <p:tgtEl>
                                          <p:spTgt spid="107523"/>
                                        </p:tgtEl>
                                      </p:cBhvr>
                                      <p:to x="100000" y="80000"/>
                                    </p:animScale>
                                    <p:animScale>
                                      <p:cBhvr>
                                        <p:cTn id="34" dur="166" decel="50000">
                                          <p:stCondLst>
                                            <p:cond delay="1338"/>
                                          </p:stCondLst>
                                        </p:cTn>
                                        <p:tgtEl>
                                          <p:spTgt spid="107523"/>
                                        </p:tgtEl>
                                      </p:cBhvr>
                                      <p:to x="100000" y="100000"/>
                                    </p:animScale>
                                    <p:animScale>
                                      <p:cBhvr>
                                        <p:cTn id="35" dur="26">
                                          <p:stCondLst>
                                            <p:cond delay="1642"/>
                                          </p:stCondLst>
                                        </p:cTn>
                                        <p:tgtEl>
                                          <p:spTgt spid="107523"/>
                                        </p:tgtEl>
                                      </p:cBhvr>
                                      <p:to x="100000" y="90000"/>
                                    </p:animScale>
                                    <p:animScale>
                                      <p:cBhvr>
                                        <p:cTn id="36" dur="166" decel="50000">
                                          <p:stCondLst>
                                            <p:cond delay="1668"/>
                                          </p:stCondLst>
                                        </p:cTn>
                                        <p:tgtEl>
                                          <p:spTgt spid="107523"/>
                                        </p:tgtEl>
                                      </p:cBhvr>
                                      <p:to x="100000" y="100000"/>
                                    </p:animScale>
                                    <p:animScale>
                                      <p:cBhvr>
                                        <p:cTn id="37" dur="26">
                                          <p:stCondLst>
                                            <p:cond delay="1808"/>
                                          </p:stCondLst>
                                        </p:cTn>
                                        <p:tgtEl>
                                          <p:spTgt spid="107523"/>
                                        </p:tgtEl>
                                      </p:cBhvr>
                                      <p:to x="100000" y="95000"/>
                                    </p:animScale>
                                    <p:animScale>
                                      <p:cBhvr>
                                        <p:cTn id="38" dur="166" decel="50000">
                                          <p:stCondLst>
                                            <p:cond delay="1834"/>
                                          </p:stCondLst>
                                        </p:cTn>
                                        <p:tgtEl>
                                          <p:spTgt spid="107523"/>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7525"/>
                                        </p:tgtEl>
                                        <p:attrNameLst>
                                          <p:attrName>style.visibility</p:attrName>
                                        </p:attrNameLst>
                                      </p:cBhvr>
                                      <p:to>
                                        <p:strVal val="visible"/>
                                      </p:to>
                                    </p:set>
                                    <p:animEffect transition="in" filter="wipe(down)">
                                      <p:cBhvr>
                                        <p:cTn id="41" dur="580">
                                          <p:stCondLst>
                                            <p:cond delay="0"/>
                                          </p:stCondLst>
                                        </p:cTn>
                                        <p:tgtEl>
                                          <p:spTgt spid="107525"/>
                                        </p:tgtEl>
                                      </p:cBhvr>
                                    </p:animEffect>
                                    <p:anim calcmode="lin" valueType="num">
                                      <p:cBhvr>
                                        <p:cTn id="42" dur="1822" tmFilter="0,0; 0.14,0.36; 0.43,0.73; 0.71,0.91; 1.0,1.0">
                                          <p:stCondLst>
                                            <p:cond delay="0"/>
                                          </p:stCondLst>
                                        </p:cTn>
                                        <p:tgtEl>
                                          <p:spTgt spid="10752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752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752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752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7525"/>
                                        </p:tgtEl>
                                        <p:attrNameLst>
                                          <p:attrName>ppt_y</p:attrName>
                                        </p:attrNameLst>
                                      </p:cBhvr>
                                      <p:tavLst>
                                        <p:tav tm="0" fmla="#ppt_y-sin(pi*$)/81">
                                          <p:val>
                                            <p:fltVal val="0"/>
                                          </p:val>
                                        </p:tav>
                                        <p:tav tm="100000">
                                          <p:val>
                                            <p:fltVal val="1"/>
                                          </p:val>
                                        </p:tav>
                                      </p:tavLst>
                                    </p:anim>
                                    <p:animScale>
                                      <p:cBhvr>
                                        <p:cTn id="47" dur="26">
                                          <p:stCondLst>
                                            <p:cond delay="650"/>
                                          </p:stCondLst>
                                        </p:cTn>
                                        <p:tgtEl>
                                          <p:spTgt spid="107525"/>
                                        </p:tgtEl>
                                      </p:cBhvr>
                                      <p:to x="100000" y="60000"/>
                                    </p:animScale>
                                    <p:animScale>
                                      <p:cBhvr>
                                        <p:cTn id="48" dur="166" decel="50000">
                                          <p:stCondLst>
                                            <p:cond delay="676"/>
                                          </p:stCondLst>
                                        </p:cTn>
                                        <p:tgtEl>
                                          <p:spTgt spid="107525"/>
                                        </p:tgtEl>
                                      </p:cBhvr>
                                      <p:to x="100000" y="100000"/>
                                    </p:animScale>
                                    <p:animScale>
                                      <p:cBhvr>
                                        <p:cTn id="49" dur="26">
                                          <p:stCondLst>
                                            <p:cond delay="1312"/>
                                          </p:stCondLst>
                                        </p:cTn>
                                        <p:tgtEl>
                                          <p:spTgt spid="107525"/>
                                        </p:tgtEl>
                                      </p:cBhvr>
                                      <p:to x="100000" y="80000"/>
                                    </p:animScale>
                                    <p:animScale>
                                      <p:cBhvr>
                                        <p:cTn id="50" dur="166" decel="50000">
                                          <p:stCondLst>
                                            <p:cond delay="1338"/>
                                          </p:stCondLst>
                                        </p:cTn>
                                        <p:tgtEl>
                                          <p:spTgt spid="107525"/>
                                        </p:tgtEl>
                                      </p:cBhvr>
                                      <p:to x="100000" y="100000"/>
                                    </p:animScale>
                                    <p:animScale>
                                      <p:cBhvr>
                                        <p:cTn id="51" dur="26">
                                          <p:stCondLst>
                                            <p:cond delay="1642"/>
                                          </p:stCondLst>
                                        </p:cTn>
                                        <p:tgtEl>
                                          <p:spTgt spid="107525"/>
                                        </p:tgtEl>
                                      </p:cBhvr>
                                      <p:to x="100000" y="90000"/>
                                    </p:animScale>
                                    <p:animScale>
                                      <p:cBhvr>
                                        <p:cTn id="52" dur="166" decel="50000">
                                          <p:stCondLst>
                                            <p:cond delay="1668"/>
                                          </p:stCondLst>
                                        </p:cTn>
                                        <p:tgtEl>
                                          <p:spTgt spid="107525"/>
                                        </p:tgtEl>
                                      </p:cBhvr>
                                      <p:to x="100000" y="100000"/>
                                    </p:animScale>
                                    <p:animScale>
                                      <p:cBhvr>
                                        <p:cTn id="53" dur="26">
                                          <p:stCondLst>
                                            <p:cond delay="1808"/>
                                          </p:stCondLst>
                                        </p:cTn>
                                        <p:tgtEl>
                                          <p:spTgt spid="107525"/>
                                        </p:tgtEl>
                                      </p:cBhvr>
                                      <p:to x="100000" y="95000"/>
                                    </p:animScale>
                                    <p:animScale>
                                      <p:cBhvr>
                                        <p:cTn id="54" dur="166" decel="50000">
                                          <p:stCondLst>
                                            <p:cond delay="1834"/>
                                          </p:stCondLst>
                                        </p:cTn>
                                        <p:tgtEl>
                                          <p:spTgt spid="10752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07522"/>
                                        </p:tgtEl>
                                        <p:attrNameLst>
                                          <p:attrName>style.visibility</p:attrName>
                                        </p:attrNameLst>
                                      </p:cBhvr>
                                      <p:to>
                                        <p:strVal val="visible"/>
                                      </p:to>
                                    </p:set>
                                    <p:animEffect transition="in" filter="wipe(down)">
                                      <p:cBhvr>
                                        <p:cTn id="57" dur="580">
                                          <p:stCondLst>
                                            <p:cond delay="0"/>
                                          </p:stCondLst>
                                        </p:cTn>
                                        <p:tgtEl>
                                          <p:spTgt spid="107522"/>
                                        </p:tgtEl>
                                      </p:cBhvr>
                                    </p:animEffect>
                                    <p:anim calcmode="lin" valueType="num">
                                      <p:cBhvr>
                                        <p:cTn id="5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63" dur="26">
                                          <p:stCondLst>
                                            <p:cond delay="650"/>
                                          </p:stCondLst>
                                        </p:cTn>
                                        <p:tgtEl>
                                          <p:spTgt spid="107522"/>
                                        </p:tgtEl>
                                      </p:cBhvr>
                                      <p:to x="100000" y="60000"/>
                                    </p:animScale>
                                    <p:animScale>
                                      <p:cBhvr>
                                        <p:cTn id="64" dur="166" decel="50000">
                                          <p:stCondLst>
                                            <p:cond delay="676"/>
                                          </p:stCondLst>
                                        </p:cTn>
                                        <p:tgtEl>
                                          <p:spTgt spid="107522"/>
                                        </p:tgtEl>
                                      </p:cBhvr>
                                      <p:to x="100000" y="100000"/>
                                    </p:animScale>
                                    <p:animScale>
                                      <p:cBhvr>
                                        <p:cTn id="65" dur="26">
                                          <p:stCondLst>
                                            <p:cond delay="1312"/>
                                          </p:stCondLst>
                                        </p:cTn>
                                        <p:tgtEl>
                                          <p:spTgt spid="107522"/>
                                        </p:tgtEl>
                                      </p:cBhvr>
                                      <p:to x="100000" y="80000"/>
                                    </p:animScale>
                                    <p:animScale>
                                      <p:cBhvr>
                                        <p:cTn id="66" dur="166" decel="50000">
                                          <p:stCondLst>
                                            <p:cond delay="1338"/>
                                          </p:stCondLst>
                                        </p:cTn>
                                        <p:tgtEl>
                                          <p:spTgt spid="107522"/>
                                        </p:tgtEl>
                                      </p:cBhvr>
                                      <p:to x="100000" y="100000"/>
                                    </p:animScale>
                                    <p:animScale>
                                      <p:cBhvr>
                                        <p:cTn id="67" dur="26">
                                          <p:stCondLst>
                                            <p:cond delay="1642"/>
                                          </p:stCondLst>
                                        </p:cTn>
                                        <p:tgtEl>
                                          <p:spTgt spid="107522"/>
                                        </p:tgtEl>
                                      </p:cBhvr>
                                      <p:to x="100000" y="90000"/>
                                    </p:animScale>
                                    <p:animScale>
                                      <p:cBhvr>
                                        <p:cTn id="68" dur="166" decel="50000">
                                          <p:stCondLst>
                                            <p:cond delay="1668"/>
                                          </p:stCondLst>
                                        </p:cTn>
                                        <p:tgtEl>
                                          <p:spTgt spid="107522"/>
                                        </p:tgtEl>
                                      </p:cBhvr>
                                      <p:to x="100000" y="100000"/>
                                    </p:animScale>
                                    <p:animScale>
                                      <p:cBhvr>
                                        <p:cTn id="69" dur="26">
                                          <p:stCondLst>
                                            <p:cond delay="1808"/>
                                          </p:stCondLst>
                                        </p:cTn>
                                        <p:tgtEl>
                                          <p:spTgt spid="107522"/>
                                        </p:tgtEl>
                                      </p:cBhvr>
                                      <p:to x="100000" y="95000"/>
                                    </p:animScale>
                                    <p:animScale>
                                      <p:cBhvr>
                                        <p:cTn id="70" dur="166" decel="50000">
                                          <p:stCondLst>
                                            <p:cond delay="1834"/>
                                          </p:stCondLst>
                                        </p:cTn>
                                        <p:tgtEl>
                                          <p:spTgt spid="10752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80">
                                          <p:stCondLst>
                                            <p:cond delay="0"/>
                                          </p:stCondLst>
                                        </p:cTn>
                                        <p:tgtEl>
                                          <p:spTgt spid="10"/>
                                        </p:tgtEl>
                                      </p:cBhvr>
                                    </p:animEffect>
                                    <p:anim calcmode="lin" valueType="num">
                                      <p:cBhvr>
                                        <p:cTn id="7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gtEl>
                                      </p:cBhvr>
                                      <p:to x="100000" y="60000"/>
                                    </p:animScale>
                                    <p:animScale>
                                      <p:cBhvr>
                                        <p:cTn id="82" dur="166" decel="50000">
                                          <p:stCondLst>
                                            <p:cond delay="676"/>
                                          </p:stCondLst>
                                        </p:cTn>
                                        <p:tgtEl>
                                          <p:spTgt spid="10"/>
                                        </p:tgtEl>
                                      </p:cBhvr>
                                      <p:to x="100000" y="100000"/>
                                    </p:animScale>
                                    <p:animScale>
                                      <p:cBhvr>
                                        <p:cTn id="83" dur="26">
                                          <p:stCondLst>
                                            <p:cond delay="1312"/>
                                          </p:stCondLst>
                                        </p:cTn>
                                        <p:tgtEl>
                                          <p:spTgt spid="10"/>
                                        </p:tgtEl>
                                      </p:cBhvr>
                                      <p:to x="100000" y="80000"/>
                                    </p:animScale>
                                    <p:animScale>
                                      <p:cBhvr>
                                        <p:cTn id="84" dur="166" decel="50000">
                                          <p:stCondLst>
                                            <p:cond delay="1338"/>
                                          </p:stCondLst>
                                        </p:cTn>
                                        <p:tgtEl>
                                          <p:spTgt spid="10"/>
                                        </p:tgtEl>
                                      </p:cBhvr>
                                      <p:to x="100000" y="100000"/>
                                    </p:animScale>
                                    <p:animScale>
                                      <p:cBhvr>
                                        <p:cTn id="85" dur="26">
                                          <p:stCondLst>
                                            <p:cond delay="1642"/>
                                          </p:stCondLst>
                                        </p:cTn>
                                        <p:tgtEl>
                                          <p:spTgt spid="10"/>
                                        </p:tgtEl>
                                      </p:cBhvr>
                                      <p:to x="100000" y="90000"/>
                                    </p:animScale>
                                    <p:animScale>
                                      <p:cBhvr>
                                        <p:cTn id="86" dur="166" decel="50000">
                                          <p:stCondLst>
                                            <p:cond delay="1668"/>
                                          </p:stCondLst>
                                        </p:cTn>
                                        <p:tgtEl>
                                          <p:spTgt spid="10"/>
                                        </p:tgtEl>
                                      </p:cBhvr>
                                      <p:to x="100000" y="100000"/>
                                    </p:animScale>
                                    <p:animScale>
                                      <p:cBhvr>
                                        <p:cTn id="87" dur="26">
                                          <p:stCondLst>
                                            <p:cond delay="1808"/>
                                          </p:stCondLst>
                                        </p:cTn>
                                        <p:tgtEl>
                                          <p:spTgt spid="10"/>
                                        </p:tgtEl>
                                      </p:cBhvr>
                                      <p:to x="100000" y="95000"/>
                                    </p:animScale>
                                    <p:animScale>
                                      <p:cBhvr>
                                        <p:cTn id="8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 grpId="0"/>
      <p:bldP spid="107522"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figu30dfx"/>
          <p:cNvPicPr>
            <a:picLocks noChangeAspect="1" noChangeArrowheads="1"/>
          </p:cNvPicPr>
          <p:nvPr/>
        </p:nvPicPr>
        <p:blipFill>
          <a:blip r:embed="rId2"/>
          <a:srcRect/>
          <a:stretch>
            <a:fillRect/>
          </a:stretch>
        </p:blipFill>
        <p:spPr bwMode="auto">
          <a:xfrm>
            <a:off x="785785" y="785794"/>
            <a:ext cx="5572164" cy="4768051"/>
          </a:xfrm>
          <a:prstGeom prst="rect">
            <a:avLst/>
          </a:prstGeom>
          <a:noFill/>
          <a:ln w="9525">
            <a:noFill/>
            <a:miter lim="800000"/>
            <a:headEnd/>
            <a:tailEnd/>
          </a:ln>
        </p:spPr>
      </p:pic>
      <p:sp>
        <p:nvSpPr>
          <p:cNvPr id="3" name="CaixaDeTexto 2"/>
          <p:cNvSpPr txBox="1"/>
          <p:nvPr/>
        </p:nvSpPr>
        <p:spPr>
          <a:xfrm>
            <a:off x="285720" y="285728"/>
            <a:ext cx="4102085" cy="769441"/>
          </a:xfrm>
          <a:prstGeom prst="rect">
            <a:avLst/>
          </a:prstGeom>
          <a:noFill/>
        </p:spPr>
        <p:txBody>
          <a:bodyPr wrap="none" rtlCol="0">
            <a:spAutoFit/>
          </a:bodyPr>
          <a:lstStyle/>
          <a:p>
            <a:r>
              <a:rPr lang="pt-PT" sz="2400" dirty="0" smtClean="0">
                <a:solidFill>
                  <a:srgbClr val="FF0000"/>
                </a:solidFill>
              </a:rPr>
              <a:t>Capacidade calorífica do sólido </a:t>
            </a:r>
            <a:endParaRPr lang="pt-PT" sz="2000" dirty="0" smtClean="0"/>
          </a:p>
          <a:p>
            <a:endParaRPr lang="pt-PT" sz="2000" dirty="0"/>
          </a:p>
        </p:txBody>
      </p:sp>
      <p:sp>
        <p:nvSpPr>
          <p:cNvPr id="109571" name="Rectangle 3"/>
          <p:cNvSpPr>
            <a:spLocks noChangeArrowheads="1"/>
          </p:cNvSpPr>
          <p:nvPr/>
        </p:nvSpPr>
        <p:spPr bwMode="auto">
          <a:xfrm>
            <a:off x="928662" y="5857892"/>
            <a:ext cx="664373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200" b="0" i="0" u="none" strike="noStrike" cap="none" normalizeH="0" baseline="0" dirty="0" smtClean="0">
                <a:ln>
                  <a:noFill/>
                </a:ln>
                <a:solidFill>
                  <a:schemeClr val="tx1"/>
                </a:solidFill>
                <a:effectLst/>
                <a:latin typeface="Arial" pitchFamily="34" charset="0"/>
                <a:ea typeface="Times New Roman" pitchFamily="18" charset="0"/>
              </a:rPr>
              <a:t>Capacidade calorífica dos sólidos. Comparação entre valores experimentais, a teoria de Einstein e a teoria de </a:t>
            </a:r>
            <a:r>
              <a:rPr kumimoji="0" lang="pt-PT" sz="1200" b="0" i="0" u="none" strike="noStrike" cap="none" normalizeH="0" baseline="0" dirty="0" err="1" smtClean="0">
                <a:ln>
                  <a:noFill/>
                </a:ln>
                <a:solidFill>
                  <a:schemeClr val="tx1"/>
                </a:solidFill>
                <a:effectLst/>
                <a:latin typeface="Arial" pitchFamily="34" charset="0"/>
                <a:ea typeface="Times New Roman" pitchFamily="18" charset="0"/>
              </a:rPr>
              <a:t>Debye</a:t>
            </a:r>
            <a:r>
              <a:rPr kumimoji="0" lang="pt-PT" sz="1200" b="0" i="0" u="none" strike="noStrike" cap="none" normalizeH="0" baseline="0" dirty="0" smtClean="0">
                <a:ln>
                  <a:noFill/>
                </a:ln>
                <a:solidFill>
                  <a:schemeClr val="tx1"/>
                </a:solidFill>
                <a:effectLst/>
                <a:latin typeface="Arial" pitchFamily="34" charset="0"/>
                <a:ea typeface="Times New Roman" pitchFamily="18" charset="0"/>
              </a:rPr>
              <a:t>. Os </a:t>
            </a:r>
            <a:r>
              <a:rPr kumimoji="0" lang="pt-PT" sz="1200" b="0" i="0" u="none" strike="noStrike" cap="none" normalizeH="0" baseline="0" dirty="0" err="1" smtClean="0">
                <a:ln>
                  <a:noFill/>
                </a:ln>
                <a:solidFill>
                  <a:schemeClr val="tx1"/>
                </a:solidFill>
                <a:effectLst/>
                <a:latin typeface="Arial" pitchFamily="34" charset="0"/>
                <a:ea typeface="Times New Roman" pitchFamily="18" charset="0"/>
              </a:rPr>
              <a:t>simbolos</a:t>
            </a:r>
            <a:r>
              <a:rPr kumimoji="0" lang="pt-PT" sz="1200" b="0" i="0" u="none" strike="noStrike" cap="none" normalizeH="0" baseline="0" dirty="0" smtClean="0">
                <a:ln>
                  <a:noFill/>
                </a:ln>
                <a:solidFill>
                  <a:schemeClr val="tx1"/>
                </a:solidFill>
                <a:effectLst/>
                <a:latin typeface="Arial" pitchFamily="34" charset="0"/>
                <a:ea typeface="Times New Roman" pitchFamily="18" charset="0"/>
              </a:rPr>
              <a:t> designam valores experimentais: F. </a:t>
            </a:r>
            <a:r>
              <a:rPr kumimoji="0" lang="pt-PT" sz="1200" b="0" i="0" u="none" strike="noStrike" cap="none" normalizeH="0" baseline="0" dirty="0" err="1" smtClean="0">
                <a:ln>
                  <a:noFill/>
                </a:ln>
                <a:solidFill>
                  <a:schemeClr val="tx1"/>
                </a:solidFill>
                <a:effectLst/>
                <a:latin typeface="Arial" pitchFamily="34" charset="0"/>
                <a:ea typeface="Times New Roman" pitchFamily="18" charset="0"/>
              </a:rPr>
              <a:t>Setz</a:t>
            </a:r>
            <a:r>
              <a:rPr kumimoji="0" lang="pt-PT"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rPr>
              <a:t>The</a:t>
            </a:r>
            <a:r>
              <a:rPr kumimoji="0" lang="pt-PT"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rPr>
              <a:t>Modern</a:t>
            </a:r>
            <a:r>
              <a:rPr kumimoji="0" lang="pt-PT"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rPr>
              <a:t>Theory</a:t>
            </a:r>
            <a:r>
              <a:rPr kumimoji="0" lang="pt-PT"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rPr>
              <a:t>of</a:t>
            </a:r>
            <a:r>
              <a:rPr kumimoji="0" lang="pt-PT"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pt-PT" sz="1200" b="0" i="1" u="none" strike="noStrike" cap="none" normalizeH="0" baseline="0" dirty="0" err="1" smtClean="0">
                <a:ln>
                  <a:noFill/>
                </a:ln>
                <a:solidFill>
                  <a:schemeClr val="tx1"/>
                </a:solidFill>
                <a:effectLst/>
                <a:latin typeface="Arial" pitchFamily="34" charset="0"/>
                <a:ea typeface="Times New Roman" pitchFamily="18" charset="0"/>
              </a:rPr>
              <a:t>Solids</a:t>
            </a:r>
            <a:r>
              <a:rPr kumimoji="0" lang="pt-PT"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200" b="0" i="0" u="none" strike="noStrike" cap="none" normalizeH="0" baseline="0" dirty="0" err="1" smtClean="0">
                <a:ln>
                  <a:noFill/>
                </a:ln>
                <a:solidFill>
                  <a:schemeClr val="tx1"/>
                </a:solidFill>
                <a:effectLst/>
                <a:latin typeface="Arial" pitchFamily="34" charset="0"/>
                <a:ea typeface="Times New Roman" pitchFamily="18" charset="0"/>
              </a:rPr>
              <a:t>McGraww-Hill</a:t>
            </a:r>
            <a:r>
              <a:rPr kumimoji="0" lang="pt-PT" sz="1200" b="0" i="0" u="none" strike="noStrike" cap="none" normalizeH="0" baseline="0" dirty="0" smtClean="0">
                <a:ln>
                  <a:noFill/>
                </a:ln>
                <a:solidFill>
                  <a:schemeClr val="tx1"/>
                </a:solidFill>
                <a:effectLst/>
                <a:latin typeface="Arial" pitchFamily="34" charset="0"/>
                <a:ea typeface="Times New Roman" pitchFamily="18" charset="0"/>
              </a:rPr>
              <a:t>, (1940).</a:t>
            </a:r>
            <a:endParaRPr kumimoji="0" lang="pt-PT" sz="2800" b="0" i="0" u="none" strike="noStrike" cap="none" normalizeH="0" baseline="0" dirty="0" smtClean="0">
              <a:ln>
                <a:noFill/>
              </a:ln>
              <a:solidFill>
                <a:schemeClr val="tx1"/>
              </a:solidFill>
              <a:effectLst/>
              <a:latin typeface="Arial" pitchFamily="34" charset="0"/>
            </a:endParaRPr>
          </a:p>
        </p:txBody>
      </p:sp>
      <p:sp>
        <p:nvSpPr>
          <p:cNvPr id="109573" name="Text Box 5"/>
          <p:cNvSpPr txBox="1">
            <a:spLocks noChangeArrowheads="1"/>
          </p:cNvSpPr>
          <p:nvPr/>
        </p:nvSpPr>
        <p:spPr bwMode="auto">
          <a:xfrm rot="16200000">
            <a:off x="-660837" y="2518169"/>
            <a:ext cx="2214580" cy="464341"/>
          </a:xfrm>
          <a:prstGeom prst="rect">
            <a:avLst/>
          </a:prstGeom>
          <a:solidFill>
            <a:srgbClr val="FFFFFF"/>
          </a:solidFill>
          <a:ln w="9525">
            <a:noFill/>
            <a:miter lim="800000"/>
            <a:headEnd/>
            <a:tailEnd/>
          </a:ln>
          <a:effectLst/>
        </p:spPr>
        <p:txBody>
          <a:bodyPr vert="horz" wrap="square" lIns="91440" tIns="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2400" b="0" i="1" u="none" strike="noStrike" cap="none" normalizeH="0" baseline="0" dirty="0" err="1" smtClean="0">
                <a:ln>
                  <a:noFill/>
                </a:ln>
                <a:solidFill>
                  <a:schemeClr val="tx1"/>
                </a:solidFill>
                <a:effectLst/>
                <a:latin typeface="Calibri" pitchFamily="34" charset="0"/>
              </a:rPr>
              <a:t>C</a:t>
            </a:r>
            <a:r>
              <a:rPr kumimoji="0" lang="pt-PT" sz="2400" b="0" i="1" u="none" strike="noStrike" cap="none" normalizeH="0" baseline="-25000" dirty="0" err="1" smtClean="0">
                <a:ln>
                  <a:noFill/>
                </a:ln>
                <a:solidFill>
                  <a:schemeClr val="tx1"/>
                </a:solidFill>
                <a:effectLst/>
                <a:latin typeface="Calibri" pitchFamily="34" charset="0"/>
              </a:rPr>
              <a:t>V</a:t>
            </a:r>
            <a:r>
              <a:rPr kumimoji="0" lang="pt-PT" sz="2400" b="0" i="0" u="none" strike="noStrike" cap="none" normalizeH="0" baseline="-25000" dirty="0" err="1" smtClean="0">
                <a:ln>
                  <a:noFill/>
                </a:ln>
                <a:solidFill>
                  <a:schemeClr val="tx1"/>
                </a:solidFill>
                <a:effectLst/>
                <a:latin typeface="Calibri" pitchFamily="34" charset="0"/>
              </a:rPr>
              <a:t>,m</a:t>
            </a:r>
            <a:r>
              <a:rPr kumimoji="0" lang="pt-PT" sz="2400" b="0" i="0" u="none" strike="noStrike" cap="none" normalizeH="0" baseline="0" dirty="0" smtClean="0">
                <a:ln>
                  <a:noFill/>
                </a:ln>
                <a:solidFill>
                  <a:schemeClr val="tx1"/>
                </a:solidFill>
                <a:effectLst/>
                <a:latin typeface="Calibri" pitchFamily="34" charset="0"/>
              </a:rPr>
              <a:t>/cal</a:t>
            </a:r>
            <a:r>
              <a:rPr kumimoji="0" lang="pt-PT" sz="2400" b="0" i="0" u="none" strike="noStrike" cap="none" normalizeH="0" baseline="0" dirty="0" smtClean="0">
                <a:ln>
                  <a:noFill/>
                </a:ln>
                <a:solidFill>
                  <a:schemeClr val="tx1"/>
                </a:solidFill>
                <a:effectLst/>
                <a:latin typeface="Times New Roman" pitchFamily="18" charset="0"/>
                <a:sym typeface="Symbol" pitchFamily="18" charset="2"/>
              </a:rPr>
              <a:t></a:t>
            </a:r>
            <a:r>
              <a:rPr kumimoji="0" lang="pt-PT" sz="2400" b="0" i="0" u="none" strike="noStrike" cap="none" normalizeH="0" baseline="0" dirty="0" smtClean="0">
                <a:ln>
                  <a:noFill/>
                </a:ln>
                <a:solidFill>
                  <a:schemeClr val="tx1"/>
                </a:solidFill>
                <a:effectLst/>
                <a:latin typeface="Calibri" pitchFamily="34" charset="0"/>
              </a:rPr>
              <a:t>mol</a:t>
            </a:r>
            <a:r>
              <a:rPr kumimoji="0" lang="pt-PT" sz="2400" b="0" i="0" u="none" strike="noStrike" cap="none" normalizeH="0" baseline="30000" dirty="0" smtClean="0">
                <a:ln>
                  <a:noFill/>
                </a:ln>
                <a:solidFill>
                  <a:schemeClr val="tx1"/>
                </a:solidFill>
                <a:effectLst/>
                <a:latin typeface="Calibri" pitchFamily="34" charset="0"/>
              </a:rPr>
              <a:t>-1</a:t>
            </a:r>
            <a:r>
              <a:rPr kumimoji="0" lang="pt-PT" sz="2400" b="0" i="0" u="none" strike="noStrike" cap="none" normalizeH="0" baseline="30000" dirty="0" smtClean="0">
                <a:ln>
                  <a:noFill/>
                </a:ln>
                <a:solidFill>
                  <a:schemeClr val="tx1"/>
                </a:solidFill>
                <a:effectLst/>
                <a:latin typeface="Times New Roman" pitchFamily="18" charset="0"/>
                <a:sym typeface="Symbol" pitchFamily="18" charset="2"/>
              </a:rPr>
              <a:t></a:t>
            </a:r>
            <a:r>
              <a:rPr kumimoji="0" lang="pt-PT" sz="2400" b="0" i="0" u="none" strike="noStrike" cap="none" normalizeH="0" baseline="0" dirty="0" smtClean="0">
                <a:ln>
                  <a:noFill/>
                </a:ln>
                <a:solidFill>
                  <a:schemeClr val="tx1"/>
                </a:solidFill>
                <a:effectLst/>
                <a:latin typeface="Calibri" pitchFamily="34" charset="0"/>
              </a:rPr>
              <a:t>K</a:t>
            </a:r>
            <a:r>
              <a:rPr kumimoji="0" lang="pt-PT" sz="2400" b="0" i="0" u="none" strike="noStrike" cap="none" normalizeH="0" baseline="30000" dirty="0" smtClean="0">
                <a:ln>
                  <a:noFill/>
                </a:ln>
                <a:solidFill>
                  <a:schemeClr val="tx1"/>
                </a:solidFill>
                <a:effectLst/>
                <a:latin typeface="Calibri" pitchFamily="34" charset="0"/>
              </a:rPr>
              <a:t>-1</a:t>
            </a:r>
            <a:endParaRPr kumimoji="0" lang="pt-PT" sz="4000" b="0" i="0" u="none" strike="noStrike" cap="none" normalizeH="0" baseline="0" dirty="0" smtClean="0">
              <a:ln>
                <a:noFill/>
              </a:ln>
              <a:solidFill>
                <a:schemeClr val="tx1"/>
              </a:solidFill>
              <a:effectLst/>
              <a:latin typeface="Arial" pitchFamily="34" charset="0"/>
            </a:endParaRPr>
          </a:p>
        </p:txBody>
      </p:sp>
      <p:sp>
        <p:nvSpPr>
          <p:cNvPr id="109574" name="Text Box 6"/>
          <p:cNvSpPr txBox="1">
            <a:spLocks noChangeArrowheads="1"/>
          </p:cNvSpPr>
          <p:nvPr/>
        </p:nvSpPr>
        <p:spPr bwMode="auto">
          <a:xfrm>
            <a:off x="5286379" y="5500702"/>
            <a:ext cx="928694" cy="371476"/>
          </a:xfrm>
          <a:prstGeom prst="rect">
            <a:avLst/>
          </a:prstGeom>
          <a:solidFill>
            <a:srgbClr val="FFFFFF">
              <a:alpha val="0"/>
            </a:srgbClr>
          </a:solidFill>
          <a:ln w="9525">
            <a:noFill/>
            <a:miter lim="800000"/>
            <a:headEnd/>
            <a:tailEnd/>
          </a:ln>
          <a:effectLst/>
        </p:spPr>
        <p:txBody>
          <a:bodyPr vert="horz" wrap="square" lIns="91440" tIns="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2000" b="0" i="1" u="none" strike="noStrike" cap="none" normalizeH="0" baseline="0" dirty="0" smtClean="0">
                <a:ln>
                  <a:noFill/>
                </a:ln>
                <a:solidFill>
                  <a:schemeClr val="tx1"/>
                </a:solidFill>
                <a:effectLst/>
                <a:latin typeface="Calibri" pitchFamily="34" charset="0"/>
              </a:rPr>
              <a:t>T </a:t>
            </a:r>
            <a:r>
              <a:rPr kumimoji="0" lang="pt-PT" sz="2000" b="0" i="0" u="none" strike="noStrike" cap="none" normalizeH="0" baseline="0" dirty="0" smtClean="0">
                <a:ln>
                  <a:noFill/>
                </a:ln>
                <a:solidFill>
                  <a:schemeClr val="tx1"/>
                </a:solidFill>
                <a:effectLst/>
                <a:latin typeface="Calibri" pitchFamily="34" charset="0"/>
              </a:rPr>
              <a:t>/</a:t>
            </a:r>
            <a:r>
              <a:rPr kumimoji="0" lang="pt-PT" sz="2000" b="0" i="1" u="none" strike="noStrike" cap="none" normalizeH="0" baseline="0" dirty="0" smtClean="0">
                <a:ln>
                  <a:noFill/>
                </a:ln>
                <a:solidFill>
                  <a:schemeClr val="tx1"/>
                </a:solidFill>
                <a:effectLst/>
                <a:latin typeface="Times New Roman" pitchFamily="18" charset="0"/>
                <a:sym typeface="Symbol" pitchFamily="18" charset="2"/>
              </a:rPr>
              <a:t></a:t>
            </a:r>
            <a:r>
              <a:rPr kumimoji="0" lang="pt-PT" sz="2000" b="0" i="0" u="none" strike="noStrike" cap="none" normalizeH="0" baseline="-25000" dirty="0" smtClean="0">
                <a:ln>
                  <a:noFill/>
                </a:ln>
                <a:solidFill>
                  <a:schemeClr val="tx1"/>
                </a:solidFill>
                <a:effectLst/>
                <a:latin typeface="Calibri" pitchFamily="34" charset="0"/>
              </a:rPr>
              <a:t>D</a:t>
            </a:r>
            <a:endParaRPr kumimoji="0" lang="pt-PT" sz="3600" b="0" i="0" u="none" strike="noStrike" cap="none" normalizeH="0" baseline="0" dirty="0" smtClean="0">
              <a:ln>
                <a:noFill/>
              </a:ln>
              <a:solidFill>
                <a:schemeClr val="tx1"/>
              </a:solidFill>
              <a:effectLst/>
              <a:latin typeface="Arial" pitchFamily="34" charset="0"/>
            </a:endParaRPr>
          </a:p>
        </p:txBody>
      </p:sp>
      <p:sp>
        <p:nvSpPr>
          <p:cNvPr id="109575" name="Rectangle 7"/>
          <p:cNvSpPr>
            <a:spLocks noChangeArrowheads="1"/>
          </p:cNvSpPr>
          <p:nvPr/>
        </p:nvSpPr>
        <p:spPr bwMode="auto">
          <a:xfrm>
            <a:off x="6357950" y="642918"/>
            <a:ext cx="235745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aspecto que importa realçar é que a teoria de Einstein prevê o mesmo valor de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,m</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todos os sólidos monoatómicos com o mesmo quociente </a:t>
            </a:r>
            <a:r>
              <a:rPr kumimoji="0" lang="pt-PT"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E</a:t>
            </a:r>
            <a:r>
              <a:rPr kumimoji="0" lang="pt-PT"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/T</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p>
          <a:p>
            <a:pPr marL="0" marR="0" lvl="0" indent="0" defTabSz="914400" rtl="0" eaLnBrk="1" fontAlgn="base" latinLnBrk="0" hangingPunct="1">
              <a:lnSpc>
                <a:spcPct val="100000"/>
              </a:lnSpc>
              <a:spcBef>
                <a:spcPct val="0"/>
              </a:spcBef>
              <a:spcAft>
                <a:spcPct val="0"/>
              </a:spcAft>
              <a:buClrTx/>
              <a:buSzTx/>
              <a:buFontTx/>
              <a:buNone/>
              <a:tabLst/>
            </a:pPr>
            <a:endParaRPr lang="pt-PT" sz="1600" dirty="0" smtClean="0">
              <a:latin typeface="Arial" pitchFamily="34" charset="0"/>
              <a:ea typeface="Times New Roman" pitchFamily="18" charset="0"/>
              <a:cs typeface="Arial" pitchFamily="34" charset="0"/>
              <a:sym typeface="Symbol" pitchFamily="18" charset="2"/>
            </a:endParaRPr>
          </a:p>
          <a:p>
            <a:pPr marL="0" marR="0" lvl="0" indent="0"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a:t>
            </a:r>
            <a:r>
              <a:rPr kumimoji="0" lang="pt-PT" sz="1600" b="0" i="0"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temperatura característica é, como se disse, determinada de forma a obter o melhor ajustamento aos valores experimentais. </a:t>
            </a:r>
          </a:p>
          <a:p>
            <a:pPr marL="0" marR="0" lvl="0" indent="0" defTabSz="914400" rtl="0" eaLnBrk="1" fontAlgn="base" latinLnBrk="0" hangingPunct="1">
              <a:lnSpc>
                <a:spcPct val="100000"/>
              </a:lnSpc>
              <a:spcBef>
                <a:spcPct val="0"/>
              </a:spcBef>
              <a:spcAft>
                <a:spcPct val="0"/>
              </a:spcAft>
              <a:buClrTx/>
              <a:buSzTx/>
              <a:buFontTx/>
              <a:buNone/>
              <a:tabLst/>
            </a:pPr>
            <a:endParaRPr lang="pt-PT" sz="1600" dirty="0" smtClean="0">
              <a:latin typeface="Arial" pitchFamily="34" charset="0"/>
              <a:ea typeface="Times New Roman" pitchFamily="18" charset="0"/>
              <a:cs typeface="Arial" pitchFamily="34" charset="0"/>
              <a:sym typeface="Symbol" pitchFamily="18" charset="2"/>
            </a:endParaRPr>
          </a:p>
          <a:p>
            <a:pPr marL="0" marR="0" lvl="0" indent="0" defTabSz="914400" rtl="0" eaLnBrk="1" fontAlgn="base" latinLnBrk="0" hangingPunct="1">
              <a:lnSpc>
                <a:spcPct val="100000"/>
              </a:lnSpc>
              <a:spcBef>
                <a:spcPct val="0"/>
              </a:spcBef>
              <a:spcAft>
                <a:spcPct val="0"/>
              </a:spcAft>
              <a:buClrTx/>
              <a:buSzTx/>
              <a:buFontTx/>
              <a:buNone/>
              <a:tabLst/>
            </a:pPr>
            <a:r>
              <a:rPr kumimoji="0" lang="pt-PT" sz="16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Para os sólidos monoatómicos das substâncias simples mais correntes </a:t>
            </a:r>
            <a:r>
              <a:rPr kumimoji="0" lang="pt-PT" sz="160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E</a:t>
            </a:r>
            <a:r>
              <a:rPr kumimoji="0" lang="pt-PT" sz="16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é da ordem de 10</a:t>
            </a:r>
            <a:r>
              <a:rPr kumimoji="0" lang="pt-PT" sz="160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2</a:t>
            </a:r>
            <a:r>
              <a:rPr kumimoji="0" lang="pt-PT" sz="16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ou 10</a:t>
            </a:r>
            <a:r>
              <a:rPr kumimoji="0" lang="pt-PT" sz="1600"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3</a:t>
            </a:r>
            <a:r>
              <a:rPr kumimoji="0" lang="pt-PT" sz="160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ipe(down)">
                                      <p:cBhvr>
                                        <p:cTn id="7" dur="580">
                                          <p:stCondLst>
                                            <p:cond delay="0"/>
                                          </p:stCondLst>
                                        </p:cTn>
                                        <p:tgtEl>
                                          <p:spTgt spid="109570"/>
                                        </p:tgtEl>
                                      </p:cBhvr>
                                    </p:animEffect>
                                    <p:anim calcmode="lin" valueType="num">
                                      <p:cBhvr>
                                        <p:cTn id="8" dur="1822" tmFilter="0,0; 0.14,0.36; 0.43,0.73; 0.71,0.91; 1.0,1.0">
                                          <p:stCondLst>
                                            <p:cond delay="0"/>
                                          </p:stCondLst>
                                        </p:cTn>
                                        <p:tgtEl>
                                          <p:spTgt spid="1095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95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95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95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957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9570"/>
                                        </p:tgtEl>
                                      </p:cBhvr>
                                      <p:to x="100000" y="60000"/>
                                    </p:animScale>
                                    <p:animScale>
                                      <p:cBhvr>
                                        <p:cTn id="14" dur="166" decel="50000">
                                          <p:stCondLst>
                                            <p:cond delay="676"/>
                                          </p:stCondLst>
                                        </p:cTn>
                                        <p:tgtEl>
                                          <p:spTgt spid="109570"/>
                                        </p:tgtEl>
                                      </p:cBhvr>
                                      <p:to x="100000" y="100000"/>
                                    </p:animScale>
                                    <p:animScale>
                                      <p:cBhvr>
                                        <p:cTn id="15" dur="26">
                                          <p:stCondLst>
                                            <p:cond delay="1312"/>
                                          </p:stCondLst>
                                        </p:cTn>
                                        <p:tgtEl>
                                          <p:spTgt spid="109570"/>
                                        </p:tgtEl>
                                      </p:cBhvr>
                                      <p:to x="100000" y="80000"/>
                                    </p:animScale>
                                    <p:animScale>
                                      <p:cBhvr>
                                        <p:cTn id="16" dur="166" decel="50000">
                                          <p:stCondLst>
                                            <p:cond delay="1338"/>
                                          </p:stCondLst>
                                        </p:cTn>
                                        <p:tgtEl>
                                          <p:spTgt spid="109570"/>
                                        </p:tgtEl>
                                      </p:cBhvr>
                                      <p:to x="100000" y="100000"/>
                                    </p:animScale>
                                    <p:animScale>
                                      <p:cBhvr>
                                        <p:cTn id="17" dur="26">
                                          <p:stCondLst>
                                            <p:cond delay="1642"/>
                                          </p:stCondLst>
                                        </p:cTn>
                                        <p:tgtEl>
                                          <p:spTgt spid="109570"/>
                                        </p:tgtEl>
                                      </p:cBhvr>
                                      <p:to x="100000" y="90000"/>
                                    </p:animScale>
                                    <p:animScale>
                                      <p:cBhvr>
                                        <p:cTn id="18" dur="166" decel="50000">
                                          <p:stCondLst>
                                            <p:cond delay="1668"/>
                                          </p:stCondLst>
                                        </p:cTn>
                                        <p:tgtEl>
                                          <p:spTgt spid="109570"/>
                                        </p:tgtEl>
                                      </p:cBhvr>
                                      <p:to x="100000" y="100000"/>
                                    </p:animScale>
                                    <p:animScale>
                                      <p:cBhvr>
                                        <p:cTn id="19" dur="26">
                                          <p:stCondLst>
                                            <p:cond delay="1808"/>
                                          </p:stCondLst>
                                        </p:cTn>
                                        <p:tgtEl>
                                          <p:spTgt spid="109570"/>
                                        </p:tgtEl>
                                      </p:cBhvr>
                                      <p:to x="100000" y="95000"/>
                                    </p:animScale>
                                    <p:animScale>
                                      <p:cBhvr>
                                        <p:cTn id="20" dur="166" decel="50000">
                                          <p:stCondLst>
                                            <p:cond delay="1834"/>
                                          </p:stCondLst>
                                        </p:cTn>
                                        <p:tgtEl>
                                          <p:spTgt spid="10957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9573"/>
                                        </p:tgtEl>
                                        <p:attrNameLst>
                                          <p:attrName>style.visibility</p:attrName>
                                        </p:attrNameLst>
                                      </p:cBhvr>
                                      <p:to>
                                        <p:strVal val="visible"/>
                                      </p:to>
                                    </p:set>
                                    <p:animEffect transition="in" filter="wipe(down)">
                                      <p:cBhvr>
                                        <p:cTn id="23" dur="580">
                                          <p:stCondLst>
                                            <p:cond delay="0"/>
                                          </p:stCondLst>
                                        </p:cTn>
                                        <p:tgtEl>
                                          <p:spTgt spid="109573"/>
                                        </p:tgtEl>
                                      </p:cBhvr>
                                    </p:animEffect>
                                    <p:anim calcmode="lin" valueType="num">
                                      <p:cBhvr>
                                        <p:cTn id="24" dur="1822" tmFilter="0,0; 0.14,0.36; 0.43,0.73; 0.71,0.91; 1.0,1.0">
                                          <p:stCondLst>
                                            <p:cond delay="0"/>
                                          </p:stCondLst>
                                        </p:cTn>
                                        <p:tgtEl>
                                          <p:spTgt spid="10957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957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957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957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9573"/>
                                        </p:tgtEl>
                                        <p:attrNameLst>
                                          <p:attrName>ppt_y</p:attrName>
                                        </p:attrNameLst>
                                      </p:cBhvr>
                                      <p:tavLst>
                                        <p:tav tm="0" fmla="#ppt_y-sin(pi*$)/81">
                                          <p:val>
                                            <p:fltVal val="0"/>
                                          </p:val>
                                        </p:tav>
                                        <p:tav tm="100000">
                                          <p:val>
                                            <p:fltVal val="1"/>
                                          </p:val>
                                        </p:tav>
                                      </p:tavLst>
                                    </p:anim>
                                    <p:animScale>
                                      <p:cBhvr>
                                        <p:cTn id="29" dur="26">
                                          <p:stCondLst>
                                            <p:cond delay="650"/>
                                          </p:stCondLst>
                                        </p:cTn>
                                        <p:tgtEl>
                                          <p:spTgt spid="109573"/>
                                        </p:tgtEl>
                                      </p:cBhvr>
                                      <p:to x="100000" y="60000"/>
                                    </p:animScale>
                                    <p:animScale>
                                      <p:cBhvr>
                                        <p:cTn id="30" dur="166" decel="50000">
                                          <p:stCondLst>
                                            <p:cond delay="676"/>
                                          </p:stCondLst>
                                        </p:cTn>
                                        <p:tgtEl>
                                          <p:spTgt spid="109573"/>
                                        </p:tgtEl>
                                      </p:cBhvr>
                                      <p:to x="100000" y="100000"/>
                                    </p:animScale>
                                    <p:animScale>
                                      <p:cBhvr>
                                        <p:cTn id="31" dur="26">
                                          <p:stCondLst>
                                            <p:cond delay="1312"/>
                                          </p:stCondLst>
                                        </p:cTn>
                                        <p:tgtEl>
                                          <p:spTgt spid="109573"/>
                                        </p:tgtEl>
                                      </p:cBhvr>
                                      <p:to x="100000" y="80000"/>
                                    </p:animScale>
                                    <p:animScale>
                                      <p:cBhvr>
                                        <p:cTn id="32" dur="166" decel="50000">
                                          <p:stCondLst>
                                            <p:cond delay="1338"/>
                                          </p:stCondLst>
                                        </p:cTn>
                                        <p:tgtEl>
                                          <p:spTgt spid="109573"/>
                                        </p:tgtEl>
                                      </p:cBhvr>
                                      <p:to x="100000" y="100000"/>
                                    </p:animScale>
                                    <p:animScale>
                                      <p:cBhvr>
                                        <p:cTn id="33" dur="26">
                                          <p:stCondLst>
                                            <p:cond delay="1642"/>
                                          </p:stCondLst>
                                        </p:cTn>
                                        <p:tgtEl>
                                          <p:spTgt spid="109573"/>
                                        </p:tgtEl>
                                      </p:cBhvr>
                                      <p:to x="100000" y="90000"/>
                                    </p:animScale>
                                    <p:animScale>
                                      <p:cBhvr>
                                        <p:cTn id="34" dur="166" decel="50000">
                                          <p:stCondLst>
                                            <p:cond delay="1668"/>
                                          </p:stCondLst>
                                        </p:cTn>
                                        <p:tgtEl>
                                          <p:spTgt spid="109573"/>
                                        </p:tgtEl>
                                      </p:cBhvr>
                                      <p:to x="100000" y="100000"/>
                                    </p:animScale>
                                    <p:animScale>
                                      <p:cBhvr>
                                        <p:cTn id="35" dur="26">
                                          <p:stCondLst>
                                            <p:cond delay="1808"/>
                                          </p:stCondLst>
                                        </p:cTn>
                                        <p:tgtEl>
                                          <p:spTgt spid="109573"/>
                                        </p:tgtEl>
                                      </p:cBhvr>
                                      <p:to x="100000" y="95000"/>
                                    </p:animScale>
                                    <p:animScale>
                                      <p:cBhvr>
                                        <p:cTn id="36" dur="166" decel="50000">
                                          <p:stCondLst>
                                            <p:cond delay="1834"/>
                                          </p:stCondLst>
                                        </p:cTn>
                                        <p:tgtEl>
                                          <p:spTgt spid="10957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9574"/>
                                        </p:tgtEl>
                                        <p:attrNameLst>
                                          <p:attrName>style.visibility</p:attrName>
                                        </p:attrNameLst>
                                      </p:cBhvr>
                                      <p:to>
                                        <p:strVal val="visible"/>
                                      </p:to>
                                    </p:set>
                                    <p:animEffect transition="in" filter="wipe(down)">
                                      <p:cBhvr>
                                        <p:cTn id="39" dur="580">
                                          <p:stCondLst>
                                            <p:cond delay="0"/>
                                          </p:stCondLst>
                                        </p:cTn>
                                        <p:tgtEl>
                                          <p:spTgt spid="109574"/>
                                        </p:tgtEl>
                                      </p:cBhvr>
                                    </p:animEffect>
                                    <p:anim calcmode="lin" valueType="num">
                                      <p:cBhvr>
                                        <p:cTn id="40" dur="1822" tmFilter="0,0; 0.14,0.36; 0.43,0.73; 0.71,0.91; 1.0,1.0">
                                          <p:stCondLst>
                                            <p:cond delay="0"/>
                                          </p:stCondLst>
                                        </p:cTn>
                                        <p:tgtEl>
                                          <p:spTgt spid="10957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957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957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957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9574"/>
                                        </p:tgtEl>
                                        <p:attrNameLst>
                                          <p:attrName>ppt_y</p:attrName>
                                        </p:attrNameLst>
                                      </p:cBhvr>
                                      <p:tavLst>
                                        <p:tav tm="0" fmla="#ppt_y-sin(pi*$)/81">
                                          <p:val>
                                            <p:fltVal val="0"/>
                                          </p:val>
                                        </p:tav>
                                        <p:tav tm="100000">
                                          <p:val>
                                            <p:fltVal val="1"/>
                                          </p:val>
                                        </p:tav>
                                      </p:tavLst>
                                    </p:anim>
                                    <p:animScale>
                                      <p:cBhvr>
                                        <p:cTn id="45" dur="26">
                                          <p:stCondLst>
                                            <p:cond delay="650"/>
                                          </p:stCondLst>
                                        </p:cTn>
                                        <p:tgtEl>
                                          <p:spTgt spid="109574"/>
                                        </p:tgtEl>
                                      </p:cBhvr>
                                      <p:to x="100000" y="60000"/>
                                    </p:animScale>
                                    <p:animScale>
                                      <p:cBhvr>
                                        <p:cTn id="46" dur="166" decel="50000">
                                          <p:stCondLst>
                                            <p:cond delay="676"/>
                                          </p:stCondLst>
                                        </p:cTn>
                                        <p:tgtEl>
                                          <p:spTgt spid="109574"/>
                                        </p:tgtEl>
                                      </p:cBhvr>
                                      <p:to x="100000" y="100000"/>
                                    </p:animScale>
                                    <p:animScale>
                                      <p:cBhvr>
                                        <p:cTn id="47" dur="26">
                                          <p:stCondLst>
                                            <p:cond delay="1312"/>
                                          </p:stCondLst>
                                        </p:cTn>
                                        <p:tgtEl>
                                          <p:spTgt spid="109574"/>
                                        </p:tgtEl>
                                      </p:cBhvr>
                                      <p:to x="100000" y="80000"/>
                                    </p:animScale>
                                    <p:animScale>
                                      <p:cBhvr>
                                        <p:cTn id="48" dur="166" decel="50000">
                                          <p:stCondLst>
                                            <p:cond delay="1338"/>
                                          </p:stCondLst>
                                        </p:cTn>
                                        <p:tgtEl>
                                          <p:spTgt spid="109574"/>
                                        </p:tgtEl>
                                      </p:cBhvr>
                                      <p:to x="100000" y="100000"/>
                                    </p:animScale>
                                    <p:animScale>
                                      <p:cBhvr>
                                        <p:cTn id="49" dur="26">
                                          <p:stCondLst>
                                            <p:cond delay="1642"/>
                                          </p:stCondLst>
                                        </p:cTn>
                                        <p:tgtEl>
                                          <p:spTgt spid="109574"/>
                                        </p:tgtEl>
                                      </p:cBhvr>
                                      <p:to x="100000" y="90000"/>
                                    </p:animScale>
                                    <p:animScale>
                                      <p:cBhvr>
                                        <p:cTn id="50" dur="166" decel="50000">
                                          <p:stCondLst>
                                            <p:cond delay="1668"/>
                                          </p:stCondLst>
                                        </p:cTn>
                                        <p:tgtEl>
                                          <p:spTgt spid="109574"/>
                                        </p:tgtEl>
                                      </p:cBhvr>
                                      <p:to x="100000" y="100000"/>
                                    </p:animScale>
                                    <p:animScale>
                                      <p:cBhvr>
                                        <p:cTn id="51" dur="26">
                                          <p:stCondLst>
                                            <p:cond delay="1808"/>
                                          </p:stCondLst>
                                        </p:cTn>
                                        <p:tgtEl>
                                          <p:spTgt spid="109574"/>
                                        </p:tgtEl>
                                      </p:cBhvr>
                                      <p:to x="100000" y="95000"/>
                                    </p:animScale>
                                    <p:animScale>
                                      <p:cBhvr>
                                        <p:cTn id="52" dur="166" decel="50000">
                                          <p:stCondLst>
                                            <p:cond delay="1834"/>
                                          </p:stCondLst>
                                        </p:cTn>
                                        <p:tgtEl>
                                          <p:spTgt spid="10957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9571"/>
                                        </p:tgtEl>
                                        <p:attrNameLst>
                                          <p:attrName>style.visibility</p:attrName>
                                        </p:attrNameLst>
                                      </p:cBhvr>
                                      <p:to>
                                        <p:strVal val="visible"/>
                                      </p:to>
                                    </p:set>
                                    <p:animEffect transition="in" filter="wipe(down)">
                                      <p:cBhvr>
                                        <p:cTn id="55" dur="580">
                                          <p:stCondLst>
                                            <p:cond delay="0"/>
                                          </p:stCondLst>
                                        </p:cTn>
                                        <p:tgtEl>
                                          <p:spTgt spid="109571"/>
                                        </p:tgtEl>
                                      </p:cBhvr>
                                    </p:animEffect>
                                    <p:anim calcmode="lin" valueType="num">
                                      <p:cBhvr>
                                        <p:cTn id="56" dur="1822" tmFilter="0,0; 0.14,0.36; 0.43,0.73; 0.71,0.91; 1.0,1.0">
                                          <p:stCondLst>
                                            <p:cond delay="0"/>
                                          </p:stCondLst>
                                        </p:cTn>
                                        <p:tgtEl>
                                          <p:spTgt spid="10957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957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957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957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9571"/>
                                        </p:tgtEl>
                                        <p:attrNameLst>
                                          <p:attrName>ppt_y</p:attrName>
                                        </p:attrNameLst>
                                      </p:cBhvr>
                                      <p:tavLst>
                                        <p:tav tm="0" fmla="#ppt_y-sin(pi*$)/81">
                                          <p:val>
                                            <p:fltVal val="0"/>
                                          </p:val>
                                        </p:tav>
                                        <p:tav tm="100000">
                                          <p:val>
                                            <p:fltVal val="1"/>
                                          </p:val>
                                        </p:tav>
                                      </p:tavLst>
                                    </p:anim>
                                    <p:animScale>
                                      <p:cBhvr>
                                        <p:cTn id="61" dur="26">
                                          <p:stCondLst>
                                            <p:cond delay="650"/>
                                          </p:stCondLst>
                                        </p:cTn>
                                        <p:tgtEl>
                                          <p:spTgt spid="109571"/>
                                        </p:tgtEl>
                                      </p:cBhvr>
                                      <p:to x="100000" y="60000"/>
                                    </p:animScale>
                                    <p:animScale>
                                      <p:cBhvr>
                                        <p:cTn id="62" dur="166" decel="50000">
                                          <p:stCondLst>
                                            <p:cond delay="676"/>
                                          </p:stCondLst>
                                        </p:cTn>
                                        <p:tgtEl>
                                          <p:spTgt spid="109571"/>
                                        </p:tgtEl>
                                      </p:cBhvr>
                                      <p:to x="100000" y="100000"/>
                                    </p:animScale>
                                    <p:animScale>
                                      <p:cBhvr>
                                        <p:cTn id="63" dur="26">
                                          <p:stCondLst>
                                            <p:cond delay="1312"/>
                                          </p:stCondLst>
                                        </p:cTn>
                                        <p:tgtEl>
                                          <p:spTgt spid="109571"/>
                                        </p:tgtEl>
                                      </p:cBhvr>
                                      <p:to x="100000" y="80000"/>
                                    </p:animScale>
                                    <p:animScale>
                                      <p:cBhvr>
                                        <p:cTn id="64" dur="166" decel="50000">
                                          <p:stCondLst>
                                            <p:cond delay="1338"/>
                                          </p:stCondLst>
                                        </p:cTn>
                                        <p:tgtEl>
                                          <p:spTgt spid="109571"/>
                                        </p:tgtEl>
                                      </p:cBhvr>
                                      <p:to x="100000" y="100000"/>
                                    </p:animScale>
                                    <p:animScale>
                                      <p:cBhvr>
                                        <p:cTn id="65" dur="26">
                                          <p:stCondLst>
                                            <p:cond delay="1642"/>
                                          </p:stCondLst>
                                        </p:cTn>
                                        <p:tgtEl>
                                          <p:spTgt spid="109571"/>
                                        </p:tgtEl>
                                      </p:cBhvr>
                                      <p:to x="100000" y="90000"/>
                                    </p:animScale>
                                    <p:animScale>
                                      <p:cBhvr>
                                        <p:cTn id="66" dur="166" decel="50000">
                                          <p:stCondLst>
                                            <p:cond delay="1668"/>
                                          </p:stCondLst>
                                        </p:cTn>
                                        <p:tgtEl>
                                          <p:spTgt spid="109571"/>
                                        </p:tgtEl>
                                      </p:cBhvr>
                                      <p:to x="100000" y="100000"/>
                                    </p:animScale>
                                    <p:animScale>
                                      <p:cBhvr>
                                        <p:cTn id="67" dur="26">
                                          <p:stCondLst>
                                            <p:cond delay="1808"/>
                                          </p:stCondLst>
                                        </p:cTn>
                                        <p:tgtEl>
                                          <p:spTgt spid="109571"/>
                                        </p:tgtEl>
                                      </p:cBhvr>
                                      <p:to x="100000" y="95000"/>
                                    </p:animScale>
                                    <p:animScale>
                                      <p:cBhvr>
                                        <p:cTn id="68" dur="166" decel="50000">
                                          <p:stCondLst>
                                            <p:cond delay="1834"/>
                                          </p:stCondLst>
                                        </p:cTn>
                                        <p:tgtEl>
                                          <p:spTgt spid="109571"/>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09575">
                                            <p:txEl>
                                              <p:pRg st="0" end="0"/>
                                            </p:txEl>
                                          </p:spTgt>
                                        </p:tgtEl>
                                        <p:attrNameLst>
                                          <p:attrName>style.visibility</p:attrName>
                                        </p:attrNameLst>
                                      </p:cBhvr>
                                      <p:to>
                                        <p:strVal val="visible"/>
                                      </p:to>
                                    </p:set>
                                    <p:animEffect transition="in" filter="wipe(down)">
                                      <p:cBhvr>
                                        <p:cTn id="73" dur="580">
                                          <p:stCondLst>
                                            <p:cond delay="0"/>
                                          </p:stCondLst>
                                        </p:cTn>
                                        <p:tgtEl>
                                          <p:spTgt spid="109575">
                                            <p:txEl>
                                              <p:pRg st="0" end="0"/>
                                            </p:txEl>
                                          </p:spTgt>
                                        </p:tgtEl>
                                      </p:cBhvr>
                                    </p:animEffect>
                                    <p:anim calcmode="lin" valueType="num">
                                      <p:cBhvr>
                                        <p:cTn id="74" dur="1822" tmFilter="0,0; 0.14,0.36; 0.43,0.73; 0.71,0.91; 1.0,1.0">
                                          <p:stCondLst>
                                            <p:cond delay="0"/>
                                          </p:stCondLst>
                                        </p:cTn>
                                        <p:tgtEl>
                                          <p:spTgt spid="109575">
                                            <p:txEl>
                                              <p:pRg st="0" end="0"/>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9575">
                                            <p:txEl>
                                              <p:pRg st="0" end="0"/>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9575">
                                            <p:txEl>
                                              <p:pRg st="0" end="0"/>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9575">
                                            <p:txEl>
                                              <p:pRg st="0" end="0"/>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9575">
                                            <p:txEl>
                                              <p:pRg st="0" end="0"/>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09575">
                                            <p:txEl>
                                              <p:pRg st="0" end="0"/>
                                            </p:txEl>
                                          </p:spTgt>
                                        </p:tgtEl>
                                      </p:cBhvr>
                                      <p:to x="100000" y="60000"/>
                                    </p:animScale>
                                    <p:animScale>
                                      <p:cBhvr>
                                        <p:cTn id="80" dur="166" decel="50000">
                                          <p:stCondLst>
                                            <p:cond delay="676"/>
                                          </p:stCondLst>
                                        </p:cTn>
                                        <p:tgtEl>
                                          <p:spTgt spid="109575">
                                            <p:txEl>
                                              <p:pRg st="0" end="0"/>
                                            </p:txEl>
                                          </p:spTgt>
                                        </p:tgtEl>
                                      </p:cBhvr>
                                      <p:to x="100000" y="100000"/>
                                    </p:animScale>
                                    <p:animScale>
                                      <p:cBhvr>
                                        <p:cTn id="81" dur="26">
                                          <p:stCondLst>
                                            <p:cond delay="1312"/>
                                          </p:stCondLst>
                                        </p:cTn>
                                        <p:tgtEl>
                                          <p:spTgt spid="109575">
                                            <p:txEl>
                                              <p:pRg st="0" end="0"/>
                                            </p:txEl>
                                          </p:spTgt>
                                        </p:tgtEl>
                                      </p:cBhvr>
                                      <p:to x="100000" y="80000"/>
                                    </p:animScale>
                                    <p:animScale>
                                      <p:cBhvr>
                                        <p:cTn id="82" dur="166" decel="50000">
                                          <p:stCondLst>
                                            <p:cond delay="1338"/>
                                          </p:stCondLst>
                                        </p:cTn>
                                        <p:tgtEl>
                                          <p:spTgt spid="109575">
                                            <p:txEl>
                                              <p:pRg st="0" end="0"/>
                                            </p:txEl>
                                          </p:spTgt>
                                        </p:tgtEl>
                                      </p:cBhvr>
                                      <p:to x="100000" y="100000"/>
                                    </p:animScale>
                                    <p:animScale>
                                      <p:cBhvr>
                                        <p:cTn id="83" dur="26">
                                          <p:stCondLst>
                                            <p:cond delay="1642"/>
                                          </p:stCondLst>
                                        </p:cTn>
                                        <p:tgtEl>
                                          <p:spTgt spid="109575">
                                            <p:txEl>
                                              <p:pRg st="0" end="0"/>
                                            </p:txEl>
                                          </p:spTgt>
                                        </p:tgtEl>
                                      </p:cBhvr>
                                      <p:to x="100000" y="90000"/>
                                    </p:animScale>
                                    <p:animScale>
                                      <p:cBhvr>
                                        <p:cTn id="84" dur="166" decel="50000">
                                          <p:stCondLst>
                                            <p:cond delay="1668"/>
                                          </p:stCondLst>
                                        </p:cTn>
                                        <p:tgtEl>
                                          <p:spTgt spid="109575">
                                            <p:txEl>
                                              <p:pRg st="0" end="0"/>
                                            </p:txEl>
                                          </p:spTgt>
                                        </p:tgtEl>
                                      </p:cBhvr>
                                      <p:to x="100000" y="100000"/>
                                    </p:animScale>
                                    <p:animScale>
                                      <p:cBhvr>
                                        <p:cTn id="85" dur="26">
                                          <p:stCondLst>
                                            <p:cond delay="1808"/>
                                          </p:stCondLst>
                                        </p:cTn>
                                        <p:tgtEl>
                                          <p:spTgt spid="109575">
                                            <p:txEl>
                                              <p:pRg st="0" end="0"/>
                                            </p:txEl>
                                          </p:spTgt>
                                        </p:tgtEl>
                                      </p:cBhvr>
                                      <p:to x="100000" y="95000"/>
                                    </p:animScale>
                                    <p:animScale>
                                      <p:cBhvr>
                                        <p:cTn id="86" dur="166" decel="50000">
                                          <p:stCondLst>
                                            <p:cond delay="1834"/>
                                          </p:stCondLst>
                                        </p:cTn>
                                        <p:tgtEl>
                                          <p:spTgt spid="109575">
                                            <p:txEl>
                                              <p:pRg st="0" end="0"/>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09575">
                                            <p:txEl>
                                              <p:pRg st="2" end="2"/>
                                            </p:txEl>
                                          </p:spTgt>
                                        </p:tgtEl>
                                        <p:attrNameLst>
                                          <p:attrName>style.visibility</p:attrName>
                                        </p:attrNameLst>
                                      </p:cBhvr>
                                      <p:to>
                                        <p:strVal val="visible"/>
                                      </p:to>
                                    </p:set>
                                    <p:animEffect transition="in" filter="wipe(down)">
                                      <p:cBhvr>
                                        <p:cTn id="91" dur="580">
                                          <p:stCondLst>
                                            <p:cond delay="0"/>
                                          </p:stCondLst>
                                        </p:cTn>
                                        <p:tgtEl>
                                          <p:spTgt spid="109575">
                                            <p:txEl>
                                              <p:pRg st="2" end="2"/>
                                            </p:txEl>
                                          </p:spTgt>
                                        </p:tgtEl>
                                      </p:cBhvr>
                                    </p:animEffect>
                                    <p:anim calcmode="lin" valueType="num">
                                      <p:cBhvr>
                                        <p:cTn id="92" dur="1822" tmFilter="0,0; 0.14,0.36; 0.43,0.73; 0.71,0.91; 1.0,1.0">
                                          <p:stCondLst>
                                            <p:cond delay="0"/>
                                          </p:stCondLst>
                                        </p:cTn>
                                        <p:tgtEl>
                                          <p:spTgt spid="109575">
                                            <p:txEl>
                                              <p:pRg st="2" end="2"/>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9575">
                                            <p:txEl>
                                              <p:pRg st="2" end="2"/>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9575">
                                            <p:txEl>
                                              <p:pRg st="2" end="2"/>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9575">
                                            <p:txEl>
                                              <p:pRg st="2" end="2"/>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9575">
                                            <p:txEl>
                                              <p:pRg st="2" end="2"/>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109575">
                                            <p:txEl>
                                              <p:pRg st="2" end="2"/>
                                            </p:txEl>
                                          </p:spTgt>
                                        </p:tgtEl>
                                      </p:cBhvr>
                                      <p:to x="100000" y="60000"/>
                                    </p:animScale>
                                    <p:animScale>
                                      <p:cBhvr>
                                        <p:cTn id="98" dur="166" decel="50000">
                                          <p:stCondLst>
                                            <p:cond delay="676"/>
                                          </p:stCondLst>
                                        </p:cTn>
                                        <p:tgtEl>
                                          <p:spTgt spid="109575">
                                            <p:txEl>
                                              <p:pRg st="2" end="2"/>
                                            </p:txEl>
                                          </p:spTgt>
                                        </p:tgtEl>
                                      </p:cBhvr>
                                      <p:to x="100000" y="100000"/>
                                    </p:animScale>
                                    <p:animScale>
                                      <p:cBhvr>
                                        <p:cTn id="99" dur="26">
                                          <p:stCondLst>
                                            <p:cond delay="1312"/>
                                          </p:stCondLst>
                                        </p:cTn>
                                        <p:tgtEl>
                                          <p:spTgt spid="109575">
                                            <p:txEl>
                                              <p:pRg st="2" end="2"/>
                                            </p:txEl>
                                          </p:spTgt>
                                        </p:tgtEl>
                                      </p:cBhvr>
                                      <p:to x="100000" y="80000"/>
                                    </p:animScale>
                                    <p:animScale>
                                      <p:cBhvr>
                                        <p:cTn id="100" dur="166" decel="50000">
                                          <p:stCondLst>
                                            <p:cond delay="1338"/>
                                          </p:stCondLst>
                                        </p:cTn>
                                        <p:tgtEl>
                                          <p:spTgt spid="109575">
                                            <p:txEl>
                                              <p:pRg st="2" end="2"/>
                                            </p:txEl>
                                          </p:spTgt>
                                        </p:tgtEl>
                                      </p:cBhvr>
                                      <p:to x="100000" y="100000"/>
                                    </p:animScale>
                                    <p:animScale>
                                      <p:cBhvr>
                                        <p:cTn id="101" dur="26">
                                          <p:stCondLst>
                                            <p:cond delay="1642"/>
                                          </p:stCondLst>
                                        </p:cTn>
                                        <p:tgtEl>
                                          <p:spTgt spid="109575">
                                            <p:txEl>
                                              <p:pRg st="2" end="2"/>
                                            </p:txEl>
                                          </p:spTgt>
                                        </p:tgtEl>
                                      </p:cBhvr>
                                      <p:to x="100000" y="90000"/>
                                    </p:animScale>
                                    <p:animScale>
                                      <p:cBhvr>
                                        <p:cTn id="102" dur="166" decel="50000">
                                          <p:stCondLst>
                                            <p:cond delay="1668"/>
                                          </p:stCondLst>
                                        </p:cTn>
                                        <p:tgtEl>
                                          <p:spTgt spid="109575">
                                            <p:txEl>
                                              <p:pRg st="2" end="2"/>
                                            </p:txEl>
                                          </p:spTgt>
                                        </p:tgtEl>
                                      </p:cBhvr>
                                      <p:to x="100000" y="100000"/>
                                    </p:animScale>
                                    <p:animScale>
                                      <p:cBhvr>
                                        <p:cTn id="103" dur="26">
                                          <p:stCondLst>
                                            <p:cond delay="1808"/>
                                          </p:stCondLst>
                                        </p:cTn>
                                        <p:tgtEl>
                                          <p:spTgt spid="109575">
                                            <p:txEl>
                                              <p:pRg st="2" end="2"/>
                                            </p:txEl>
                                          </p:spTgt>
                                        </p:tgtEl>
                                      </p:cBhvr>
                                      <p:to x="100000" y="95000"/>
                                    </p:animScale>
                                    <p:animScale>
                                      <p:cBhvr>
                                        <p:cTn id="104" dur="166" decel="50000">
                                          <p:stCondLst>
                                            <p:cond delay="1834"/>
                                          </p:stCondLst>
                                        </p:cTn>
                                        <p:tgtEl>
                                          <p:spTgt spid="109575">
                                            <p:txEl>
                                              <p:pRg st="2" end="2"/>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09575">
                                            <p:txEl>
                                              <p:pRg st="4" end="4"/>
                                            </p:txEl>
                                          </p:spTgt>
                                        </p:tgtEl>
                                        <p:attrNameLst>
                                          <p:attrName>style.visibility</p:attrName>
                                        </p:attrNameLst>
                                      </p:cBhvr>
                                      <p:to>
                                        <p:strVal val="visible"/>
                                      </p:to>
                                    </p:set>
                                    <p:animEffect transition="in" filter="wipe(down)">
                                      <p:cBhvr>
                                        <p:cTn id="109" dur="580">
                                          <p:stCondLst>
                                            <p:cond delay="0"/>
                                          </p:stCondLst>
                                        </p:cTn>
                                        <p:tgtEl>
                                          <p:spTgt spid="109575">
                                            <p:txEl>
                                              <p:pRg st="4" end="4"/>
                                            </p:txEl>
                                          </p:spTgt>
                                        </p:tgtEl>
                                      </p:cBhvr>
                                    </p:animEffect>
                                    <p:anim calcmode="lin" valueType="num">
                                      <p:cBhvr>
                                        <p:cTn id="110" dur="1822" tmFilter="0,0; 0.14,0.36; 0.43,0.73; 0.71,0.91; 1.0,1.0">
                                          <p:stCondLst>
                                            <p:cond delay="0"/>
                                          </p:stCondLst>
                                        </p:cTn>
                                        <p:tgtEl>
                                          <p:spTgt spid="109575">
                                            <p:txEl>
                                              <p:pRg st="4" end="4"/>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09575">
                                            <p:txEl>
                                              <p:pRg st="4" end="4"/>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09575">
                                            <p:txEl>
                                              <p:pRg st="4" end="4"/>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09575">
                                            <p:txEl>
                                              <p:pRg st="4" end="4"/>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09575">
                                            <p:txEl>
                                              <p:pRg st="4" end="4"/>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109575">
                                            <p:txEl>
                                              <p:pRg st="4" end="4"/>
                                            </p:txEl>
                                          </p:spTgt>
                                        </p:tgtEl>
                                      </p:cBhvr>
                                      <p:to x="100000" y="60000"/>
                                    </p:animScale>
                                    <p:animScale>
                                      <p:cBhvr>
                                        <p:cTn id="116" dur="166" decel="50000">
                                          <p:stCondLst>
                                            <p:cond delay="676"/>
                                          </p:stCondLst>
                                        </p:cTn>
                                        <p:tgtEl>
                                          <p:spTgt spid="109575">
                                            <p:txEl>
                                              <p:pRg st="4" end="4"/>
                                            </p:txEl>
                                          </p:spTgt>
                                        </p:tgtEl>
                                      </p:cBhvr>
                                      <p:to x="100000" y="100000"/>
                                    </p:animScale>
                                    <p:animScale>
                                      <p:cBhvr>
                                        <p:cTn id="117" dur="26">
                                          <p:stCondLst>
                                            <p:cond delay="1312"/>
                                          </p:stCondLst>
                                        </p:cTn>
                                        <p:tgtEl>
                                          <p:spTgt spid="109575">
                                            <p:txEl>
                                              <p:pRg st="4" end="4"/>
                                            </p:txEl>
                                          </p:spTgt>
                                        </p:tgtEl>
                                      </p:cBhvr>
                                      <p:to x="100000" y="80000"/>
                                    </p:animScale>
                                    <p:animScale>
                                      <p:cBhvr>
                                        <p:cTn id="118" dur="166" decel="50000">
                                          <p:stCondLst>
                                            <p:cond delay="1338"/>
                                          </p:stCondLst>
                                        </p:cTn>
                                        <p:tgtEl>
                                          <p:spTgt spid="109575">
                                            <p:txEl>
                                              <p:pRg st="4" end="4"/>
                                            </p:txEl>
                                          </p:spTgt>
                                        </p:tgtEl>
                                      </p:cBhvr>
                                      <p:to x="100000" y="100000"/>
                                    </p:animScale>
                                    <p:animScale>
                                      <p:cBhvr>
                                        <p:cTn id="119" dur="26">
                                          <p:stCondLst>
                                            <p:cond delay="1642"/>
                                          </p:stCondLst>
                                        </p:cTn>
                                        <p:tgtEl>
                                          <p:spTgt spid="109575">
                                            <p:txEl>
                                              <p:pRg st="4" end="4"/>
                                            </p:txEl>
                                          </p:spTgt>
                                        </p:tgtEl>
                                      </p:cBhvr>
                                      <p:to x="100000" y="90000"/>
                                    </p:animScale>
                                    <p:animScale>
                                      <p:cBhvr>
                                        <p:cTn id="120" dur="166" decel="50000">
                                          <p:stCondLst>
                                            <p:cond delay="1668"/>
                                          </p:stCondLst>
                                        </p:cTn>
                                        <p:tgtEl>
                                          <p:spTgt spid="109575">
                                            <p:txEl>
                                              <p:pRg st="4" end="4"/>
                                            </p:txEl>
                                          </p:spTgt>
                                        </p:tgtEl>
                                      </p:cBhvr>
                                      <p:to x="100000" y="100000"/>
                                    </p:animScale>
                                    <p:animScale>
                                      <p:cBhvr>
                                        <p:cTn id="121" dur="26">
                                          <p:stCondLst>
                                            <p:cond delay="1808"/>
                                          </p:stCondLst>
                                        </p:cTn>
                                        <p:tgtEl>
                                          <p:spTgt spid="109575">
                                            <p:txEl>
                                              <p:pRg st="4" end="4"/>
                                            </p:txEl>
                                          </p:spTgt>
                                        </p:tgtEl>
                                      </p:cBhvr>
                                      <p:to x="100000" y="95000"/>
                                    </p:animScale>
                                    <p:animScale>
                                      <p:cBhvr>
                                        <p:cTn id="122" dur="166" decel="50000">
                                          <p:stCondLst>
                                            <p:cond delay="1834"/>
                                          </p:stCondLst>
                                        </p:cTn>
                                        <p:tgtEl>
                                          <p:spTgt spid="10957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P spid="109573" grpId="0" animBg="1"/>
      <p:bldP spid="10957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85720" y="142852"/>
            <a:ext cx="4259115" cy="1384995"/>
          </a:xfrm>
          <a:prstGeom prst="rect">
            <a:avLst/>
          </a:prstGeom>
          <a:noFill/>
        </p:spPr>
        <p:txBody>
          <a:bodyPr wrap="none" rtlCol="0">
            <a:spAutoFit/>
          </a:bodyPr>
          <a:lstStyle/>
          <a:p>
            <a:r>
              <a:rPr lang="pt-PT" sz="2400" b="1" dirty="0" smtClean="0">
                <a:solidFill>
                  <a:srgbClr val="FF0000"/>
                </a:solidFill>
              </a:rPr>
              <a:t>Capacidade calorífica do sólido </a:t>
            </a:r>
            <a:r>
              <a:rPr lang="pt-PT" sz="2400" b="1" dirty="0" smtClean="0">
                <a:solidFill>
                  <a:srgbClr val="FF0000"/>
                </a:solidFill>
              </a:rPr>
              <a:t> </a:t>
            </a:r>
          </a:p>
          <a:p>
            <a:pPr lvl="0"/>
            <a:r>
              <a:rPr lang="pt-PT" sz="2000" b="1" dirty="0" smtClean="0">
                <a:solidFill>
                  <a:srgbClr val="FF0000"/>
                </a:solidFill>
                <a:latin typeface="Arial" pitchFamily="34" charset="0"/>
                <a:ea typeface="Times New Roman" pitchFamily="18" charset="0"/>
              </a:rPr>
              <a:t>(LEITURA OPCIONAL)</a:t>
            </a:r>
          </a:p>
          <a:p>
            <a:endParaRPr lang="pt-PT" sz="2000" dirty="0" smtClean="0"/>
          </a:p>
          <a:p>
            <a:endParaRPr lang="pt-PT" sz="2000" dirty="0"/>
          </a:p>
        </p:txBody>
      </p:sp>
      <p:sp>
        <p:nvSpPr>
          <p:cNvPr id="106498" name="Rectangle 2"/>
          <p:cNvSpPr>
            <a:spLocks noChangeArrowheads="1"/>
          </p:cNvSpPr>
          <p:nvPr/>
        </p:nvSpPr>
        <p:spPr bwMode="auto">
          <a:xfrm>
            <a:off x="285720" y="857232"/>
            <a:ext cx="80724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Em 1912 P.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rPr>
              <a:t>Debye</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formulou uma teoria mais aperfeiçoada, também quântica. Admitiu que as vibrações dos átomos no cristal não são independentes e que a frequência dessas vibrações atómicas tem que ser compatível com a frequência da vibração elástica do cristal sólido macroscópico (contínuo). </a:t>
            </a:r>
            <a:endParaRPr kumimoji="0" lang="pt-PT" sz="2800" b="1" i="0" u="none" strike="noStrike" cap="none" normalizeH="0" baseline="0" dirty="0" smtClean="0">
              <a:ln>
                <a:noFill/>
              </a:ln>
              <a:solidFill>
                <a:schemeClr val="tx1"/>
              </a:solidFill>
              <a:effectLst/>
              <a:latin typeface="Arial" pitchFamily="34" charset="0"/>
            </a:endParaRPr>
          </a:p>
        </p:txBody>
      </p:sp>
      <p:sp>
        <p:nvSpPr>
          <p:cNvPr id="106499" name="Rectangle 3"/>
          <p:cNvSpPr>
            <a:spLocks noChangeArrowheads="1"/>
          </p:cNvSpPr>
          <p:nvPr/>
        </p:nvSpPr>
        <p:spPr bwMode="auto">
          <a:xfrm>
            <a:off x="285720" y="2214554"/>
            <a:ext cx="81439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A equação da capacidade calorífica dada pela teoria de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rPr>
              <a:t>Debye</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pode ser escrita formalmente como a equação (1), da teoria de Einstein, </a:t>
            </a:r>
            <a:endParaRPr kumimoji="0" lang="pt-PT" sz="2800" b="1" i="0" u="none" strike="noStrike" cap="none" normalizeH="0" baseline="0" dirty="0" smtClean="0">
              <a:ln>
                <a:noFill/>
              </a:ln>
              <a:solidFill>
                <a:schemeClr val="tx1"/>
              </a:solidFill>
              <a:effectLst/>
              <a:latin typeface="Arial" pitchFamily="34" charset="0"/>
            </a:endParaRPr>
          </a:p>
        </p:txBody>
      </p:sp>
      <p:sp>
        <p:nvSpPr>
          <p:cNvPr id="1065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6500" name="Object 4"/>
          <p:cNvGraphicFramePr>
            <a:graphicFrameLocks noChangeAspect="1"/>
          </p:cNvGraphicFramePr>
          <p:nvPr/>
        </p:nvGraphicFramePr>
        <p:xfrm>
          <a:off x="785786" y="2928934"/>
          <a:ext cx="2500330" cy="500066"/>
        </p:xfrm>
        <a:graphic>
          <a:graphicData uri="http://schemas.openxmlformats.org/presentationml/2006/ole">
            <p:oleObj spid="_x0000_s106500" name="Equação" r:id="rId3" imgW="1091726" imgH="215806" progId="Equation.3">
              <p:embed/>
            </p:oleObj>
          </a:graphicData>
        </a:graphic>
      </p:graphicFrame>
      <p:sp>
        <p:nvSpPr>
          <p:cNvPr id="1065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6502" name="Object 6"/>
          <p:cNvGraphicFramePr>
            <a:graphicFrameLocks noChangeAspect="1"/>
          </p:cNvGraphicFramePr>
          <p:nvPr/>
        </p:nvGraphicFramePr>
        <p:xfrm>
          <a:off x="714348" y="3571876"/>
          <a:ext cx="3882757" cy="857232"/>
        </p:xfrm>
        <a:graphic>
          <a:graphicData uri="http://schemas.openxmlformats.org/presentationml/2006/ole">
            <p:oleObj spid="_x0000_s106502" name="Equação" r:id="rId4" imgW="2197100" imgH="482600" progId="Equation.3">
              <p:embed/>
            </p:oleObj>
          </a:graphicData>
        </a:graphic>
      </p:graphicFrame>
      <p:sp>
        <p:nvSpPr>
          <p:cNvPr id="10" name="Seta para a direita 9"/>
          <p:cNvSpPr/>
          <p:nvPr/>
        </p:nvSpPr>
        <p:spPr>
          <a:xfrm>
            <a:off x="4714876" y="3786190"/>
            <a:ext cx="114300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p:cNvSpPr txBox="1"/>
          <p:nvPr/>
        </p:nvSpPr>
        <p:spPr>
          <a:xfrm>
            <a:off x="6000760" y="3786190"/>
            <a:ext cx="1787349" cy="369332"/>
          </a:xfrm>
          <a:prstGeom prst="rect">
            <a:avLst/>
          </a:prstGeom>
          <a:noFill/>
        </p:spPr>
        <p:txBody>
          <a:bodyPr wrap="none" rtlCol="0">
            <a:spAutoFit/>
          </a:bodyPr>
          <a:lstStyle/>
          <a:p>
            <a:r>
              <a:rPr lang="pt-PT" b="1" dirty="0" err="1" smtClean="0"/>
              <a:t>funcão</a:t>
            </a:r>
            <a:r>
              <a:rPr lang="pt-PT" b="1" dirty="0" smtClean="0"/>
              <a:t> de </a:t>
            </a:r>
            <a:r>
              <a:rPr lang="pt-PT" b="1" dirty="0" err="1" smtClean="0"/>
              <a:t>Debye</a:t>
            </a:r>
            <a:endParaRPr lang="pt-PT" b="1" dirty="0"/>
          </a:p>
        </p:txBody>
      </p:sp>
      <p:sp>
        <p:nvSpPr>
          <p:cNvPr id="106504" name="Rectangle 8"/>
          <p:cNvSpPr>
            <a:spLocks noChangeArrowheads="1"/>
          </p:cNvSpPr>
          <p:nvPr/>
        </p:nvSpPr>
        <p:spPr bwMode="auto">
          <a:xfrm>
            <a:off x="642910" y="4572008"/>
            <a:ext cx="721520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quantidade </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é a temperatura característica de </a:t>
            </a:r>
            <a:r>
              <a:rPr kumimoji="0" lang="pt-PT" sz="16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Debye</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O integral da equação de </a:t>
            </a:r>
            <a:r>
              <a:rPr kumimoji="0" lang="pt-PT" sz="16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Debye</a:t>
            </a:r>
            <a:r>
              <a:rPr kumimoji="0" lang="pt-PT" sz="1600" b="1"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en</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contra-se tabelado em função de </a:t>
            </a:r>
            <a:r>
              <a:rPr kumimoji="0" lang="pt-PT" sz="16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/T o que simplifica muito as aplicações práticas da teoria ao cálculo da capacidade calorífica.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wipe(down)">
                                      <p:cBhvr>
                                        <p:cTn id="7" dur="580">
                                          <p:stCondLst>
                                            <p:cond delay="0"/>
                                          </p:stCondLst>
                                        </p:cTn>
                                        <p:tgtEl>
                                          <p:spTgt spid="106498"/>
                                        </p:tgtEl>
                                      </p:cBhvr>
                                    </p:animEffect>
                                    <p:anim calcmode="lin" valueType="num">
                                      <p:cBhvr>
                                        <p:cTn id="8" dur="1822" tmFilter="0,0; 0.14,0.36; 0.43,0.73; 0.71,0.91; 1.0,1.0">
                                          <p:stCondLst>
                                            <p:cond delay="0"/>
                                          </p:stCondLst>
                                        </p:cTn>
                                        <p:tgtEl>
                                          <p:spTgt spid="1064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64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64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64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649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6498"/>
                                        </p:tgtEl>
                                      </p:cBhvr>
                                      <p:to x="100000" y="60000"/>
                                    </p:animScale>
                                    <p:animScale>
                                      <p:cBhvr>
                                        <p:cTn id="14" dur="166" decel="50000">
                                          <p:stCondLst>
                                            <p:cond delay="676"/>
                                          </p:stCondLst>
                                        </p:cTn>
                                        <p:tgtEl>
                                          <p:spTgt spid="106498"/>
                                        </p:tgtEl>
                                      </p:cBhvr>
                                      <p:to x="100000" y="100000"/>
                                    </p:animScale>
                                    <p:animScale>
                                      <p:cBhvr>
                                        <p:cTn id="15" dur="26">
                                          <p:stCondLst>
                                            <p:cond delay="1312"/>
                                          </p:stCondLst>
                                        </p:cTn>
                                        <p:tgtEl>
                                          <p:spTgt spid="106498"/>
                                        </p:tgtEl>
                                      </p:cBhvr>
                                      <p:to x="100000" y="80000"/>
                                    </p:animScale>
                                    <p:animScale>
                                      <p:cBhvr>
                                        <p:cTn id="16" dur="166" decel="50000">
                                          <p:stCondLst>
                                            <p:cond delay="1338"/>
                                          </p:stCondLst>
                                        </p:cTn>
                                        <p:tgtEl>
                                          <p:spTgt spid="106498"/>
                                        </p:tgtEl>
                                      </p:cBhvr>
                                      <p:to x="100000" y="100000"/>
                                    </p:animScale>
                                    <p:animScale>
                                      <p:cBhvr>
                                        <p:cTn id="17" dur="26">
                                          <p:stCondLst>
                                            <p:cond delay="1642"/>
                                          </p:stCondLst>
                                        </p:cTn>
                                        <p:tgtEl>
                                          <p:spTgt spid="106498"/>
                                        </p:tgtEl>
                                      </p:cBhvr>
                                      <p:to x="100000" y="90000"/>
                                    </p:animScale>
                                    <p:animScale>
                                      <p:cBhvr>
                                        <p:cTn id="18" dur="166" decel="50000">
                                          <p:stCondLst>
                                            <p:cond delay="1668"/>
                                          </p:stCondLst>
                                        </p:cTn>
                                        <p:tgtEl>
                                          <p:spTgt spid="106498"/>
                                        </p:tgtEl>
                                      </p:cBhvr>
                                      <p:to x="100000" y="100000"/>
                                    </p:animScale>
                                    <p:animScale>
                                      <p:cBhvr>
                                        <p:cTn id="19" dur="26">
                                          <p:stCondLst>
                                            <p:cond delay="1808"/>
                                          </p:stCondLst>
                                        </p:cTn>
                                        <p:tgtEl>
                                          <p:spTgt spid="106498"/>
                                        </p:tgtEl>
                                      </p:cBhvr>
                                      <p:to x="100000" y="95000"/>
                                    </p:animScale>
                                    <p:animScale>
                                      <p:cBhvr>
                                        <p:cTn id="20" dur="166" decel="50000">
                                          <p:stCondLst>
                                            <p:cond delay="1834"/>
                                          </p:stCondLst>
                                        </p:cTn>
                                        <p:tgtEl>
                                          <p:spTgt spid="1064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6499"/>
                                        </p:tgtEl>
                                        <p:attrNameLst>
                                          <p:attrName>style.visibility</p:attrName>
                                        </p:attrNameLst>
                                      </p:cBhvr>
                                      <p:to>
                                        <p:strVal val="visible"/>
                                      </p:to>
                                    </p:set>
                                    <p:animEffect transition="in" filter="wipe(down)">
                                      <p:cBhvr>
                                        <p:cTn id="25" dur="580">
                                          <p:stCondLst>
                                            <p:cond delay="0"/>
                                          </p:stCondLst>
                                        </p:cTn>
                                        <p:tgtEl>
                                          <p:spTgt spid="106499"/>
                                        </p:tgtEl>
                                      </p:cBhvr>
                                    </p:animEffect>
                                    <p:anim calcmode="lin" valueType="num">
                                      <p:cBhvr>
                                        <p:cTn id="26" dur="1822" tmFilter="0,0; 0.14,0.36; 0.43,0.73; 0.71,0.91; 1.0,1.0">
                                          <p:stCondLst>
                                            <p:cond delay="0"/>
                                          </p:stCondLst>
                                        </p:cTn>
                                        <p:tgtEl>
                                          <p:spTgt spid="10649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649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649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649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6499"/>
                                        </p:tgtEl>
                                        <p:attrNameLst>
                                          <p:attrName>ppt_y</p:attrName>
                                        </p:attrNameLst>
                                      </p:cBhvr>
                                      <p:tavLst>
                                        <p:tav tm="0" fmla="#ppt_y-sin(pi*$)/81">
                                          <p:val>
                                            <p:fltVal val="0"/>
                                          </p:val>
                                        </p:tav>
                                        <p:tav tm="100000">
                                          <p:val>
                                            <p:fltVal val="1"/>
                                          </p:val>
                                        </p:tav>
                                      </p:tavLst>
                                    </p:anim>
                                    <p:animScale>
                                      <p:cBhvr>
                                        <p:cTn id="31" dur="26">
                                          <p:stCondLst>
                                            <p:cond delay="650"/>
                                          </p:stCondLst>
                                        </p:cTn>
                                        <p:tgtEl>
                                          <p:spTgt spid="106499"/>
                                        </p:tgtEl>
                                      </p:cBhvr>
                                      <p:to x="100000" y="60000"/>
                                    </p:animScale>
                                    <p:animScale>
                                      <p:cBhvr>
                                        <p:cTn id="32" dur="166" decel="50000">
                                          <p:stCondLst>
                                            <p:cond delay="676"/>
                                          </p:stCondLst>
                                        </p:cTn>
                                        <p:tgtEl>
                                          <p:spTgt spid="106499"/>
                                        </p:tgtEl>
                                      </p:cBhvr>
                                      <p:to x="100000" y="100000"/>
                                    </p:animScale>
                                    <p:animScale>
                                      <p:cBhvr>
                                        <p:cTn id="33" dur="26">
                                          <p:stCondLst>
                                            <p:cond delay="1312"/>
                                          </p:stCondLst>
                                        </p:cTn>
                                        <p:tgtEl>
                                          <p:spTgt spid="106499"/>
                                        </p:tgtEl>
                                      </p:cBhvr>
                                      <p:to x="100000" y="80000"/>
                                    </p:animScale>
                                    <p:animScale>
                                      <p:cBhvr>
                                        <p:cTn id="34" dur="166" decel="50000">
                                          <p:stCondLst>
                                            <p:cond delay="1338"/>
                                          </p:stCondLst>
                                        </p:cTn>
                                        <p:tgtEl>
                                          <p:spTgt spid="106499"/>
                                        </p:tgtEl>
                                      </p:cBhvr>
                                      <p:to x="100000" y="100000"/>
                                    </p:animScale>
                                    <p:animScale>
                                      <p:cBhvr>
                                        <p:cTn id="35" dur="26">
                                          <p:stCondLst>
                                            <p:cond delay="1642"/>
                                          </p:stCondLst>
                                        </p:cTn>
                                        <p:tgtEl>
                                          <p:spTgt spid="106499"/>
                                        </p:tgtEl>
                                      </p:cBhvr>
                                      <p:to x="100000" y="90000"/>
                                    </p:animScale>
                                    <p:animScale>
                                      <p:cBhvr>
                                        <p:cTn id="36" dur="166" decel="50000">
                                          <p:stCondLst>
                                            <p:cond delay="1668"/>
                                          </p:stCondLst>
                                        </p:cTn>
                                        <p:tgtEl>
                                          <p:spTgt spid="106499"/>
                                        </p:tgtEl>
                                      </p:cBhvr>
                                      <p:to x="100000" y="100000"/>
                                    </p:animScale>
                                    <p:animScale>
                                      <p:cBhvr>
                                        <p:cTn id="37" dur="26">
                                          <p:stCondLst>
                                            <p:cond delay="1808"/>
                                          </p:stCondLst>
                                        </p:cTn>
                                        <p:tgtEl>
                                          <p:spTgt spid="106499"/>
                                        </p:tgtEl>
                                      </p:cBhvr>
                                      <p:to x="100000" y="95000"/>
                                    </p:animScale>
                                    <p:animScale>
                                      <p:cBhvr>
                                        <p:cTn id="38" dur="166" decel="50000">
                                          <p:stCondLst>
                                            <p:cond delay="1834"/>
                                          </p:stCondLst>
                                        </p:cTn>
                                        <p:tgtEl>
                                          <p:spTgt spid="106499"/>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6500"/>
                                        </p:tgtEl>
                                        <p:attrNameLst>
                                          <p:attrName>style.visibility</p:attrName>
                                        </p:attrNameLst>
                                      </p:cBhvr>
                                      <p:to>
                                        <p:strVal val="visible"/>
                                      </p:to>
                                    </p:set>
                                    <p:animEffect transition="in" filter="wipe(down)">
                                      <p:cBhvr>
                                        <p:cTn id="41" dur="580">
                                          <p:stCondLst>
                                            <p:cond delay="0"/>
                                          </p:stCondLst>
                                        </p:cTn>
                                        <p:tgtEl>
                                          <p:spTgt spid="106500"/>
                                        </p:tgtEl>
                                      </p:cBhvr>
                                    </p:animEffect>
                                    <p:anim calcmode="lin" valueType="num">
                                      <p:cBhvr>
                                        <p:cTn id="42" dur="1822" tmFilter="0,0; 0.14,0.36; 0.43,0.73; 0.71,0.91; 1.0,1.0">
                                          <p:stCondLst>
                                            <p:cond delay="0"/>
                                          </p:stCondLst>
                                        </p:cTn>
                                        <p:tgtEl>
                                          <p:spTgt spid="10650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650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650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650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650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6500"/>
                                        </p:tgtEl>
                                      </p:cBhvr>
                                      <p:to x="100000" y="60000"/>
                                    </p:animScale>
                                    <p:animScale>
                                      <p:cBhvr>
                                        <p:cTn id="48" dur="166" decel="50000">
                                          <p:stCondLst>
                                            <p:cond delay="676"/>
                                          </p:stCondLst>
                                        </p:cTn>
                                        <p:tgtEl>
                                          <p:spTgt spid="106500"/>
                                        </p:tgtEl>
                                      </p:cBhvr>
                                      <p:to x="100000" y="100000"/>
                                    </p:animScale>
                                    <p:animScale>
                                      <p:cBhvr>
                                        <p:cTn id="49" dur="26">
                                          <p:stCondLst>
                                            <p:cond delay="1312"/>
                                          </p:stCondLst>
                                        </p:cTn>
                                        <p:tgtEl>
                                          <p:spTgt spid="106500"/>
                                        </p:tgtEl>
                                      </p:cBhvr>
                                      <p:to x="100000" y="80000"/>
                                    </p:animScale>
                                    <p:animScale>
                                      <p:cBhvr>
                                        <p:cTn id="50" dur="166" decel="50000">
                                          <p:stCondLst>
                                            <p:cond delay="1338"/>
                                          </p:stCondLst>
                                        </p:cTn>
                                        <p:tgtEl>
                                          <p:spTgt spid="106500"/>
                                        </p:tgtEl>
                                      </p:cBhvr>
                                      <p:to x="100000" y="100000"/>
                                    </p:animScale>
                                    <p:animScale>
                                      <p:cBhvr>
                                        <p:cTn id="51" dur="26">
                                          <p:stCondLst>
                                            <p:cond delay="1642"/>
                                          </p:stCondLst>
                                        </p:cTn>
                                        <p:tgtEl>
                                          <p:spTgt spid="106500"/>
                                        </p:tgtEl>
                                      </p:cBhvr>
                                      <p:to x="100000" y="90000"/>
                                    </p:animScale>
                                    <p:animScale>
                                      <p:cBhvr>
                                        <p:cTn id="52" dur="166" decel="50000">
                                          <p:stCondLst>
                                            <p:cond delay="1668"/>
                                          </p:stCondLst>
                                        </p:cTn>
                                        <p:tgtEl>
                                          <p:spTgt spid="106500"/>
                                        </p:tgtEl>
                                      </p:cBhvr>
                                      <p:to x="100000" y="100000"/>
                                    </p:animScale>
                                    <p:animScale>
                                      <p:cBhvr>
                                        <p:cTn id="53" dur="26">
                                          <p:stCondLst>
                                            <p:cond delay="1808"/>
                                          </p:stCondLst>
                                        </p:cTn>
                                        <p:tgtEl>
                                          <p:spTgt spid="106500"/>
                                        </p:tgtEl>
                                      </p:cBhvr>
                                      <p:to x="100000" y="95000"/>
                                    </p:animScale>
                                    <p:animScale>
                                      <p:cBhvr>
                                        <p:cTn id="54" dur="166" decel="50000">
                                          <p:stCondLst>
                                            <p:cond delay="1834"/>
                                          </p:stCondLst>
                                        </p:cTn>
                                        <p:tgtEl>
                                          <p:spTgt spid="106500"/>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06502"/>
                                        </p:tgtEl>
                                        <p:attrNameLst>
                                          <p:attrName>style.visibility</p:attrName>
                                        </p:attrNameLst>
                                      </p:cBhvr>
                                      <p:to>
                                        <p:strVal val="visible"/>
                                      </p:to>
                                    </p:set>
                                    <p:animEffect transition="in" filter="wipe(down)">
                                      <p:cBhvr>
                                        <p:cTn id="57" dur="580">
                                          <p:stCondLst>
                                            <p:cond delay="0"/>
                                          </p:stCondLst>
                                        </p:cTn>
                                        <p:tgtEl>
                                          <p:spTgt spid="106502"/>
                                        </p:tgtEl>
                                      </p:cBhvr>
                                    </p:animEffect>
                                    <p:anim calcmode="lin" valueType="num">
                                      <p:cBhvr>
                                        <p:cTn id="58" dur="1822" tmFilter="0,0; 0.14,0.36; 0.43,0.73; 0.71,0.91; 1.0,1.0">
                                          <p:stCondLst>
                                            <p:cond delay="0"/>
                                          </p:stCondLst>
                                        </p:cTn>
                                        <p:tgtEl>
                                          <p:spTgt spid="10650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650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650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650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6502"/>
                                        </p:tgtEl>
                                        <p:attrNameLst>
                                          <p:attrName>ppt_y</p:attrName>
                                        </p:attrNameLst>
                                      </p:cBhvr>
                                      <p:tavLst>
                                        <p:tav tm="0" fmla="#ppt_y-sin(pi*$)/81">
                                          <p:val>
                                            <p:fltVal val="0"/>
                                          </p:val>
                                        </p:tav>
                                        <p:tav tm="100000">
                                          <p:val>
                                            <p:fltVal val="1"/>
                                          </p:val>
                                        </p:tav>
                                      </p:tavLst>
                                    </p:anim>
                                    <p:animScale>
                                      <p:cBhvr>
                                        <p:cTn id="63" dur="26">
                                          <p:stCondLst>
                                            <p:cond delay="650"/>
                                          </p:stCondLst>
                                        </p:cTn>
                                        <p:tgtEl>
                                          <p:spTgt spid="106502"/>
                                        </p:tgtEl>
                                      </p:cBhvr>
                                      <p:to x="100000" y="60000"/>
                                    </p:animScale>
                                    <p:animScale>
                                      <p:cBhvr>
                                        <p:cTn id="64" dur="166" decel="50000">
                                          <p:stCondLst>
                                            <p:cond delay="676"/>
                                          </p:stCondLst>
                                        </p:cTn>
                                        <p:tgtEl>
                                          <p:spTgt spid="106502"/>
                                        </p:tgtEl>
                                      </p:cBhvr>
                                      <p:to x="100000" y="100000"/>
                                    </p:animScale>
                                    <p:animScale>
                                      <p:cBhvr>
                                        <p:cTn id="65" dur="26">
                                          <p:stCondLst>
                                            <p:cond delay="1312"/>
                                          </p:stCondLst>
                                        </p:cTn>
                                        <p:tgtEl>
                                          <p:spTgt spid="106502"/>
                                        </p:tgtEl>
                                      </p:cBhvr>
                                      <p:to x="100000" y="80000"/>
                                    </p:animScale>
                                    <p:animScale>
                                      <p:cBhvr>
                                        <p:cTn id="66" dur="166" decel="50000">
                                          <p:stCondLst>
                                            <p:cond delay="1338"/>
                                          </p:stCondLst>
                                        </p:cTn>
                                        <p:tgtEl>
                                          <p:spTgt spid="106502"/>
                                        </p:tgtEl>
                                      </p:cBhvr>
                                      <p:to x="100000" y="100000"/>
                                    </p:animScale>
                                    <p:animScale>
                                      <p:cBhvr>
                                        <p:cTn id="67" dur="26">
                                          <p:stCondLst>
                                            <p:cond delay="1642"/>
                                          </p:stCondLst>
                                        </p:cTn>
                                        <p:tgtEl>
                                          <p:spTgt spid="106502"/>
                                        </p:tgtEl>
                                      </p:cBhvr>
                                      <p:to x="100000" y="90000"/>
                                    </p:animScale>
                                    <p:animScale>
                                      <p:cBhvr>
                                        <p:cTn id="68" dur="166" decel="50000">
                                          <p:stCondLst>
                                            <p:cond delay="1668"/>
                                          </p:stCondLst>
                                        </p:cTn>
                                        <p:tgtEl>
                                          <p:spTgt spid="106502"/>
                                        </p:tgtEl>
                                      </p:cBhvr>
                                      <p:to x="100000" y="100000"/>
                                    </p:animScale>
                                    <p:animScale>
                                      <p:cBhvr>
                                        <p:cTn id="69" dur="26">
                                          <p:stCondLst>
                                            <p:cond delay="1808"/>
                                          </p:stCondLst>
                                        </p:cTn>
                                        <p:tgtEl>
                                          <p:spTgt spid="106502"/>
                                        </p:tgtEl>
                                      </p:cBhvr>
                                      <p:to x="100000" y="95000"/>
                                    </p:animScale>
                                    <p:animScale>
                                      <p:cBhvr>
                                        <p:cTn id="70" dur="166" decel="50000">
                                          <p:stCondLst>
                                            <p:cond delay="1834"/>
                                          </p:stCondLst>
                                        </p:cTn>
                                        <p:tgtEl>
                                          <p:spTgt spid="106502"/>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106504">
                                            <p:txEl>
                                              <p:pRg st="0" end="0"/>
                                            </p:txEl>
                                          </p:spTgt>
                                        </p:tgtEl>
                                        <p:attrNameLst>
                                          <p:attrName>style.visibility</p:attrName>
                                        </p:attrNameLst>
                                      </p:cBhvr>
                                      <p:to>
                                        <p:strVal val="visible"/>
                                      </p:to>
                                    </p:set>
                                    <p:animEffect transition="in" filter="wipe(down)">
                                      <p:cBhvr>
                                        <p:cTn id="107" dur="580">
                                          <p:stCondLst>
                                            <p:cond delay="0"/>
                                          </p:stCondLst>
                                        </p:cTn>
                                        <p:tgtEl>
                                          <p:spTgt spid="106504">
                                            <p:txEl>
                                              <p:pRg st="0" end="0"/>
                                            </p:txEl>
                                          </p:spTgt>
                                        </p:tgtEl>
                                      </p:cBhvr>
                                    </p:animEffect>
                                    <p:anim calcmode="lin" valueType="num">
                                      <p:cBhvr>
                                        <p:cTn id="108" dur="1822" tmFilter="0,0; 0.14,0.36; 0.43,0.73; 0.71,0.91; 1.0,1.0">
                                          <p:stCondLst>
                                            <p:cond delay="0"/>
                                          </p:stCondLst>
                                        </p:cTn>
                                        <p:tgtEl>
                                          <p:spTgt spid="106504">
                                            <p:txEl>
                                              <p:pRg st="0" end="0"/>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6504">
                                            <p:txEl>
                                              <p:pRg st="0" end="0"/>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6504">
                                            <p:txEl>
                                              <p:pRg st="0" end="0"/>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6504">
                                            <p:txEl>
                                              <p:pRg st="0" end="0"/>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6504">
                                            <p:txEl>
                                              <p:pRg st="0" end="0"/>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6504">
                                            <p:txEl>
                                              <p:pRg st="0" end="0"/>
                                            </p:txEl>
                                          </p:spTgt>
                                        </p:tgtEl>
                                      </p:cBhvr>
                                      <p:to x="100000" y="60000"/>
                                    </p:animScale>
                                    <p:animScale>
                                      <p:cBhvr>
                                        <p:cTn id="114" dur="166" decel="50000">
                                          <p:stCondLst>
                                            <p:cond delay="676"/>
                                          </p:stCondLst>
                                        </p:cTn>
                                        <p:tgtEl>
                                          <p:spTgt spid="106504">
                                            <p:txEl>
                                              <p:pRg st="0" end="0"/>
                                            </p:txEl>
                                          </p:spTgt>
                                        </p:tgtEl>
                                      </p:cBhvr>
                                      <p:to x="100000" y="100000"/>
                                    </p:animScale>
                                    <p:animScale>
                                      <p:cBhvr>
                                        <p:cTn id="115" dur="26">
                                          <p:stCondLst>
                                            <p:cond delay="1312"/>
                                          </p:stCondLst>
                                        </p:cTn>
                                        <p:tgtEl>
                                          <p:spTgt spid="106504">
                                            <p:txEl>
                                              <p:pRg st="0" end="0"/>
                                            </p:txEl>
                                          </p:spTgt>
                                        </p:tgtEl>
                                      </p:cBhvr>
                                      <p:to x="100000" y="80000"/>
                                    </p:animScale>
                                    <p:animScale>
                                      <p:cBhvr>
                                        <p:cTn id="116" dur="166" decel="50000">
                                          <p:stCondLst>
                                            <p:cond delay="1338"/>
                                          </p:stCondLst>
                                        </p:cTn>
                                        <p:tgtEl>
                                          <p:spTgt spid="106504">
                                            <p:txEl>
                                              <p:pRg st="0" end="0"/>
                                            </p:txEl>
                                          </p:spTgt>
                                        </p:tgtEl>
                                      </p:cBhvr>
                                      <p:to x="100000" y="100000"/>
                                    </p:animScale>
                                    <p:animScale>
                                      <p:cBhvr>
                                        <p:cTn id="117" dur="26">
                                          <p:stCondLst>
                                            <p:cond delay="1642"/>
                                          </p:stCondLst>
                                        </p:cTn>
                                        <p:tgtEl>
                                          <p:spTgt spid="106504">
                                            <p:txEl>
                                              <p:pRg st="0" end="0"/>
                                            </p:txEl>
                                          </p:spTgt>
                                        </p:tgtEl>
                                      </p:cBhvr>
                                      <p:to x="100000" y="90000"/>
                                    </p:animScale>
                                    <p:animScale>
                                      <p:cBhvr>
                                        <p:cTn id="118" dur="166" decel="50000">
                                          <p:stCondLst>
                                            <p:cond delay="1668"/>
                                          </p:stCondLst>
                                        </p:cTn>
                                        <p:tgtEl>
                                          <p:spTgt spid="106504">
                                            <p:txEl>
                                              <p:pRg st="0" end="0"/>
                                            </p:txEl>
                                          </p:spTgt>
                                        </p:tgtEl>
                                      </p:cBhvr>
                                      <p:to x="100000" y="100000"/>
                                    </p:animScale>
                                    <p:animScale>
                                      <p:cBhvr>
                                        <p:cTn id="119" dur="26">
                                          <p:stCondLst>
                                            <p:cond delay="1808"/>
                                          </p:stCondLst>
                                        </p:cTn>
                                        <p:tgtEl>
                                          <p:spTgt spid="106504">
                                            <p:txEl>
                                              <p:pRg st="0" end="0"/>
                                            </p:txEl>
                                          </p:spTgt>
                                        </p:tgtEl>
                                      </p:cBhvr>
                                      <p:to x="100000" y="95000"/>
                                    </p:animScale>
                                    <p:animScale>
                                      <p:cBhvr>
                                        <p:cTn id="120" dur="166" decel="50000">
                                          <p:stCondLst>
                                            <p:cond delay="1834"/>
                                          </p:stCondLst>
                                        </p:cTn>
                                        <p:tgtEl>
                                          <p:spTgt spid="106504">
                                            <p:txEl>
                                              <p:pRg st="0" end="0"/>
                                            </p:tx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106504">
                                            <p:txEl>
                                              <p:pRg st="2" end="2"/>
                                            </p:txEl>
                                          </p:spTgt>
                                        </p:tgtEl>
                                        <p:attrNameLst>
                                          <p:attrName>style.visibility</p:attrName>
                                        </p:attrNameLst>
                                      </p:cBhvr>
                                      <p:to>
                                        <p:strVal val="visible"/>
                                      </p:to>
                                    </p:set>
                                    <p:animEffect transition="in" filter="wipe(down)">
                                      <p:cBhvr>
                                        <p:cTn id="125" dur="580">
                                          <p:stCondLst>
                                            <p:cond delay="0"/>
                                          </p:stCondLst>
                                        </p:cTn>
                                        <p:tgtEl>
                                          <p:spTgt spid="106504">
                                            <p:txEl>
                                              <p:pRg st="2" end="2"/>
                                            </p:txEl>
                                          </p:spTgt>
                                        </p:tgtEl>
                                      </p:cBhvr>
                                    </p:animEffect>
                                    <p:anim calcmode="lin" valueType="num">
                                      <p:cBhvr>
                                        <p:cTn id="126" dur="1822" tmFilter="0,0; 0.14,0.36; 0.43,0.73; 0.71,0.91; 1.0,1.0">
                                          <p:stCondLst>
                                            <p:cond delay="0"/>
                                          </p:stCondLst>
                                        </p:cTn>
                                        <p:tgtEl>
                                          <p:spTgt spid="106504">
                                            <p:txEl>
                                              <p:pRg st="2" end="2"/>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06504">
                                            <p:txEl>
                                              <p:pRg st="2" end="2"/>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06504">
                                            <p:txEl>
                                              <p:pRg st="2" end="2"/>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06504">
                                            <p:txEl>
                                              <p:pRg st="2" end="2"/>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06504">
                                            <p:txEl>
                                              <p:pRg st="2" end="2"/>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106504">
                                            <p:txEl>
                                              <p:pRg st="2" end="2"/>
                                            </p:txEl>
                                          </p:spTgt>
                                        </p:tgtEl>
                                      </p:cBhvr>
                                      <p:to x="100000" y="60000"/>
                                    </p:animScale>
                                    <p:animScale>
                                      <p:cBhvr>
                                        <p:cTn id="132" dur="166" decel="50000">
                                          <p:stCondLst>
                                            <p:cond delay="676"/>
                                          </p:stCondLst>
                                        </p:cTn>
                                        <p:tgtEl>
                                          <p:spTgt spid="106504">
                                            <p:txEl>
                                              <p:pRg st="2" end="2"/>
                                            </p:txEl>
                                          </p:spTgt>
                                        </p:tgtEl>
                                      </p:cBhvr>
                                      <p:to x="100000" y="100000"/>
                                    </p:animScale>
                                    <p:animScale>
                                      <p:cBhvr>
                                        <p:cTn id="133" dur="26">
                                          <p:stCondLst>
                                            <p:cond delay="1312"/>
                                          </p:stCondLst>
                                        </p:cTn>
                                        <p:tgtEl>
                                          <p:spTgt spid="106504">
                                            <p:txEl>
                                              <p:pRg st="2" end="2"/>
                                            </p:txEl>
                                          </p:spTgt>
                                        </p:tgtEl>
                                      </p:cBhvr>
                                      <p:to x="100000" y="80000"/>
                                    </p:animScale>
                                    <p:animScale>
                                      <p:cBhvr>
                                        <p:cTn id="134" dur="166" decel="50000">
                                          <p:stCondLst>
                                            <p:cond delay="1338"/>
                                          </p:stCondLst>
                                        </p:cTn>
                                        <p:tgtEl>
                                          <p:spTgt spid="106504">
                                            <p:txEl>
                                              <p:pRg st="2" end="2"/>
                                            </p:txEl>
                                          </p:spTgt>
                                        </p:tgtEl>
                                      </p:cBhvr>
                                      <p:to x="100000" y="100000"/>
                                    </p:animScale>
                                    <p:animScale>
                                      <p:cBhvr>
                                        <p:cTn id="135" dur="26">
                                          <p:stCondLst>
                                            <p:cond delay="1642"/>
                                          </p:stCondLst>
                                        </p:cTn>
                                        <p:tgtEl>
                                          <p:spTgt spid="106504">
                                            <p:txEl>
                                              <p:pRg st="2" end="2"/>
                                            </p:txEl>
                                          </p:spTgt>
                                        </p:tgtEl>
                                      </p:cBhvr>
                                      <p:to x="100000" y="90000"/>
                                    </p:animScale>
                                    <p:animScale>
                                      <p:cBhvr>
                                        <p:cTn id="136" dur="166" decel="50000">
                                          <p:stCondLst>
                                            <p:cond delay="1668"/>
                                          </p:stCondLst>
                                        </p:cTn>
                                        <p:tgtEl>
                                          <p:spTgt spid="106504">
                                            <p:txEl>
                                              <p:pRg st="2" end="2"/>
                                            </p:txEl>
                                          </p:spTgt>
                                        </p:tgtEl>
                                      </p:cBhvr>
                                      <p:to x="100000" y="100000"/>
                                    </p:animScale>
                                    <p:animScale>
                                      <p:cBhvr>
                                        <p:cTn id="137" dur="26">
                                          <p:stCondLst>
                                            <p:cond delay="1808"/>
                                          </p:stCondLst>
                                        </p:cTn>
                                        <p:tgtEl>
                                          <p:spTgt spid="106504">
                                            <p:txEl>
                                              <p:pRg st="2" end="2"/>
                                            </p:txEl>
                                          </p:spTgt>
                                        </p:tgtEl>
                                      </p:cBhvr>
                                      <p:to x="100000" y="95000"/>
                                    </p:animScale>
                                    <p:animScale>
                                      <p:cBhvr>
                                        <p:cTn id="138" dur="166" decel="50000">
                                          <p:stCondLst>
                                            <p:cond delay="1834"/>
                                          </p:stCondLst>
                                        </p:cTn>
                                        <p:tgtEl>
                                          <p:spTgt spid="10650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ChangeArrowheads="1"/>
          </p:cNvSpPr>
          <p:nvPr/>
        </p:nvSpPr>
        <p:spPr bwMode="auto">
          <a:xfrm>
            <a:off x="357158" y="714356"/>
            <a:ext cx="73581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tab pos="409575" algn="l"/>
              </a:tabLst>
            </a:pPr>
            <a:r>
              <a:rPr kumimoji="0" lang="pt-PT" b="0" i="0" u="none" strike="noStrike" cap="none" normalizeH="0" baseline="0" dirty="0" smtClean="0">
                <a:ln>
                  <a:noFill/>
                </a:ln>
                <a:solidFill>
                  <a:schemeClr val="tx1"/>
                </a:solidFill>
                <a:effectLst/>
                <a:latin typeface="Arial" pitchFamily="34" charset="0"/>
                <a:ea typeface="Times New Roman" pitchFamily="18" charset="0"/>
              </a:rPr>
              <a:t>A teoria de </a:t>
            </a:r>
            <a:r>
              <a:rPr kumimoji="0" lang="pt-PT" b="0" i="0" u="none" strike="noStrike" cap="none" normalizeH="0" baseline="0" dirty="0" err="1" smtClean="0">
                <a:ln>
                  <a:noFill/>
                </a:ln>
                <a:solidFill>
                  <a:schemeClr val="tx1"/>
                </a:solidFill>
                <a:effectLst/>
                <a:latin typeface="Arial" pitchFamily="34" charset="0"/>
                <a:ea typeface="Times New Roman" pitchFamily="18" charset="0"/>
              </a:rPr>
              <a:t>Debye</a:t>
            </a:r>
            <a:r>
              <a:rPr kumimoji="0" lang="pt-PT" b="0" i="0" u="none" strike="noStrike" cap="none" normalizeH="0" baseline="0" dirty="0" smtClean="0">
                <a:ln>
                  <a:noFill/>
                </a:ln>
                <a:solidFill>
                  <a:schemeClr val="tx1"/>
                </a:solidFill>
                <a:effectLst/>
                <a:latin typeface="Arial" pitchFamily="34" charset="0"/>
                <a:ea typeface="Times New Roman" pitchFamily="18" charset="0"/>
              </a:rPr>
              <a:t> conduz a resultados analíticos relativamente simples em dois casos específicos:     .                	           </a:t>
            </a:r>
            <a:endParaRPr kumimoji="0" lang="pt-PT" b="0" i="0" u="none" strike="noStrike" cap="none" normalizeH="0" baseline="0" dirty="0" smtClean="0">
              <a:ln>
                <a:noFill/>
              </a:ln>
              <a:solidFill>
                <a:schemeClr val="tx1"/>
              </a:solidFill>
              <a:effectLst/>
              <a:latin typeface="Arial" pitchFamily="34" charset="0"/>
            </a:endParaRPr>
          </a:p>
        </p:txBody>
      </p:sp>
      <p:sp>
        <p:nvSpPr>
          <p:cNvPr id="2" name="CaixaDeTexto 1"/>
          <p:cNvSpPr txBox="1"/>
          <p:nvPr/>
        </p:nvSpPr>
        <p:spPr>
          <a:xfrm>
            <a:off x="285720" y="142852"/>
            <a:ext cx="4190186" cy="1384995"/>
          </a:xfrm>
          <a:prstGeom prst="rect">
            <a:avLst/>
          </a:prstGeom>
          <a:noFill/>
        </p:spPr>
        <p:txBody>
          <a:bodyPr wrap="none" rtlCol="0">
            <a:spAutoFit/>
          </a:bodyPr>
          <a:lstStyle/>
          <a:p>
            <a:r>
              <a:rPr lang="pt-PT" sz="2400" b="1" dirty="0" smtClean="0">
                <a:solidFill>
                  <a:srgbClr val="FF0000"/>
                </a:solidFill>
              </a:rPr>
              <a:t>Capacidade calorífica do sólido </a:t>
            </a:r>
            <a:endParaRPr lang="pt-PT" sz="2400" b="1" dirty="0" smtClean="0">
              <a:solidFill>
                <a:srgbClr val="FF0000"/>
              </a:solidFill>
            </a:endParaRPr>
          </a:p>
          <a:p>
            <a:pPr lvl="0"/>
            <a:r>
              <a:rPr lang="pt-PT" sz="2000" b="1" dirty="0" smtClean="0">
                <a:solidFill>
                  <a:srgbClr val="FF0000"/>
                </a:solidFill>
                <a:latin typeface="Arial" pitchFamily="34" charset="0"/>
                <a:ea typeface="Times New Roman" pitchFamily="18" charset="0"/>
              </a:rPr>
              <a:t>(LEITURA OPCIONAL)</a:t>
            </a:r>
          </a:p>
          <a:p>
            <a:endParaRPr lang="pt-PT" sz="2000" dirty="0" smtClean="0"/>
          </a:p>
          <a:p>
            <a:endParaRPr lang="pt-PT" sz="2000" dirty="0"/>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5473" name="Object 1"/>
          <p:cNvGraphicFramePr>
            <a:graphicFrameLocks noChangeAspect="1"/>
          </p:cNvGraphicFramePr>
          <p:nvPr/>
        </p:nvGraphicFramePr>
        <p:xfrm>
          <a:off x="2214546" y="1714488"/>
          <a:ext cx="4090987" cy="804863"/>
        </p:xfrm>
        <a:graphic>
          <a:graphicData uri="http://schemas.openxmlformats.org/presentationml/2006/ole">
            <p:oleObj spid="_x0000_s105473" name="Equação" r:id="rId3" imgW="2730240" imgH="533160" progId="Equation.3">
              <p:embed/>
            </p:oleObj>
          </a:graphicData>
        </a:graphic>
      </p:graphicFrame>
      <p:sp>
        <p:nvSpPr>
          <p:cNvPr id="10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105475" name="Object 3"/>
          <p:cNvGraphicFramePr>
            <a:graphicFrameLocks noChangeAspect="1"/>
          </p:cNvGraphicFramePr>
          <p:nvPr/>
        </p:nvGraphicFramePr>
        <p:xfrm>
          <a:off x="2214546" y="3000372"/>
          <a:ext cx="2825218" cy="857256"/>
        </p:xfrm>
        <a:graphic>
          <a:graphicData uri="http://schemas.openxmlformats.org/presentationml/2006/ole">
            <p:oleObj spid="_x0000_s105475" name="Equação" r:id="rId4" imgW="1828800" imgH="558720" progId="Equation.3">
              <p:embed/>
            </p:oleObj>
          </a:graphicData>
        </a:graphic>
      </p:graphicFrame>
      <p:sp>
        <p:nvSpPr>
          <p:cNvPr id="105478" name="Rectangle 6"/>
          <p:cNvSpPr>
            <a:spLocks noChangeArrowheads="1"/>
          </p:cNvSpPr>
          <p:nvPr/>
        </p:nvSpPr>
        <p:spPr bwMode="auto">
          <a:xfrm>
            <a:off x="285720" y="4286256"/>
            <a:ext cx="82153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Quanto menor for o valor de </a:t>
            </a:r>
            <a:r>
              <a:rPr kumimoji="0" lang="pt-PT"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r>
              <a:rPr kumimoji="0" lang="pt-PT"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mais baixa é a temperatura à qual a capacidade calorífica molar da substância, </a:t>
            </a:r>
            <a:r>
              <a:rPr kumimoji="0" lang="pt-PT"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C</a:t>
            </a:r>
            <a:r>
              <a:rPr kumimoji="0" lang="pt-PT" b="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sym typeface="Symbol" pitchFamily="18" charset="2"/>
              </a:rPr>
              <a:t>V,m</a:t>
            </a:r>
            <a:r>
              <a:rPr kumimoji="0" lang="pt-PT"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pt-PT"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atinge o valor clássico (3R), como se ilustra na figura a</a:t>
            </a:r>
            <a:r>
              <a:rPr kumimoji="0" lang="pt-PT" b="1" u="none" strike="noStrike" cap="none" normalizeH="0" dirty="0" smtClean="0">
                <a:ln>
                  <a:noFill/>
                </a:ln>
                <a:solidFill>
                  <a:schemeClr val="tx1"/>
                </a:solidFill>
                <a:effectLst/>
                <a:latin typeface="Arial" pitchFamily="34" charset="0"/>
                <a:ea typeface="Times New Roman" pitchFamily="18" charset="0"/>
                <a:cs typeface="Arial" pitchFamily="34" charset="0"/>
                <a:sym typeface="Symbol" pitchFamily="18" charset="2"/>
              </a:rPr>
              <a:t> seguir:</a:t>
            </a:r>
            <a:r>
              <a:rPr kumimoji="0" lang="pt-PT"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p>
        </p:txBody>
      </p:sp>
      <p:sp>
        <p:nvSpPr>
          <p:cNvPr id="9" name="Rectângulo 8"/>
          <p:cNvSpPr/>
          <p:nvPr/>
        </p:nvSpPr>
        <p:spPr>
          <a:xfrm>
            <a:off x="428596" y="1357298"/>
            <a:ext cx="5715024" cy="646331"/>
          </a:xfrm>
          <a:prstGeom prst="rect">
            <a:avLst/>
          </a:prstGeom>
        </p:spPr>
        <p:txBody>
          <a:bodyPr wrap="square">
            <a:spAutoFit/>
          </a:bodyPr>
          <a:lstStyle/>
          <a:p>
            <a:pPr lvl="0" algn="just" eaLnBrk="0" fontAlgn="base" hangingPunct="0">
              <a:spcBef>
                <a:spcPct val="0"/>
              </a:spcBef>
              <a:spcAft>
                <a:spcPct val="0"/>
              </a:spcAft>
              <a:tabLst>
                <a:tab pos="409575" algn="l"/>
              </a:tabLst>
            </a:pPr>
            <a:r>
              <a:rPr lang="pt-PT" dirty="0" smtClean="0">
                <a:latin typeface="Arial" pitchFamily="34" charset="0"/>
                <a:ea typeface="Times New Roman" pitchFamily="18" charset="0"/>
              </a:rPr>
              <a:t>(i)    quando a temperatura é moderada ou alta,</a:t>
            </a:r>
            <a:endParaRPr lang="pt-PT" dirty="0" smtClean="0">
              <a:latin typeface="Arial" pitchFamily="34" charset="0"/>
            </a:endParaRPr>
          </a:p>
          <a:p>
            <a:pPr lvl="0" algn="just" eaLnBrk="0" fontAlgn="base" hangingPunct="0">
              <a:spcBef>
                <a:spcPct val="0"/>
              </a:spcBef>
              <a:spcAft>
                <a:spcPct val="0"/>
              </a:spcAft>
              <a:tabLst>
                <a:tab pos="409575" algn="l"/>
              </a:tabLst>
            </a:pPr>
            <a:r>
              <a:rPr lang="pt-PT" dirty="0" smtClean="0">
                <a:latin typeface="Arial" pitchFamily="34" charset="0"/>
                <a:ea typeface="Times New Roman" pitchFamily="18" charset="0"/>
              </a:rPr>
              <a:t>	        </a:t>
            </a:r>
          </a:p>
        </p:txBody>
      </p:sp>
      <p:sp>
        <p:nvSpPr>
          <p:cNvPr id="10" name="Rectângulo 9"/>
          <p:cNvSpPr/>
          <p:nvPr/>
        </p:nvSpPr>
        <p:spPr>
          <a:xfrm>
            <a:off x="428596" y="2571744"/>
            <a:ext cx="7358114" cy="646331"/>
          </a:xfrm>
          <a:prstGeom prst="rect">
            <a:avLst/>
          </a:prstGeom>
        </p:spPr>
        <p:txBody>
          <a:bodyPr wrap="square">
            <a:spAutoFit/>
          </a:bodyPr>
          <a:lstStyle/>
          <a:p>
            <a:pPr lvl="0" algn="just" eaLnBrk="0" fontAlgn="base" hangingPunct="0">
              <a:spcBef>
                <a:spcPct val="0"/>
              </a:spcBef>
              <a:spcAft>
                <a:spcPct val="0"/>
              </a:spcAft>
              <a:tabLst>
                <a:tab pos="409575" algn="l"/>
              </a:tabLst>
            </a:pPr>
            <a:r>
              <a:rPr lang="pt-PT" dirty="0" smtClean="0">
                <a:latin typeface="Arial" pitchFamily="34" charset="0"/>
                <a:ea typeface="Times New Roman" pitchFamily="18" charset="0"/>
              </a:rPr>
              <a:t>(</a:t>
            </a:r>
            <a:r>
              <a:rPr lang="pt-PT" dirty="0" err="1" smtClean="0">
                <a:latin typeface="Arial" pitchFamily="34" charset="0"/>
                <a:ea typeface="Times New Roman" pitchFamily="18" charset="0"/>
              </a:rPr>
              <a:t>ii</a:t>
            </a:r>
            <a:r>
              <a:rPr lang="pt-PT" dirty="0" smtClean="0">
                <a:latin typeface="Arial" pitchFamily="34" charset="0"/>
                <a:ea typeface="Times New Roman" pitchFamily="18" charset="0"/>
              </a:rPr>
              <a:t>)    quando a temperatura é baixa (</a:t>
            </a:r>
            <a:r>
              <a:rPr lang="pt-PT" i="1" dirty="0" smtClean="0">
                <a:latin typeface="Arial" pitchFamily="34" charset="0"/>
                <a:ea typeface="Times New Roman" pitchFamily="18" charset="0"/>
              </a:rPr>
              <a:t>T</a:t>
            </a:r>
            <a:r>
              <a:rPr lang="pt-PT" dirty="0" smtClean="0">
                <a:latin typeface="Arial" pitchFamily="34" charset="0"/>
                <a:ea typeface="Times New Roman" pitchFamily="18" charset="0"/>
              </a:rPr>
              <a:t>&lt;20 a 30 K)</a:t>
            </a:r>
            <a:endParaRPr lang="pt-PT" dirty="0" smtClean="0">
              <a:latin typeface="Arial" pitchFamily="34" charset="0"/>
            </a:endParaRPr>
          </a:p>
          <a:p>
            <a:pPr lvl="0" algn="just" eaLnBrk="0" fontAlgn="base" hangingPunct="0">
              <a:spcBef>
                <a:spcPct val="0"/>
              </a:spcBef>
              <a:spcAft>
                <a:spcPct val="0"/>
              </a:spcAft>
              <a:tabLst>
                <a:tab pos="409575" algn="l"/>
              </a:tabLst>
            </a:pPr>
            <a:r>
              <a:rPr lang="pt-PT" dirty="0" smtClean="0">
                <a:latin typeface="Arial" pitchFamily="34" charset="0"/>
                <a:ea typeface="Times New Roman" pitchFamily="18" charset="0"/>
              </a:rPr>
              <a:t>	     .                	           </a:t>
            </a:r>
            <a:endParaRPr lang="pt-PT"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5477">
                                            <p:txEl>
                                              <p:pRg st="0" end="0"/>
                                            </p:txEl>
                                          </p:spTgt>
                                        </p:tgtEl>
                                        <p:attrNameLst>
                                          <p:attrName>style.visibility</p:attrName>
                                        </p:attrNameLst>
                                      </p:cBhvr>
                                      <p:to>
                                        <p:strVal val="visible"/>
                                      </p:to>
                                    </p:set>
                                    <p:animEffect transition="in" filter="wipe(down)">
                                      <p:cBhvr>
                                        <p:cTn id="7" dur="580">
                                          <p:stCondLst>
                                            <p:cond delay="0"/>
                                          </p:stCondLst>
                                        </p:cTn>
                                        <p:tgtEl>
                                          <p:spTgt spid="105477">
                                            <p:txEl>
                                              <p:pRg st="0" end="0"/>
                                            </p:txEl>
                                          </p:spTgt>
                                        </p:tgtEl>
                                      </p:cBhvr>
                                    </p:animEffect>
                                    <p:anim calcmode="lin" valueType="num">
                                      <p:cBhvr>
                                        <p:cTn id="8" dur="1822" tmFilter="0,0; 0.14,0.36; 0.43,0.73; 0.71,0.91; 1.0,1.0">
                                          <p:stCondLst>
                                            <p:cond delay="0"/>
                                          </p:stCondLst>
                                        </p:cTn>
                                        <p:tgtEl>
                                          <p:spTgt spid="10547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547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547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547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547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5477">
                                            <p:txEl>
                                              <p:pRg st="0" end="0"/>
                                            </p:txEl>
                                          </p:spTgt>
                                        </p:tgtEl>
                                      </p:cBhvr>
                                      <p:to x="100000" y="60000"/>
                                    </p:animScale>
                                    <p:animScale>
                                      <p:cBhvr>
                                        <p:cTn id="14" dur="166" decel="50000">
                                          <p:stCondLst>
                                            <p:cond delay="676"/>
                                          </p:stCondLst>
                                        </p:cTn>
                                        <p:tgtEl>
                                          <p:spTgt spid="105477">
                                            <p:txEl>
                                              <p:pRg st="0" end="0"/>
                                            </p:txEl>
                                          </p:spTgt>
                                        </p:tgtEl>
                                      </p:cBhvr>
                                      <p:to x="100000" y="100000"/>
                                    </p:animScale>
                                    <p:animScale>
                                      <p:cBhvr>
                                        <p:cTn id="15" dur="26">
                                          <p:stCondLst>
                                            <p:cond delay="1312"/>
                                          </p:stCondLst>
                                        </p:cTn>
                                        <p:tgtEl>
                                          <p:spTgt spid="105477">
                                            <p:txEl>
                                              <p:pRg st="0" end="0"/>
                                            </p:txEl>
                                          </p:spTgt>
                                        </p:tgtEl>
                                      </p:cBhvr>
                                      <p:to x="100000" y="80000"/>
                                    </p:animScale>
                                    <p:animScale>
                                      <p:cBhvr>
                                        <p:cTn id="16" dur="166" decel="50000">
                                          <p:stCondLst>
                                            <p:cond delay="1338"/>
                                          </p:stCondLst>
                                        </p:cTn>
                                        <p:tgtEl>
                                          <p:spTgt spid="105477">
                                            <p:txEl>
                                              <p:pRg st="0" end="0"/>
                                            </p:txEl>
                                          </p:spTgt>
                                        </p:tgtEl>
                                      </p:cBhvr>
                                      <p:to x="100000" y="100000"/>
                                    </p:animScale>
                                    <p:animScale>
                                      <p:cBhvr>
                                        <p:cTn id="17" dur="26">
                                          <p:stCondLst>
                                            <p:cond delay="1642"/>
                                          </p:stCondLst>
                                        </p:cTn>
                                        <p:tgtEl>
                                          <p:spTgt spid="105477">
                                            <p:txEl>
                                              <p:pRg st="0" end="0"/>
                                            </p:txEl>
                                          </p:spTgt>
                                        </p:tgtEl>
                                      </p:cBhvr>
                                      <p:to x="100000" y="90000"/>
                                    </p:animScale>
                                    <p:animScale>
                                      <p:cBhvr>
                                        <p:cTn id="18" dur="166" decel="50000">
                                          <p:stCondLst>
                                            <p:cond delay="1668"/>
                                          </p:stCondLst>
                                        </p:cTn>
                                        <p:tgtEl>
                                          <p:spTgt spid="105477">
                                            <p:txEl>
                                              <p:pRg st="0" end="0"/>
                                            </p:txEl>
                                          </p:spTgt>
                                        </p:tgtEl>
                                      </p:cBhvr>
                                      <p:to x="100000" y="100000"/>
                                    </p:animScale>
                                    <p:animScale>
                                      <p:cBhvr>
                                        <p:cTn id="19" dur="26">
                                          <p:stCondLst>
                                            <p:cond delay="1808"/>
                                          </p:stCondLst>
                                        </p:cTn>
                                        <p:tgtEl>
                                          <p:spTgt spid="105477">
                                            <p:txEl>
                                              <p:pRg st="0" end="0"/>
                                            </p:txEl>
                                          </p:spTgt>
                                        </p:tgtEl>
                                      </p:cBhvr>
                                      <p:to x="100000" y="95000"/>
                                    </p:animScale>
                                    <p:animScale>
                                      <p:cBhvr>
                                        <p:cTn id="20" dur="166" decel="50000">
                                          <p:stCondLst>
                                            <p:cond delay="1834"/>
                                          </p:stCondLst>
                                        </p:cTn>
                                        <p:tgtEl>
                                          <p:spTgt spid="10547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5473"/>
                                        </p:tgtEl>
                                        <p:attrNameLst>
                                          <p:attrName>style.visibility</p:attrName>
                                        </p:attrNameLst>
                                      </p:cBhvr>
                                      <p:to>
                                        <p:strVal val="visible"/>
                                      </p:to>
                                    </p:set>
                                    <p:animEffect transition="in" filter="wipe(down)">
                                      <p:cBhvr>
                                        <p:cTn id="41" dur="580">
                                          <p:stCondLst>
                                            <p:cond delay="0"/>
                                          </p:stCondLst>
                                        </p:cTn>
                                        <p:tgtEl>
                                          <p:spTgt spid="105473"/>
                                        </p:tgtEl>
                                      </p:cBhvr>
                                    </p:animEffect>
                                    <p:anim calcmode="lin" valueType="num">
                                      <p:cBhvr>
                                        <p:cTn id="42" dur="1822" tmFilter="0,0; 0.14,0.36; 0.43,0.73; 0.71,0.91; 1.0,1.0">
                                          <p:stCondLst>
                                            <p:cond delay="0"/>
                                          </p:stCondLst>
                                        </p:cTn>
                                        <p:tgtEl>
                                          <p:spTgt spid="10547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547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547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547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5473"/>
                                        </p:tgtEl>
                                        <p:attrNameLst>
                                          <p:attrName>ppt_y</p:attrName>
                                        </p:attrNameLst>
                                      </p:cBhvr>
                                      <p:tavLst>
                                        <p:tav tm="0" fmla="#ppt_y-sin(pi*$)/81">
                                          <p:val>
                                            <p:fltVal val="0"/>
                                          </p:val>
                                        </p:tav>
                                        <p:tav tm="100000">
                                          <p:val>
                                            <p:fltVal val="1"/>
                                          </p:val>
                                        </p:tav>
                                      </p:tavLst>
                                    </p:anim>
                                    <p:animScale>
                                      <p:cBhvr>
                                        <p:cTn id="47" dur="26">
                                          <p:stCondLst>
                                            <p:cond delay="650"/>
                                          </p:stCondLst>
                                        </p:cTn>
                                        <p:tgtEl>
                                          <p:spTgt spid="105473"/>
                                        </p:tgtEl>
                                      </p:cBhvr>
                                      <p:to x="100000" y="60000"/>
                                    </p:animScale>
                                    <p:animScale>
                                      <p:cBhvr>
                                        <p:cTn id="48" dur="166" decel="50000">
                                          <p:stCondLst>
                                            <p:cond delay="676"/>
                                          </p:stCondLst>
                                        </p:cTn>
                                        <p:tgtEl>
                                          <p:spTgt spid="105473"/>
                                        </p:tgtEl>
                                      </p:cBhvr>
                                      <p:to x="100000" y="100000"/>
                                    </p:animScale>
                                    <p:animScale>
                                      <p:cBhvr>
                                        <p:cTn id="49" dur="26">
                                          <p:stCondLst>
                                            <p:cond delay="1312"/>
                                          </p:stCondLst>
                                        </p:cTn>
                                        <p:tgtEl>
                                          <p:spTgt spid="105473"/>
                                        </p:tgtEl>
                                      </p:cBhvr>
                                      <p:to x="100000" y="80000"/>
                                    </p:animScale>
                                    <p:animScale>
                                      <p:cBhvr>
                                        <p:cTn id="50" dur="166" decel="50000">
                                          <p:stCondLst>
                                            <p:cond delay="1338"/>
                                          </p:stCondLst>
                                        </p:cTn>
                                        <p:tgtEl>
                                          <p:spTgt spid="105473"/>
                                        </p:tgtEl>
                                      </p:cBhvr>
                                      <p:to x="100000" y="100000"/>
                                    </p:animScale>
                                    <p:animScale>
                                      <p:cBhvr>
                                        <p:cTn id="51" dur="26">
                                          <p:stCondLst>
                                            <p:cond delay="1642"/>
                                          </p:stCondLst>
                                        </p:cTn>
                                        <p:tgtEl>
                                          <p:spTgt spid="105473"/>
                                        </p:tgtEl>
                                      </p:cBhvr>
                                      <p:to x="100000" y="90000"/>
                                    </p:animScale>
                                    <p:animScale>
                                      <p:cBhvr>
                                        <p:cTn id="52" dur="166" decel="50000">
                                          <p:stCondLst>
                                            <p:cond delay="1668"/>
                                          </p:stCondLst>
                                        </p:cTn>
                                        <p:tgtEl>
                                          <p:spTgt spid="105473"/>
                                        </p:tgtEl>
                                      </p:cBhvr>
                                      <p:to x="100000" y="100000"/>
                                    </p:animScale>
                                    <p:animScale>
                                      <p:cBhvr>
                                        <p:cTn id="53" dur="26">
                                          <p:stCondLst>
                                            <p:cond delay="1808"/>
                                          </p:stCondLst>
                                        </p:cTn>
                                        <p:tgtEl>
                                          <p:spTgt spid="105473"/>
                                        </p:tgtEl>
                                      </p:cBhvr>
                                      <p:to x="100000" y="95000"/>
                                    </p:animScale>
                                    <p:animScale>
                                      <p:cBhvr>
                                        <p:cTn id="54" dur="166" decel="50000">
                                          <p:stCondLst>
                                            <p:cond delay="1834"/>
                                          </p:stCondLst>
                                        </p:cTn>
                                        <p:tgtEl>
                                          <p:spTgt spid="10547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80">
                                          <p:stCondLst>
                                            <p:cond delay="0"/>
                                          </p:stCondLst>
                                        </p:cTn>
                                        <p:tgtEl>
                                          <p:spTgt spid="10"/>
                                        </p:tgtEl>
                                      </p:cBhvr>
                                    </p:animEffect>
                                    <p:anim calcmode="lin" valueType="num">
                                      <p:cBhvr>
                                        <p:cTn id="6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5" dur="26">
                                          <p:stCondLst>
                                            <p:cond delay="650"/>
                                          </p:stCondLst>
                                        </p:cTn>
                                        <p:tgtEl>
                                          <p:spTgt spid="10"/>
                                        </p:tgtEl>
                                      </p:cBhvr>
                                      <p:to x="100000" y="60000"/>
                                    </p:animScale>
                                    <p:animScale>
                                      <p:cBhvr>
                                        <p:cTn id="66" dur="166" decel="50000">
                                          <p:stCondLst>
                                            <p:cond delay="676"/>
                                          </p:stCondLst>
                                        </p:cTn>
                                        <p:tgtEl>
                                          <p:spTgt spid="10"/>
                                        </p:tgtEl>
                                      </p:cBhvr>
                                      <p:to x="100000" y="100000"/>
                                    </p:animScale>
                                    <p:animScale>
                                      <p:cBhvr>
                                        <p:cTn id="67" dur="26">
                                          <p:stCondLst>
                                            <p:cond delay="1312"/>
                                          </p:stCondLst>
                                        </p:cTn>
                                        <p:tgtEl>
                                          <p:spTgt spid="10"/>
                                        </p:tgtEl>
                                      </p:cBhvr>
                                      <p:to x="100000" y="80000"/>
                                    </p:animScale>
                                    <p:animScale>
                                      <p:cBhvr>
                                        <p:cTn id="68" dur="166" decel="50000">
                                          <p:stCondLst>
                                            <p:cond delay="1338"/>
                                          </p:stCondLst>
                                        </p:cTn>
                                        <p:tgtEl>
                                          <p:spTgt spid="10"/>
                                        </p:tgtEl>
                                      </p:cBhvr>
                                      <p:to x="100000" y="100000"/>
                                    </p:animScale>
                                    <p:animScale>
                                      <p:cBhvr>
                                        <p:cTn id="69" dur="26">
                                          <p:stCondLst>
                                            <p:cond delay="1642"/>
                                          </p:stCondLst>
                                        </p:cTn>
                                        <p:tgtEl>
                                          <p:spTgt spid="10"/>
                                        </p:tgtEl>
                                      </p:cBhvr>
                                      <p:to x="100000" y="90000"/>
                                    </p:animScale>
                                    <p:animScale>
                                      <p:cBhvr>
                                        <p:cTn id="70" dur="166" decel="50000">
                                          <p:stCondLst>
                                            <p:cond delay="1668"/>
                                          </p:stCondLst>
                                        </p:cTn>
                                        <p:tgtEl>
                                          <p:spTgt spid="10"/>
                                        </p:tgtEl>
                                      </p:cBhvr>
                                      <p:to x="100000" y="100000"/>
                                    </p:animScale>
                                    <p:animScale>
                                      <p:cBhvr>
                                        <p:cTn id="71" dur="26">
                                          <p:stCondLst>
                                            <p:cond delay="1808"/>
                                          </p:stCondLst>
                                        </p:cTn>
                                        <p:tgtEl>
                                          <p:spTgt spid="10"/>
                                        </p:tgtEl>
                                      </p:cBhvr>
                                      <p:to x="100000" y="95000"/>
                                    </p:animScale>
                                    <p:animScale>
                                      <p:cBhvr>
                                        <p:cTn id="72" dur="166" decel="50000">
                                          <p:stCondLst>
                                            <p:cond delay="1834"/>
                                          </p:stCondLst>
                                        </p:cTn>
                                        <p:tgtEl>
                                          <p:spTgt spid="10"/>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05475"/>
                                        </p:tgtEl>
                                        <p:attrNameLst>
                                          <p:attrName>style.visibility</p:attrName>
                                        </p:attrNameLst>
                                      </p:cBhvr>
                                      <p:to>
                                        <p:strVal val="visible"/>
                                      </p:to>
                                    </p:set>
                                    <p:animEffect transition="in" filter="wipe(down)">
                                      <p:cBhvr>
                                        <p:cTn id="75" dur="580">
                                          <p:stCondLst>
                                            <p:cond delay="0"/>
                                          </p:stCondLst>
                                        </p:cTn>
                                        <p:tgtEl>
                                          <p:spTgt spid="105475"/>
                                        </p:tgtEl>
                                      </p:cBhvr>
                                    </p:animEffect>
                                    <p:anim calcmode="lin" valueType="num">
                                      <p:cBhvr>
                                        <p:cTn id="76" dur="1822" tmFilter="0,0; 0.14,0.36; 0.43,0.73; 0.71,0.91; 1.0,1.0">
                                          <p:stCondLst>
                                            <p:cond delay="0"/>
                                          </p:stCondLst>
                                        </p:cTn>
                                        <p:tgtEl>
                                          <p:spTgt spid="10547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547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547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547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5475"/>
                                        </p:tgtEl>
                                        <p:attrNameLst>
                                          <p:attrName>ppt_y</p:attrName>
                                        </p:attrNameLst>
                                      </p:cBhvr>
                                      <p:tavLst>
                                        <p:tav tm="0" fmla="#ppt_y-sin(pi*$)/81">
                                          <p:val>
                                            <p:fltVal val="0"/>
                                          </p:val>
                                        </p:tav>
                                        <p:tav tm="100000">
                                          <p:val>
                                            <p:fltVal val="1"/>
                                          </p:val>
                                        </p:tav>
                                      </p:tavLst>
                                    </p:anim>
                                    <p:animScale>
                                      <p:cBhvr>
                                        <p:cTn id="81" dur="26">
                                          <p:stCondLst>
                                            <p:cond delay="650"/>
                                          </p:stCondLst>
                                        </p:cTn>
                                        <p:tgtEl>
                                          <p:spTgt spid="105475"/>
                                        </p:tgtEl>
                                      </p:cBhvr>
                                      <p:to x="100000" y="60000"/>
                                    </p:animScale>
                                    <p:animScale>
                                      <p:cBhvr>
                                        <p:cTn id="82" dur="166" decel="50000">
                                          <p:stCondLst>
                                            <p:cond delay="676"/>
                                          </p:stCondLst>
                                        </p:cTn>
                                        <p:tgtEl>
                                          <p:spTgt spid="105475"/>
                                        </p:tgtEl>
                                      </p:cBhvr>
                                      <p:to x="100000" y="100000"/>
                                    </p:animScale>
                                    <p:animScale>
                                      <p:cBhvr>
                                        <p:cTn id="83" dur="26">
                                          <p:stCondLst>
                                            <p:cond delay="1312"/>
                                          </p:stCondLst>
                                        </p:cTn>
                                        <p:tgtEl>
                                          <p:spTgt spid="105475"/>
                                        </p:tgtEl>
                                      </p:cBhvr>
                                      <p:to x="100000" y="80000"/>
                                    </p:animScale>
                                    <p:animScale>
                                      <p:cBhvr>
                                        <p:cTn id="84" dur="166" decel="50000">
                                          <p:stCondLst>
                                            <p:cond delay="1338"/>
                                          </p:stCondLst>
                                        </p:cTn>
                                        <p:tgtEl>
                                          <p:spTgt spid="105475"/>
                                        </p:tgtEl>
                                      </p:cBhvr>
                                      <p:to x="100000" y="100000"/>
                                    </p:animScale>
                                    <p:animScale>
                                      <p:cBhvr>
                                        <p:cTn id="85" dur="26">
                                          <p:stCondLst>
                                            <p:cond delay="1642"/>
                                          </p:stCondLst>
                                        </p:cTn>
                                        <p:tgtEl>
                                          <p:spTgt spid="105475"/>
                                        </p:tgtEl>
                                      </p:cBhvr>
                                      <p:to x="100000" y="90000"/>
                                    </p:animScale>
                                    <p:animScale>
                                      <p:cBhvr>
                                        <p:cTn id="86" dur="166" decel="50000">
                                          <p:stCondLst>
                                            <p:cond delay="1668"/>
                                          </p:stCondLst>
                                        </p:cTn>
                                        <p:tgtEl>
                                          <p:spTgt spid="105475"/>
                                        </p:tgtEl>
                                      </p:cBhvr>
                                      <p:to x="100000" y="100000"/>
                                    </p:animScale>
                                    <p:animScale>
                                      <p:cBhvr>
                                        <p:cTn id="87" dur="26">
                                          <p:stCondLst>
                                            <p:cond delay="1808"/>
                                          </p:stCondLst>
                                        </p:cTn>
                                        <p:tgtEl>
                                          <p:spTgt spid="105475"/>
                                        </p:tgtEl>
                                      </p:cBhvr>
                                      <p:to x="100000" y="95000"/>
                                    </p:animScale>
                                    <p:animScale>
                                      <p:cBhvr>
                                        <p:cTn id="88" dur="166" decel="50000">
                                          <p:stCondLst>
                                            <p:cond delay="1834"/>
                                          </p:stCondLst>
                                        </p:cTn>
                                        <p:tgtEl>
                                          <p:spTgt spid="10547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05478"/>
                                        </p:tgtEl>
                                        <p:attrNameLst>
                                          <p:attrName>style.visibility</p:attrName>
                                        </p:attrNameLst>
                                      </p:cBhvr>
                                      <p:to>
                                        <p:strVal val="visible"/>
                                      </p:to>
                                    </p:set>
                                    <p:animEffect transition="in" filter="wipe(down)">
                                      <p:cBhvr>
                                        <p:cTn id="93" dur="580">
                                          <p:stCondLst>
                                            <p:cond delay="0"/>
                                          </p:stCondLst>
                                        </p:cTn>
                                        <p:tgtEl>
                                          <p:spTgt spid="105478"/>
                                        </p:tgtEl>
                                      </p:cBhvr>
                                    </p:animEffect>
                                    <p:anim calcmode="lin" valueType="num">
                                      <p:cBhvr>
                                        <p:cTn id="94" dur="1822" tmFilter="0,0; 0.14,0.36; 0.43,0.73; 0.71,0.91; 1.0,1.0">
                                          <p:stCondLst>
                                            <p:cond delay="0"/>
                                          </p:stCondLst>
                                        </p:cTn>
                                        <p:tgtEl>
                                          <p:spTgt spid="10547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0547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0547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0547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05478"/>
                                        </p:tgtEl>
                                        <p:attrNameLst>
                                          <p:attrName>ppt_y</p:attrName>
                                        </p:attrNameLst>
                                      </p:cBhvr>
                                      <p:tavLst>
                                        <p:tav tm="0" fmla="#ppt_y-sin(pi*$)/81">
                                          <p:val>
                                            <p:fltVal val="0"/>
                                          </p:val>
                                        </p:tav>
                                        <p:tav tm="100000">
                                          <p:val>
                                            <p:fltVal val="1"/>
                                          </p:val>
                                        </p:tav>
                                      </p:tavLst>
                                    </p:anim>
                                    <p:animScale>
                                      <p:cBhvr>
                                        <p:cTn id="99" dur="26">
                                          <p:stCondLst>
                                            <p:cond delay="650"/>
                                          </p:stCondLst>
                                        </p:cTn>
                                        <p:tgtEl>
                                          <p:spTgt spid="105478"/>
                                        </p:tgtEl>
                                      </p:cBhvr>
                                      <p:to x="100000" y="60000"/>
                                    </p:animScale>
                                    <p:animScale>
                                      <p:cBhvr>
                                        <p:cTn id="100" dur="166" decel="50000">
                                          <p:stCondLst>
                                            <p:cond delay="676"/>
                                          </p:stCondLst>
                                        </p:cTn>
                                        <p:tgtEl>
                                          <p:spTgt spid="105478"/>
                                        </p:tgtEl>
                                      </p:cBhvr>
                                      <p:to x="100000" y="100000"/>
                                    </p:animScale>
                                    <p:animScale>
                                      <p:cBhvr>
                                        <p:cTn id="101" dur="26">
                                          <p:stCondLst>
                                            <p:cond delay="1312"/>
                                          </p:stCondLst>
                                        </p:cTn>
                                        <p:tgtEl>
                                          <p:spTgt spid="105478"/>
                                        </p:tgtEl>
                                      </p:cBhvr>
                                      <p:to x="100000" y="80000"/>
                                    </p:animScale>
                                    <p:animScale>
                                      <p:cBhvr>
                                        <p:cTn id="102" dur="166" decel="50000">
                                          <p:stCondLst>
                                            <p:cond delay="1338"/>
                                          </p:stCondLst>
                                        </p:cTn>
                                        <p:tgtEl>
                                          <p:spTgt spid="105478"/>
                                        </p:tgtEl>
                                      </p:cBhvr>
                                      <p:to x="100000" y="100000"/>
                                    </p:animScale>
                                    <p:animScale>
                                      <p:cBhvr>
                                        <p:cTn id="103" dur="26">
                                          <p:stCondLst>
                                            <p:cond delay="1642"/>
                                          </p:stCondLst>
                                        </p:cTn>
                                        <p:tgtEl>
                                          <p:spTgt spid="105478"/>
                                        </p:tgtEl>
                                      </p:cBhvr>
                                      <p:to x="100000" y="90000"/>
                                    </p:animScale>
                                    <p:animScale>
                                      <p:cBhvr>
                                        <p:cTn id="104" dur="166" decel="50000">
                                          <p:stCondLst>
                                            <p:cond delay="1668"/>
                                          </p:stCondLst>
                                        </p:cTn>
                                        <p:tgtEl>
                                          <p:spTgt spid="105478"/>
                                        </p:tgtEl>
                                      </p:cBhvr>
                                      <p:to x="100000" y="100000"/>
                                    </p:animScale>
                                    <p:animScale>
                                      <p:cBhvr>
                                        <p:cTn id="105" dur="26">
                                          <p:stCondLst>
                                            <p:cond delay="1808"/>
                                          </p:stCondLst>
                                        </p:cTn>
                                        <p:tgtEl>
                                          <p:spTgt spid="105478"/>
                                        </p:tgtEl>
                                      </p:cBhvr>
                                      <p:to x="100000" y="95000"/>
                                    </p:animScale>
                                    <p:animScale>
                                      <p:cBhvr>
                                        <p:cTn id="106" dur="166" decel="50000">
                                          <p:stCondLst>
                                            <p:cond delay="1834"/>
                                          </p:stCondLst>
                                        </p:cTn>
                                        <p:tgtEl>
                                          <p:spTgt spid="1054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142852"/>
            <a:ext cx="4102085" cy="1384995"/>
          </a:xfrm>
          <a:prstGeom prst="rect">
            <a:avLst/>
          </a:prstGeom>
          <a:noFill/>
        </p:spPr>
        <p:txBody>
          <a:bodyPr wrap="none" rtlCol="0">
            <a:spAutoFit/>
          </a:bodyPr>
          <a:lstStyle/>
          <a:p>
            <a:r>
              <a:rPr lang="pt-PT" sz="2400" dirty="0" smtClean="0">
                <a:solidFill>
                  <a:srgbClr val="FF0000"/>
                </a:solidFill>
              </a:rPr>
              <a:t>Capacidade calorífica do sólido </a:t>
            </a:r>
            <a:endParaRPr lang="pt-PT" sz="2400" dirty="0" smtClean="0">
              <a:solidFill>
                <a:srgbClr val="FF0000"/>
              </a:solidFill>
            </a:endParaRPr>
          </a:p>
          <a:p>
            <a:pPr lvl="0"/>
            <a:r>
              <a:rPr lang="pt-PT" sz="2000" b="1" dirty="0" smtClean="0">
                <a:solidFill>
                  <a:srgbClr val="FF0000"/>
                </a:solidFill>
                <a:latin typeface="Arial" pitchFamily="34" charset="0"/>
                <a:ea typeface="Times New Roman" pitchFamily="18" charset="0"/>
              </a:rPr>
              <a:t>(LEITURA OPCIONAL)</a:t>
            </a:r>
          </a:p>
          <a:p>
            <a:endParaRPr lang="pt-PT" sz="2000" dirty="0" smtClean="0"/>
          </a:p>
          <a:p>
            <a:endParaRPr lang="pt-PT" sz="2000" dirty="0"/>
          </a:p>
        </p:txBody>
      </p:sp>
      <p:pic>
        <p:nvPicPr>
          <p:cNvPr id="104449" name="Picture 1" descr="FIG30"/>
          <p:cNvPicPr>
            <a:picLocks noChangeAspect="1" noChangeArrowheads="1"/>
          </p:cNvPicPr>
          <p:nvPr/>
        </p:nvPicPr>
        <p:blipFill>
          <a:blip r:embed="rId2"/>
          <a:srcRect/>
          <a:stretch>
            <a:fillRect/>
          </a:stretch>
        </p:blipFill>
        <p:spPr bwMode="auto">
          <a:xfrm>
            <a:off x="714348" y="1000108"/>
            <a:ext cx="6171219" cy="4000528"/>
          </a:xfrm>
          <a:prstGeom prst="rect">
            <a:avLst/>
          </a:prstGeom>
          <a:noFill/>
          <a:ln w="9525">
            <a:noFill/>
            <a:miter lim="800000"/>
            <a:headEnd/>
            <a:tailEnd/>
          </a:ln>
        </p:spPr>
      </p:pic>
      <p:sp>
        <p:nvSpPr>
          <p:cNvPr id="104450" name="Text Box 2"/>
          <p:cNvSpPr txBox="1">
            <a:spLocks noChangeArrowheads="1"/>
          </p:cNvSpPr>
          <p:nvPr/>
        </p:nvSpPr>
        <p:spPr bwMode="auto">
          <a:xfrm rot="16200000">
            <a:off x="-596024" y="2310481"/>
            <a:ext cx="2064119" cy="443506"/>
          </a:xfrm>
          <a:prstGeom prst="rect">
            <a:avLst/>
          </a:prstGeom>
          <a:solidFill>
            <a:srgbClr val="FFFFFF"/>
          </a:solidFill>
          <a:ln w="9525">
            <a:noFill/>
            <a:miter lim="800000"/>
            <a:headEnd/>
            <a:tailEnd/>
          </a:ln>
          <a:effectLst/>
        </p:spPr>
        <p:txBody>
          <a:bodyPr vert="horz" wrap="square" lIns="91440" tIns="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600" b="1" i="1" u="none" strike="noStrike" cap="none" normalizeH="0" baseline="0" dirty="0" err="1" smtClean="0">
                <a:ln>
                  <a:noFill/>
                </a:ln>
                <a:solidFill>
                  <a:schemeClr val="tx1"/>
                </a:solidFill>
                <a:effectLst/>
                <a:latin typeface="Arial" pitchFamily="34" charset="0"/>
                <a:cs typeface="Arial" pitchFamily="34" charset="0"/>
              </a:rPr>
              <a:t>C</a:t>
            </a:r>
            <a:r>
              <a:rPr kumimoji="0" lang="pt-PT" sz="1600" b="1" i="1" u="none" strike="noStrike" cap="none" normalizeH="0" baseline="-25000" dirty="0" err="1" smtClean="0">
                <a:ln>
                  <a:noFill/>
                </a:ln>
                <a:solidFill>
                  <a:schemeClr val="tx1"/>
                </a:solidFill>
                <a:effectLst/>
                <a:latin typeface="Arial" pitchFamily="34" charset="0"/>
                <a:cs typeface="Arial" pitchFamily="34" charset="0"/>
              </a:rPr>
              <a:t>V</a:t>
            </a:r>
            <a:r>
              <a:rPr kumimoji="0" lang="pt-PT" sz="1600" b="1" i="0" u="none" strike="noStrike" cap="none" normalizeH="0" baseline="-25000" dirty="0" err="1" smtClean="0">
                <a:ln>
                  <a:noFill/>
                </a:ln>
                <a:solidFill>
                  <a:schemeClr val="tx1"/>
                </a:solidFill>
                <a:effectLst/>
                <a:latin typeface="Arial" pitchFamily="34" charset="0"/>
                <a:cs typeface="Arial" pitchFamily="34" charset="0"/>
              </a:rPr>
              <a:t>,m</a:t>
            </a:r>
            <a:r>
              <a:rPr kumimoji="0" lang="pt-PT" sz="1600" b="1" i="0" u="none" strike="noStrike" cap="none" normalizeH="0" baseline="0" dirty="0" smtClean="0">
                <a:ln>
                  <a:noFill/>
                </a:ln>
                <a:solidFill>
                  <a:schemeClr val="tx1"/>
                </a:solidFill>
                <a:effectLst/>
                <a:latin typeface="Arial" pitchFamily="34" charset="0"/>
                <a:cs typeface="Arial" pitchFamily="34" charset="0"/>
              </a:rPr>
              <a:t>/cal</a:t>
            </a:r>
            <a:r>
              <a:rPr kumimoji="0" lang="pt-PT" sz="1600" b="1" i="0" u="none" strike="noStrike" cap="none" normalizeH="0" baseline="0" dirty="0" smtClean="0">
                <a:ln>
                  <a:noFill/>
                </a:ln>
                <a:solidFill>
                  <a:schemeClr val="tx1"/>
                </a:solidFill>
                <a:effectLst/>
                <a:latin typeface="Arial" pitchFamily="34" charset="0"/>
                <a:cs typeface="Arial" pitchFamily="34" charset="0"/>
                <a:sym typeface="Symbol" pitchFamily="18" charset="2"/>
              </a:rPr>
              <a:t></a:t>
            </a:r>
            <a:r>
              <a:rPr kumimoji="0" lang="pt-PT" sz="1600" b="1" i="0" u="none" strike="noStrike" cap="none" normalizeH="0" baseline="0" dirty="0" smtClean="0">
                <a:ln>
                  <a:noFill/>
                </a:ln>
                <a:solidFill>
                  <a:schemeClr val="tx1"/>
                </a:solidFill>
                <a:effectLst/>
                <a:latin typeface="Arial" pitchFamily="34" charset="0"/>
                <a:cs typeface="Arial" pitchFamily="34" charset="0"/>
              </a:rPr>
              <a:t>mol</a:t>
            </a:r>
            <a:r>
              <a:rPr kumimoji="0" lang="pt-PT" sz="1600" b="1" i="0" u="none" strike="noStrike" cap="none" normalizeH="0" baseline="30000" dirty="0" smtClean="0">
                <a:ln>
                  <a:noFill/>
                </a:ln>
                <a:solidFill>
                  <a:schemeClr val="tx1"/>
                </a:solidFill>
                <a:effectLst/>
                <a:latin typeface="Arial" pitchFamily="34" charset="0"/>
                <a:cs typeface="Arial" pitchFamily="34" charset="0"/>
              </a:rPr>
              <a:t>-1</a:t>
            </a:r>
            <a:r>
              <a:rPr kumimoji="0" lang="pt-PT" sz="1600" b="1" i="0" u="none" strike="noStrike" cap="none" normalizeH="0" baseline="30000" dirty="0" smtClean="0">
                <a:ln>
                  <a:noFill/>
                </a:ln>
                <a:solidFill>
                  <a:schemeClr val="tx1"/>
                </a:solidFill>
                <a:effectLst/>
                <a:latin typeface="Arial" pitchFamily="34" charset="0"/>
                <a:cs typeface="Arial" pitchFamily="34" charset="0"/>
                <a:sym typeface="Symbol" pitchFamily="18" charset="2"/>
              </a:rPr>
              <a:t></a:t>
            </a:r>
            <a:r>
              <a:rPr kumimoji="0" lang="pt-PT" sz="1600" b="1" i="0" u="none" strike="noStrike" cap="none" normalizeH="0" baseline="0" dirty="0" smtClean="0">
                <a:ln>
                  <a:noFill/>
                </a:ln>
                <a:solidFill>
                  <a:schemeClr val="tx1"/>
                </a:solidFill>
                <a:effectLst/>
                <a:latin typeface="Arial" pitchFamily="34" charset="0"/>
                <a:cs typeface="Arial" pitchFamily="34" charset="0"/>
              </a:rPr>
              <a:t>K</a:t>
            </a:r>
            <a:r>
              <a:rPr kumimoji="0" lang="pt-PT" sz="1600" b="1" i="0" u="none" strike="noStrike" cap="none" normalizeH="0" baseline="30000" dirty="0" smtClean="0">
                <a:ln>
                  <a:noFill/>
                </a:ln>
                <a:solidFill>
                  <a:schemeClr val="tx1"/>
                </a:solidFill>
                <a:effectLst/>
                <a:latin typeface="Arial" pitchFamily="34" charset="0"/>
                <a:cs typeface="Arial" pitchFamily="34" charset="0"/>
              </a:rPr>
              <a:t>-1</a:t>
            </a:r>
            <a:endParaRPr kumimoji="0" lang="pt-PT"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451" name="Text Box 3"/>
          <p:cNvSpPr txBox="1">
            <a:spLocks noChangeArrowheads="1"/>
          </p:cNvSpPr>
          <p:nvPr/>
        </p:nvSpPr>
        <p:spPr bwMode="auto">
          <a:xfrm>
            <a:off x="4357686" y="5072074"/>
            <a:ext cx="1311295" cy="439764"/>
          </a:xfrm>
          <a:prstGeom prst="rect">
            <a:avLst/>
          </a:prstGeom>
          <a:solidFill>
            <a:srgbClr val="FFFFFF"/>
          </a:solidFill>
          <a:ln w="9525">
            <a:noFill/>
            <a:miter lim="800000"/>
            <a:headEnd/>
            <a:tailEnd/>
          </a:ln>
          <a:effectLst/>
        </p:spPr>
        <p:txBody>
          <a:bodyPr vert="horz" wrap="square" lIns="91440" tIns="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600" b="1" i="1" u="none" strike="noStrike" cap="none" normalizeH="0" baseline="0" dirty="0" smtClean="0">
                <a:ln>
                  <a:noFill/>
                </a:ln>
                <a:solidFill>
                  <a:schemeClr val="tx1"/>
                </a:solidFill>
                <a:effectLst/>
                <a:latin typeface="Arial" pitchFamily="34" charset="0"/>
                <a:cs typeface="Arial" pitchFamily="34" charset="0"/>
              </a:rPr>
              <a:t>  T</a:t>
            </a:r>
            <a:r>
              <a:rPr kumimoji="0" lang="pt-PT" sz="1600" b="1" i="0" u="none" strike="noStrike" cap="none" normalizeH="0" baseline="0" dirty="0" smtClean="0">
                <a:ln>
                  <a:noFill/>
                </a:ln>
                <a:solidFill>
                  <a:schemeClr val="tx1"/>
                </a:solidFill>
                <a:effectLst/>
                <a:latin typeface="Arial" pitchFamily="34" charset="0"/>
                <a:cs typeface="Arial" pitchFamily="34" charset="0"/>
              </a:rPr>
              <a:t> / K</a:t>
            </a:r>
            <a:endParaRPr kumimoji="0" lang="pt-PT"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452" name="Rectangle 4"/>
          <p:cNvSpPr>
            <a:spLocks noChangeArrowheads="1"/>
          </p:cNvSpPr>
          <p:nvPr/>
        </p:nvSpPr>
        <p:spPr bwMode="auto">
          <a:xfrm>
            <a:off x="1071538" y="5429264"/>
            <a:ext cx="594906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Capacidade calorífica de alguns sólidos.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Legenda:</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C,diamante</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D</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=1860 K;  (Cu),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D</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=315 K;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Pb</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D</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=88 K. </a:t>
            </a:r>
          </a:p>
        </p:txBody>
      </p:sp>
      <p:sp>
        <p:nvSpPr>
          <p:cNvPr id="7" name="Rectângulo 6"/>
          <p:cNvSpPr/>
          <p:nvPr/>
        </p:nvSpPr>
        <p:spPr>
          <a:xfrm>
            <a:off x="6715140" y="1357298"/>
            <a:ext cx="2000264" cy="2585323"/>
          </a:xfrm>
          <a:prstGeom prst="rect">
            <a:avLst/>
          </a:prstGeom>
        </p:spPr>
        <p:txBody>
          <a:bodyPr wrap="square">
            <a:spAutoFit/>
          </a:bodyPr>
          <a:lstStyle/>
          <a:p>
            <a:r>
              <a:rPr lang="pt-PT" b="1" dirty="0" smtClean="0">
                <a:solidFill>
                  <a:srgbClr val="7030A0"/>
                </a:solidFill>
              </a:rPr>
              <a:t>Quanto menor for o valor de </a:t>
            </a:r>
            <a:r>
              <a:rPr lang="pt-PT" b="1" i="1" dirty="0" smtClean="0">
                <a:solidFill>
                  <a:srgbClr val="7030A0"/>
                </a:solidFill>
                <a:sym typeface="Symbol"/>
              </a:rPr>
              <a:t></a:t>
            </a:r>
            <a:r>
              <a:rPr lang="pt-PT" b="1" baseline="-25000" dirty="0" smtClean="0">
                <a:solidFill>
                  <a:srgbClr val="7030A0"/>
                </a:solidFill>
              </a:rPr>
              <a:t>D</a:t>
            </a:r>
            <a:r>
              <a:rPr lang="pt-PT" b="1" dirty="0" smtClean="0">
                <a:solidFill>
                  <a:srgbClr val="7030A0"/>
                </a:solidFill>
              </a:rPr>
              <a:t> mais baixa é a temperatura à qual a capacidade calorífica molar da substância, </a:t>
            </a:r>
            <a:r>
              <a:rPr lang="pt-PT" b="1" i="1" dirty="0" err="1" smtClean="0">
                <a:solidFill>
                  <a:srgbClr val="7030A0"/>
                </a:solidFill>
              </a:rPr>
              <a:t>C</a:t>
            </a:r>
            <a:r>
              <a:rPr lang="pt-PT" b="1" i="1" baseline="-25000" dirty="0" err="1" smtClean="0">
                <a:solidFill>
                  <a:srgbClr val="7030A0"/>
                </a:solidFill>
              </a:rPr>
              <a:t>V</a:t>
            </a:r>
            <a:r>
              <a:rPr lang="pt-PT" b="1" baseline="-25000" dirty="0" err="1" smtClean="0">
                <a:solidFill>
                  <a:srgbClr val="7030A0"/>
                </a:solidFill>
              </a:rPr>
              <a:t>,m</a:t>
            </a:r>
            <a:r>
              <a:rPr lang="pt-PT" b="1" baseline="-25000" dirty="0" smtClean="0">
                <a:solidFill>
                  <a:srgbClr val="7030A0"/>
                </a:solidFill>
              </a:rPr>
              <a:t> </a:t>
            </a:r>
            <a:r>
              <a:rPr lang="pt-PT" b="1" dirty="0" smtClean="0">
                <a:solidFill>
                  <a:srgbClr val="7030A0"/>
                </a:solidFill>
              </a:rPr>
              <a:t>, atinge o valor clássico (3R) .</a:t>
            </a:r>
            <a:endParaRPr lang="pt-PT"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ipe(down)">
                                      <p:cBhvr>
                                        <p:cTn id="7" dur="580">
                                          <p:stCondLst>
                                            <p:cond delay="0"/>
                                          </p:stCondLst>
                                        </p:cTn>
                                        <p:tgtEl>
                                          <p:spTgt spid="104450"/>
                                        </p:tgtEl>
                                      </p:cBhvr>
                                    </p:animEffect>
                                    <p:anim calcmode="lin" valueType="num">
                                      <p:cBhvr>
                                        <p:cTn id="8" dur="1822" tmFilter="0,0; 0.14,0.36; 0.43,0.73; 0.71,0.91; 1.0,1.0">
                                          <p:stCondLst>
                                            <p:cond delay="0"/>
                                          </p:stCondLst>
                                        </p:cTn>
                                        <p:tgtEl>
                                          <p:spTgt spid="1044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4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4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4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45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450"/>
                                        </p:tgtEl>
                                      </p:cBhvr>
                                      <p:to x="100000" y="60000"/>
                                    </p:animScale>
                                    <p:animScale>
                                      <p:cBhvr>
                                        <p:cTn id="14" dur="166" decel="50000">
                                          <p:stCondLst>
                                            <p:cond delay="676"/>
                                          </p:stCondLst>
                                        </p:cTn>
                                        <p:tgtEl>
                                          <p:spTgt spid="104450"/>
                                        </p:tgtEl>
                                      </p:cBhvr>
                                      <p:to x="100000" y="100000"/>
                                    </p:animScale>
                                    <p:animScale>
                                      <p:cBhvr>
                                        <p:cTn id="15" dur="26">
                                          <p:stCondLst>
                                            <p:cond delay="1312"/>
                                          </p:stCondLst>
                                        </p:cTn>
                                        <p:tgtEl>
                                          <p:spTgt spid="104450"/>
                                        </p:tgtEl>
                                      </p:cBhvr>
                                      <p:to x="100000" y="80000"/>
                                    </p:animScale>
                                    <p:animScale>
                                      <p:cBhvr>
                                        <p:cTn id="16" dur="166" decel="50000">
                                          <p:stCondLst>
                                            <p:cond delay="1338"/>
                                          </p:stCondLst>
                                        </p:cTn>
                                        <p:tgtEl>
                                          <p:spTgt spid="104450"/>
                                        </p:tgtEl>
                                      </p:cBhvr>
                                      <p:to x="100000" y="100000"/>
                                    </p:animScale>
                                    <p:animScale>
                                      <p:cBhvr>
                                        <p:cTn id="17" dur="26">
                                          <p:stCondLst>
                                            <p:cond delay="1642"/>
                                          </p:stCondLst>
                                        </p:cTn>
                                        <p:tgtEl>
                                          <p:spTgt spid="104450"/>
                                        </p:tgtEl>
                                      </p:cBhvr>
                                      <p:to x="100000" y="90000"/>
                                    </p:animScale>
                                    <p:animScale>
                                      <p:cBhvr>
                                        <p:cTn id="18" dur="166" decel="50000">
                                          <p:stCondLst>
                                            <p:cond delay="1668"/>
                                          </p:stCondLst>
                                        </p:cTn>
                                        <p:tgtEl>
                                          <p:spTgt spid="104450"/>
                                        </p:tgtEl>
                                      </p:cBhvr>
                                      <p:to x="100000" y="100000"/>
                                    </p:animScale>
                                    <p:animScale>
                                      <p:cBhvr>
                                        <p:cTn id="19" dur="26">
                                          <p:stCondLst>
                                            <p:cond delay="1808"/>
                                          </p:stCondLst>
                                        </p:cTn>
                                        <p:tgtEl>
                                          <p:spTgt spid="104450"/>
                                        </p:tgtEl>
                                      </p:cBhvr>
                                      <p:to x="100000" y="95000"/>
                                    </p:animScale>
                                    <p:animScale>
                                      <p:cBhvr>
                                        <p:cTn id="20" dur="166" decel="50000">
                                          <p:stCondLst>
                                            <p:cond delay="1834"/>
                                          </p:stCondLst>
                                        </p:cTn>
                                        <p:tgtEl>
                                          <p:spTgt spid="10445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449"/>
                                        </p:tgtEl>
                                        <p:attrNameLst>
                                          <p:attrName>style.visibility</p:attrName>
                                        </p:attrNameLst>
                                      </p:cBhvr>
                                      <p:to>
                                        <p:strVal val="visible"/>
                                      </p:to>
                                    </p:set>
                                    <p:animEffect transition="in" filter="wipe(down)">
                                      <p:cBhvr>
                                        <p:cTn id="23" dur="580">
                                          <p:stCondLst>
                                            <p:cond delay="0"/>
                                          </p:stCondLst>
                                        </p:cTn>
                                        <p:tgtEl>
                                          <p:spTgt spid="104449"/>
                                        </p:tgtEl>
                                      </p:cBhvr>
                                    </p:animEffect>
                                    <p:anim calcmode="lin" valueType="num">
                                      <p:cBhvr>
                                        <p:cTn id="24" dur="1822" tmFilter="0,0; 0.14,0.36; 0.43,0.73; 0.71,0.91; 1.0,1.0">
                                          <p:stCondLst>
                                            <p:cond delay="0"/>
                                          </p:stCondLst>
                                        </p:cTn>
                                        <p:tgtEl>
                                          <p:spTgt spid="10444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44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44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44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449"/>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449"/>
                                        </p:tgtEl>
                                      </p:cBhvr>
                                      <p:to x="100000" y="60000"/>
                                    </p:animScale>
                                    <p:animScale>
                                      <p:cBhvr>
                                        <p:cTn id="30" dur="166" decel="50000">
                                          <p:stCondLst>
                                            <p:cond delay="676"/>
                                          </p:stCondLst>
                                        </p:cTn>
                                        <p:tgtEl>
                                          <p:spTgt spid="104449"/>
                                        </p:tgtEl>
                                      </p:cBhvr>
                                      <p:to x="100000" y="100000"/>
                                    </p:animScale>
                                    <p:animScale>
                                      <p:cBhvr>
                                        <p:cTn id="31" dur="26">
                                          <p:stCondLst>
                                            <p:cond delay="1312"/>
                                          </p:stCondLst>
                                        </p:cTn>
                                        <p:tgtEl>
                                          <p:spTgt spid="104449"/>
                                        </p:tgtEl>
                                      </p:cBhvr>
                                      <p:to x="100000" y="80000"/>
                                    </p:animScale>
                                    <p:animScale>
                                      <p:cBhvr>
                                        <p:cTn id="32" dur="166" decel="50000">
                                          <p:stCondLst>
                                            <p:cond delay="1338"/>
                                          </p:stCondLst>
                                        </p:cTn>
                                        <p:tgtEl>
                                          <p:spTgt spid="104449"/>
                                        </p:tgtEl>
                                      </p:cBhvr>
                                      <p:to x="100000" y="100000"/>
                                    </p:animScale>
                                    <p:animScale>
                                      <p:cBhvr>
                                        <p:cTn id="33" dur="26">
                                          <p:stCondLst>
                                            <p:cond delay="1642"/>
                                          </p:stCondLst>
                                        </p:cTn>
                                        <p:tgtEl>
                                          <p:spTgt spid="104449"/>
                                        </p:tgtEl>
                                      </p:cBhvr>
                                      <p:to x="100000" y="90000"/>
                                    </p:animScale>
                                    <p:animScale>
                                      <p:cBhvr>
                                        <p:cTn id="34" dur="166" decel="50000">
                                          <p:stCondLst>
                                            <p:cond delay="1668"/>
                                          </p:stCondLst>
                                        </p:cTn>
                                        <p:tgtEl>
                                          <p:spTgt spid="104449"/>
                                        </p:tgtEl>
                                      </p:cBhvr>
                                      <p:to x="100000" y="100000"/>
                                    </p:animScale>
                                    <p:animScale>
                                      <p:cBhvr>
                                        <p:cTn id="35" dur="26">
                                          <p:stCondLst>
                                            <p:cond delay="1808"/>
                                          </p:stCondLst>
                                        </p:cTn>
                                        <p:tgtEl>
                                          <p:spTgt spid="104449"/>
                                        </p:tgtEl>
                                      </p:cBhvr>
                                      <p:to x="100000" y="95000"/>
                                    </p:animScale>
                                    <p:animScale>
                                      <p:cBhvr>
                                        <p:cTn id="36" dur="166" decel="50000">
                                          <p:stCondLst>
                                            <p:cond delay="1834"/>
                                          </p:stCondLst>
                                        </p:cTn>
                                        <p:tgtEl>
                                          <p:spTgt spid="10444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4451"/>
                                        </p:tgtEl>
                                        <p:attrNameLst>
                                          <p:attrName>style.visibility</p:attrName>
                                        </p:attrNameLst>
                                      </p:cBhvr>
                                      <p:to>
                                        <p:strVal val="visible"/>
                                      </p:to>
                                    </p:set>
                                    <p:animEffect transition="in" filter="wipe(down)">
                                      <p:cBhvr>
                                        <p:cTn id="39" dur="580">
                                          <p:stCondLst>
                                            <p:cond delay="0"/>
                                          </p:stCondLst>
                                        </p:cTn>
                                        <p:tgtEl>
                                          <p:spTgt spid="104451"/>
                                        </p:tgtEl>
                                      </p:cBhvr>
                                    </p:animEffect>
                                    <p:anim calcmode="lin" valueType="num">
                                      <p:cBhvr>
                                        <p:cTn id="40" dur="1822" tmFilter="0,0; 0.14,0.36; 0.43,0.73; 0.71,0.91; 1.0,1.0">
                                          <p:stCondLst>
                                            <p:cond delay="0"/>
                                          </p:stCondLst>
                                        </p:cTn>
                                        <p:tgtEl>
                                          <p:spTgt spid="10445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45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45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45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451"/>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451"/>
                                        </p:tgtEl>
                                      </p:cBhvr>
                                      <p:to x="100000" y="60000"/>
                                    </p:animScale>
                                    <p:animScale>
                                      <p:cBhvr>
                                        <p:cTn id="46" dur="166" decel="50000">
                                          <p:stCondLst>
                                            <p:cond delay="676"/>
                                          </p:stCondLst>
                                        </p:cTn>
                                        <p:tgtEl>
                                          <p:spTgt spid="104451"/>
                                        </p:tgtEl>
                                      </p:cBhvr>
                                      <p:to x="100000" y="100000"/>
                                    </p:animScale>
                                    <p:animScale>
                                      <p:cBhvr>
                                        <p:cTn id="47" dur="26">
                                          <p:stCondLst>
                                            <p:cond delay="1312"/>
                                          </p:stCondLst>
                                        </p:cTn>
                                        <p:tgtEl>
                                          <p:spTgt spid="104451"/>
                                        </p:tgtEl>
                                      </p:cBhvr>
                                      <p:to x="100000" y="80000"/>
                                    </p:animScale>
                                    <p:animScale>
                                      <p:cBhvr>
                                        <p:cTn id="48" dur="166" decel="50000">
                                          <p:stCondLst>
                                            <p:cond delay="1338"/>
                                          </p:stCondLst>
                                        </p:cTn>
                                        <p:tgtEl>
                                          <p:spTgt spid="104451"/>
                                        </p:tgtEl>
                                      </p:cBhvr>
                                      <p:to x="100000" y="100000"/>
                                    </p:animScale>
                                    <p:animScale>
                                      <p:cBhvr>
                                        <p:cTn id="49" dur="26">
                                          <p:stCondLst>
                                            <p:cond delay="1642"/>
                                          </p:stCondLst>
                                        </p:cTn>
                                        <p:tgtEl>
                                          <p:spTgt spid="104451"/>
                                        </p:tgtEl>
                                      </p:cBhvr>
                                      <p:to x="100000" y="90000"/>
                                    </p:animScale>
                                    <p:animScale>
                                      <p:cBhvr>
                                        <p:cTn id="50" dur="166" decel="50000">
                                          <p:stCondLst>
                                            <p:cond delay="1668"/>
                                          </p:stCondLst>
                                        </p:cTn>
                                        <p:tgtEl>
                                          <p:spTgt spid="104451"/>
                                        </p:tgtEl>
                                      </p:cBhvr>
                                      <p:to x="100000" y="100000"/>
                                    </p:animScale>
                                    <p:animScale>
                                      <p:cBhvr>
                                        <p:cTn id="51" dur="26">
                                          <p:stCondLst>
                                            <p:cond delay="1808"/>
                                          </p:stCondLst>
                                        </p:cTn>
                                        <p:tgtEl>
                                          <p:spTgt spid="104451"/>
                                        </p:tgtEl>
                                      </p:cBhvr>
                                      <p:to x="100000" y="95000"/>
                                    </p:animScale>
                                    <p:animScale>
                                      <p:cBhvr>
                                        <p:cTn id="52" dur="166" decel="50000">
                                          <p:stCondLst>
                                            <p:cond delay="1834"/>
                                          </p:stCondLst>
                                        </p:cTn>
                                        <p:tgtEl>
                                          <p:spTgt spid="10445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4452"/>
                                        </p:tgtEl>
                                        <p:attrNameLst>
                                          <p:attrName>style.visibility</p:attrName>
                                        </p:attrNameLst>
                                      </p:cBhvr>
                                      <p:to>
                                        <p:strVal val="visible"/>
                                      </p:to>
                                    </p:set>
                                    <p:animEffect transition="in" filter="wipe(down)">
                                      <p:cBhvr>
                                        <p:cTn id="55" dur="580">
                                          <p:stCondLst>
                                            <p:cond delay="0"/>
                                          </p:stCondLst>
                                        </p:cTn>
                                        <p:tgtEl>
                                          <p:spTgt spid="104452"/>
                                        </p:tgtEl>
                                      </p:cBhvr>
                                    </p:animEffect>
                                    <p:anim calcmode="lin" valueType="num">
                                      <p:cBhvr>
                                        <p:cTn id="56" dur="1822" tmFilter="0,0; 0.14,0.36; 0.43,0.73; 0.71,0.91; 1.0,1.0">
                                          <p:stCondLst>
                                            <p:cond delay="0"/>
                                          </p:stCondLst>
                                        </p:cTn>
                                        <p:tgtEl>
                                          <p:spTgt spid="10445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445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445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445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4452"/>
                                        </p:tgtEl>
                                        <p:attrNameLst>
                                          <p:attrName>ppt_y</p:attrName>
                                        </p:attrNameLst>
                                      </p:cBhvr>
                                      <p:tavLst>
                                        <p:tav tm="0" fmla="#ppt_y-sin(pi*$)/81">
                                          <p:val>
                                            <p:fltVal val="0"/>
                                          </p:val>
                                        </p:tav>
                                        <p:tav tm="100000">
                                          <p:val>
                                            <p:fltVal val="1"/>
                                          </p:val>
                                        </p:tav>
                                      </p:tavLst>
                                    </p:anim>
                                    <p:animScale>
                                      <p:cBhvr>
                                        <p:cTn id="61" dur="26">
                                          <p:stCondLst>
                                            <p:cond delay="650"/>
                                          </p:stCondLst>
                                        </p:cTn>
                                        <p:tgtEl>
                                          <p:spTgt spid="104452"/>
                                        </p:tgtEl>
                                      </p:cBhvr>
                                      <p:to x="100000" y="60000"/>
                                    </p:animScale>
                                    <p:animScale>
                                      <p:cBhvr>
                                        <p:cTn id="62" dur="166" decel="50000">
                                          <p:stCondLst>
                                            <p:cond delay="676"/>
                                          </p:stCondLst>
                                        </p:cTn>
                                        <p:tgtEl>
                                          <p:spTgt spid="104452"/>
                                        </p:tgtEl>
                                      </p:cBhvr>
                                      <p:to x="100000" y="100000"/>
                                    </p:animScale>
                                    <p:animScale>
                                      <p:cBhvr>
                                        <p:cTn id="63" dur="26">
                                          <p:stCondLst>
                                            <p:cond delay="1312"/>
                                          </p:stCondLst>
                                        </p:cTn>
                                        <p:tgtEl>
                                          <p:spTgt spid="104452"/>
                                        </p:tgtEl>
                                      </p:cBhvr>
                                      <p:to x="100000" y="80000"/>
                                    </p:animScale>
                                    <p:animScale>
                                      <p:cBhvr>
                                        <p:cTn id="64" dur="166" decel="50000">
                                          <p:stCondLst>
                                            <p:cond delay="1338"/>
                                          </p:stCondLst>
                                        </p:cTn>
                                        <p:tgtEl>
                                          <p:spTgt spid="104452"/>
                                        </p:tgtEl>
                                      </p:cBhvr>
                                      <p:to x="100000" y="100000"/>
                                    </p:animScale>
                                    <p:animScale>
                                      <p:cBhvr>
                                        <p:cTn id="65" dur="26">
                                          <p:stCondLst>
                                            <p:cond delay="1642"/>
                                          </p:stCondLst>
                                        </p:cTn>
                                        <p:tgtEl>
                                          <p:spTgt spid="104452"/>
                                        </p:tgtEl>
                                      </p:cBhvr>
                                      <p:to x="100000" y="90000"/>
                                    </p:animScale>
                                    <p:animScale>
                                      <p:cBhvr>
                                        <p:cTn id="66" dur="166" decel="50000">
                                          <p:stCondLst>
                                            <p:cond delay="1668"/>
                                          </p:stCondLst>
                                        </p:cTn>
                                        <p:tgtEl>
                                          <p:spTgt spid="104452"/>
                                        </p:tgtEl>
                                      </p:cBhvr>
                                      <p:to x="100000" y="100000"/>
                                    </p:animScale>
                                    <p:animScale>
                                      <p:cBhvr>
                                        <p:cTn id="67" dur="26">
                                          <p:stCondLst>
                                            <p:cond delay="1808"/>
                                          </p:stCondLst>
                                        </p:cTn>
                                        <p:tgtEl>
                                          <p:spTgt spid="104452"/>
                                        </p:tgtEl>
                                      </p:cBhvr>
                                      <p:to x="100000" y="95000"/>
                                    </p:animScale>
                                    <p:animScale>
                                      <p:cBhvr>
                                        <p:cTn id="68" dur="166" decel="50000">
                                          <p:stCondLst>
                                            <p:cond delay="1834"/>
                                          </p:stCondLst>
                                        </p:cTn>
                                        <p:tgtEl>
                                          <p:spTgt spid="10445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80">
                                          <p:stCondLst>
                                            <p:cond delay="0"/>
                                          </p:stCondLst>
                                        </p:cTn>
                                        <p:tgtEl>
                                          <p:spTgt spid="7"/>
                                        </p:tgtEl>
                                      </p:cBhvr>
                                    </p:animEffect>
                                    <p:anim calcmode="lin" valueType="num">
                                      <p:cBhvr>
                                        <p:cTn id="7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9" dur="26">
                                          <p:stCondLst>
                                            <p:cond delay="650"/>
                                          </p:stCondLst>
                                        </p:cTn>
                                        <p:tgtEl>
                                          <p:spTgt spid="7"/>
                                        </p:tgtEl>
                                      </p:cBhvr>
                                      <p:to x="100000" y="60000"/>
                                    </p:animScale>
                                    <p:animScale>
                                      <p:cBhvr>
                                        <p:cTn id="80" dur="166" decel="50000">
                                          <p:stCondLst>
                                            <p:cond delay="676"/>
                                          </p:stCondLst>
                                        </p:cTn>
                                        <p:tgtEl>
                                          <p:spTgt spid="7"/>
                                        </p:tgtEl>
                                      </p:cBhvr>
                                      <p:to x="100000" y="100000"/>
                                    </p:animScale>
                                    <p:animScale>
                                      <p:cBhvr>
                                        <p:cTn id="81" dur="26">
                                          <p:stCondLst>
                                            <p:cond delay="1312"/>
                                          </p:stCondLst>
                                        </p:cTn>
                                        <p:tgtEl>
                                          <p:spTgt spid="7"/>
                                        </p:tgtEl>
                                      </p:cBhvr>
                                      <p:to x="100000" y="80000"/>
                                    </p:animScale>
                                    <p:animScale>
                                      <p:cBhvr>
                                        <p:cTn id="82" dur="166" decel="50000">
                                          <p:stCondLst>
                                            <p:cond delay="1338"/>
                                          </p:stCondLst>
                                        </p:cTn>
                                        <p:tgtEl>
                                          <p:spTgt spid="7"/>
                                        </p:tgtEl>
                                      </p:cBhvr>
                                      <p:to x="100000" y="100000"/>
                                    </p:animScale>
                                    <p:animScale>
                                      <p:cBhvr>
                                        <p:cTn id="83" dur="26">
                                          <p:stCondLst>
                                            <p:cond delay="1642"/>
                                          </p:stCondLst>
                                        </p:cTn>
                                        <p:tgtEl>
                                          <p:spTgt spid="7"/>
                                        </p:tgtEl>
                                      </p:cBhvr>
                                      <p:to x="100000" y="90000"/>
                                    </p:animScale>
                                    <p:animScale>
                                      <p:cBhvr>
                                        <p:cTn id="84" dur="166" decel="50000">
                                          <p:stCondLst>
                                            <p:cond delay="1668"/>
                                          </p:stCondLst>
                                        </p:cTn>
                                        <p:tgtEl>
                                          <p:spTgt spid="7"/>
                                        </p:tgtEl>
                                      </p:cBhvr>
                                      <p:to x="100000" y="100000"/>
                                    </p:animScale>
                                    <p:animScale>
                                      <p:cBhvr>
                                        <p:cTn id="85" dur="26">
                                          <p:stCondLst>
                                            <p:cond delay="1808"/>
                                          </p:stCondLst>
                                        </p:cTn>
                                        <p:tgtEl>
                                          <p:spTgt spid="7"/>
                                        </p:tgtEl>
                                      </p:cBhvr>
                                      <p:to x="100000" y="95000"/>
                                    </p:animScale>
                                    <p:animScale>
                                      <p:cBhvr>
                                        <p:cTn id="8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2"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142852"/>
            <a:ext cx="6870599" cy="1077218"/>
          </a:xfrm>
          <a:prstGeom prst="rect">
            <a:avLst/>
          </a:prstGeom>
          <a:noFill/>
        </p:spPr>
        <p:txBody>
          <a:bodyPr wrap="none" rtlCol="0">
            <a:spAutoFit/>
          </a:bodyPr>
          <a:lstStyle/>
          <a:p>
            <a:pPr lvl="0"/>
            <a:r>
              <a:rPr lang="pt-PT" sz="2400" dirty="0" smtClean="0">
                <a:solidFill>
                  <a:srgbClr val="FF0000"/>
                </a:solidFill>
              </a:rPr>
              <a:t>Capacidade calorífica do sólido </a:t>
            </a:r>
            <a:r>
              <a:rPr lang="pt-PT" sz="2400" dirty="0" smtClean="0">
                <a:solidFill>
                  <a:srgbClr val="FF0000"/>
                </a:solidFill>
              </a:rPr>
              <a:t> </a:t>
            </a:r>
            <a:r>
              <a:rPr lang="pt-PT" sz="2000" b="1" dirty="0" smtClean="0">
                <a:solidFill>
                  <a:srgbClr val="FF0000"/>
                </a:solidFill>
                <a:latin typeface="Arial" pitchFamily="34" charset="0"/>
                <a:ea typeface="Times New Roman" pitchFamily="18" charset="0"/>
              </a:rPr>
              <a:t>(LEITURA OPCIONAL)</a:t>
            </a:r>
          </a:p>
          <a:p>
            <a:endParaRPr lang="pt-PT" sz="2000" dirty="0" smtClean="0"/>
          </a:p>
          <a:p>
            <a:endParaRPr lang="pt-PT" sz="2000" dirty="0"/>
          </a:p>
        </p:txBody>
      </p:sp>
      <p:sp>
        <p:nvSpPr>
          <p:cNvPr id="110594" name="Text Box 2"/>
          <p:cNvSpPr txBox="1">
            <a:spLocks noChangeArrowheads="1"/>
          </p:cNvSpPr>
          <p:nvPr/>
        </p:nvSpPr>
        <p:spPr bwMode="auto">
          <a:xfrm rot="16200000">
            <a:off x="-406220" y="2405579"/>
            <a:ext cx="1964008" cy="294373"/>
          </a:xfrm>
          <a:prstGeom prst="rect">
            <a:avLst/>
          </a:prstGeom>
          <a:solidFill>
            <a:srgbClr val="FFFFFF"/>
          </a:solidFill>
          <a:ln w="9525">
            <a:noFill/>
            <a:miter lim="800000"/>
            <a:headEnd/>
            <a:tailEnd/>
          </a:ln>
          <a:effectLst/>
        </p:spPr>
        <p:txBody>
          <a:bodyPr vert="horz" wrap="square" lIns="91440" tIns="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1" u="none" strike="noStrike" cap="none" normalizeH="0" baseline="0" dirty="0" err="1" smtClean="0">
                <a:ln>
                  <a:noFill/>
                </a:ln>
                <a:solidFill>
                  <a:schemeClr val="tx1"/>
                </a:solidFill>
                <a:effectLst/>
                <a:latin typeface="Arial" pitchFamily="34" charset="0"/>
                <a:cs typeface="Arial" pitchFamily="34" charset="0"/>
              </a:rPr>
              <a:t>C</a:t>
            </a:r>
            <a:r>
              <a:rPr kumimoji="0" lang="pt-PT" sz="1400" b="1" i="1" u="none" strike="noStrike" cap="none" normalizeH="0" baseline="-25000" dirty="0" err="1" smtClean="0">
                <a:ln>
                  <a:noFill/>
                </a:ln>
                <a:solidFill>
                  <a:schemeClr val="tx1"/>
                </a:solidFill>
                <a:effectLst/>
                <a:latin typeface="Arial" pitchFamily="34" charset="0"/>
                <a:cs typeface="Arial" pitchFamily="34" charset="0"/>
              </a:rPr>
              <a:t>V</a:t>
            </a:r>
            <a:r>
              <a:rPr kumimoji="0" lang="pt-PT" sz="1400" b="1" i="0" u="none" strike="noStrike" cap="none" normalizeH="0" baseline="-25000" dirty="0" err="1" smtClean="0">
                <a:ln>
                  <a:noFill/>
                </a:ln>
                <a:solidFill>
                  <a:schemeClr val="tx1"/>
                </a:solidFill>
                <a:effectLst/>
                <a:latin typeface="Arial" pitchFamily="34" charset="0"/>
                <a:cs typeface="Arial" pitchFamily="34" charset="0"/>
              </a:rPr>
              <a:t>,m</a:t>
            </a:r>
            <a:r>
              <a:rPr kumimoji="0" lang="pt-PT" sz="1400" b="1" i="0" u="none" strike="noStrike" cap="none" normalizeH="0" baseline="0" dirty="0" smtClean="0">
                <a:ln>
                  <a:noFill/>
                </a:ln>
                <a:solidFill>
                  <a:schemeClr val="tx1"/>
                </a:solidFill>
                <a:effectLst/>
                <a:latin typeface="Arial" pitchFamily="34" charset="0"/>
                <a:cs typeface="Arial" pitchFamily="34" charset="0"/>
              </a:rPr>
              <a:t>/cal</a:t>
            </a:r>
            <a:r>
              <a:rPr kumimoji="0" lang="pt-PT" sz="1400" b="1" i="0" u="none" strike="noStrike" cap="none" normalizeH="0" baseline="0" dirty="0" smtClean="0">
                <a:ln>
                  <a:noFill/>
                </a:ln>
                <a:solidFill>
                  <a:schemeClr val="tx1"/>
                </a:solidFill>
                <a:effectLst/>
                <a:latin typeface="Arial" pitchFamily="34" charset="0"/>
                <a:cs typeface="Arial" pitchFamily="34" charset="0"/>
                <a:sym typeface="Symbol" pitchFamily="18" charset="2"/>
              </a:rPr>
              <a:t></a:t>
            </a:r>
            <a:r>
              <a:rPr kumimoji="0" lang="pt-PT" sz="1400" b="1" i="0" u="none" strike="noStrike" cap="none" normalizeH="0" baseline="0" dirty="0" smtClean="0">
                <a:ln>
                  <a:noFill/>
                </a:ln>
                <a:solidFill>
                  <a:schemeClr val="tx1"/>
                </a:solidFill>
                <a:effectLst/>
                <a:latin typeface="Arial" pitchFamily="34" charset="0"/>
                <a:cs typeface="Arial" pitchFamily="34" charset="0"/>
              </a:rPr>
              <a:t>mol</a:t>
            </a:r>
            <a:r>
              <a:rPr kumimoji="0" lang="pt-PT" sz="1400" b="1" i="0" u="none" strike="noStrike" cap="none" normalizeH="0" baseline="30000" dirty="0" smtClean="0">
                <a:ln>
                  <a:noFill/>
                </a:ln>
                <a:solidFill>
                  <a:schemeClr val="tx1"/>
                </a:solidFill>
                <a:effectLst/>
                <a:latin typeface="Arial" pitchFamily="34" charset="0"/>
                <a:cs typeface="Arial" pitchFamily="34" charset="0"/>
              </a:rPr>
              <a:t>-1</a:t>
            </a:r>
            <a:r>
              <a:rPr kumimoji="0" lang="pt-PT" sz="1400" b="1" i="0" u="none" strike="noStrike" cap="none" normalizeH="0" baseline="30000" dirty="0" smtClean="0">
                <a:ln>
                  <a:noFill/>
                </a:ln>
                <a:solidFill>
                  <a:schemeClr val="tx1"/>
                </a:solidFill>
                <a:effectLst/>
                <a:latin typeface="Arial" pitchFamily="34" charset="0"/>
                <a:cs typeface="Arial" pitchFamily="34" charset="0"/>
                <a:sym typeface="Symbol" pitchFamily="18" charset="2"/>
              </a:rPr>
              <a:t></a:t>
            </a:r>
            <a:r>
              <a:rPr kumimoji="0" lang="pt-PT" sz="1400" b="1" i="0" u="none" strike="noStrike" cap="none" normalizeH="0" baseline="0" dirty="0" smtClean="0">
                <a:ln>
                  <a:noFill/>
                </a:ln>
                <a:solidFill>
                  <a:schemeClr val="tx1"/>
                </a:solidFill>
                <a:effectLst/>
                <a:latin typeface="Arial" pitchFamily="34" charset="0"/>
                <a:cs typeface="Arial" pitchFamily="34" charset="0"/>
              </a:rPr>
              <a:t>K</a:t>
            </a:r>
            <a:r>
              <a:rPr kumimoji="0" lang="pt-PT" sz="1400" b="1" i="0" u="none" strike="noStrike" cap="none" normalizeH="0" baseline="30000" dirty="0" smtClean="0">
                <a:ln>
                  <a:noFill/>
                </a:ln>
                <a:solidFill>
                  <a:schemeClr val="tx1"/>
                </a:solidFill>
                <a:effectLst/>
                <a:latin typeface="Arial" pitchFamily="34" charset="0"/>
                <a:cs typeface="Arial" pitchFamily="34" charset="0"/>
              </a:rPr>
              <a:t>-1</a:t>
            </a:r>
            <a:endParaRPr kumimoji="0" lang="pt-PT"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10596" name="Picture 4" descr="FIG31def"/>
          <p:cNvPicPr>
            <a:picLocks noChangeAspect="1" noChangeArrowheads="1"/>
          </p:cNvPicPr>
          <p:nvPr/>
        </p:nvPicPr>
        <p:blipFill>
          <a:blip r:embed="rId2"/>
          <a:srcRect/>
          <a:stretch>
            <a:fillRect/>
          </a:stretch>
        </p:blipFill>
        <p:spPr bwMode="auto">
          <a:xfrm>
            <a:off x="714348" y="570630"/>
            <a:ext cx="6215106" cy="4858634"/>
          </a:xfrm>
          <a:prstGeom prst="rect">
            <a:avLst/>
          </a:prstGeom>
          <a:noFill/>
          <a:ln w="9525">
            <a:noFill/>
            <a:miter lim="800000"/>
            <a:headEnd/>
            <a:tailEnd/>
          </a:ln>
        </p:spPr>
      </p:pic>
      <p:sp>
        <p:nvSpPr>
          <p:cNvPr id="110597" name="Text Box 5"/>
          <p:cNvSpPr txBox="1">
            <a:spLocks noChangeArrowheads="1"/>
          </p:cNvSpPr>
          <p:nvPr/>
        </p:nvSpPr>
        <p:spPr bwMode="auto">
          <a:xfrm>
            <a:off x="5214942" y="5071224"/>
            <a:ext cx="785814" cy="214314"/>
          </a:xfrm>
          <a:prstGeom prst="rect">
            <a:avLst/>
          </a:prstGeom>
          <a:solidFill>
            <a:srgbClr val="FFFFFF"/>
          </a:solidFill>
          <a:ln w="9525">
            <a:noFill/>
            <a:miter lim="800000"/>
            <a:headEnd/>
            <a:tailEnd/>
          </a:ln>
          <a:effectLst/>
        </p:spPr>
        <p:txBody>
          <a:bodyPr vert="horz" wrap="square" lIns="91440" tIns="0" rIns="91440" bIns="72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600" b="0" i="1" u="none" strike="noStrike" cap="none" normalizeH="0" baseline="0" dirty="0" smtClean="0">
                <a:ln>
                  <a:noFill/>
                </a:ln>
                <a:solidFill>
                  <a:schemeClr val="tx1"/>
                </a:solidFill>
                <a:effectLst/>
                <a:latin typeface="Arial" pitchFamily="34" charset="0"/>
                <a:cs typeface="Arial" pitchFamily="34" charset="0"/>
              </a:rPr>
              <a:t>T </a:t>
            </a:r>
            <a:r>
              <a:rPr kumimoji="0" lang="pt-PT" sz="1600" b="0" i="0" u="none" strike="noStrike" cap="none" normalizeH="0" baseline="0" dirty="0" smtClean="0">
                <a:ln>
                  <a:noFill/>
                </a:ln>
                <a:solidFill>
                  <a:schemeClr val="tx1"/>
                </a:solidFill>
                <a:effectLst/>
                <a:latin typeface="Arial" pitchFamily="34" charset="0"/>
                <a:cs typeface="Arial" pitchFamily="34" charset="0"/>
              </a:rPr>
              <a:t>/</a:t>
            </a:r>
            <a:r>
              <a:rPr kumimoji="0" lang="pt-PT" sz="1600" b="0" i="1" u="none" strike="noStrike" cap="none" normalizeH="0" baseline="0" dirty="0" smtClean="0">
                <a:ln>
                  <a:noFill/>
                </a:ln>
                <a:solidFill>
                  <a:schemeClr val="tx1"/>
                </a:solidFill>
                <a:effectLst/>
                <a:latin typeface="Arial" pitchFamily="34" charset="0"/>
                <a:cs typeface="Arial" pitchFamily="34" charset="0"/>
                <a:sym typeface="Symbol" pitchFamily="18" charset="2"/>
              </a:rPr>
              <a:t></a:t>
            </a:r>
            <a:r>
              <a:rPr kumimoji="0" lang="pt-PT" sz="1600" b="0" i="0" u="none" strike="noStrike" cap="none" normalizeH="0" baseline="-25000" dirty="0" smtClean="0">
                <a:ln>
                  <a:noFill/>
                </a:ln>
                <a:solidFill>
                  <a:schemeClr val="tx1"/>
                </a:solidFill>
                <a:effectLst/>
                <a:latin typeface="Arial" pitchFamily="34" charset="0"/>
                <a:cs typeface="Arial" pitchFamily="34" charset="0"/>
              </a:rPr>
              <a:t>D</a:t>
            </a:r>
            <a:endParaRPr kumimoji="0" lang="pt-P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8" name="Rectangle 6"/>
          <p:cNvSpPr>
            <a:spLocks noChangeArrowheads="1"/>
          </p:cNvSpPr>
          <p:nvPr/>
        </p:nvSpPr>
        <p:spPr bwMode="auto">
          <a:xfrm>
            <a:off x="571472" y="5429264"/>
            <a:ext cx="792961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Representação de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400" b="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V,m</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/3R em função de T/</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para vários sólidos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monatómicos</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A linha a cheio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reprenta</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os resultados da teoria de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Debye</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com os valores de </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D</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da Tabela 11. Legenda: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Pb</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Ag</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KCl</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Zn</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NaCl</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Cu; (+) </a:t>
            </a:r>
            <a:r>
              <a:rPr kumimoji="0" lang="pt-PT" sz="1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CaF</a:t>
            </a:r>
            <a:r>
              <a:rPr kumimoji="0" lang="pt-PT" sz="1400" b="1" u="none" strike="noStrike" cap="none" normalizeH="0" baseline="-30000" dirty="0" smtClean="0">
                <a:ln>
                  <a:noFill/>
                </a:ln>
                <a:solidFill>
                  <a:schemeClr val="tx1"/>
                </a:solidFill>
                <a:effectLst/>
                <a:latin typeface="Arial" pitchFamily="34" charset="0"/>
                <a:ea typeface="Times New Roman" pitchFamily="18" charset="0"/>
                <a:cs typeface="Arial" pitchFamily="34" charset="0"/>
                <a:sym typeface="Symbol" pitchFamily="18" charset="2"/>
              </a:rPr>
              <a:t>2</a:t>
            </a:r>
            <a:r>
              <a:rPr kumimoji="0" lang="pt-PT" sz="1400" b="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 C. </a:t>
            </a:r>
          </a:p>
        </p:txBody>
      </p:sp>
      <p:sp>
        <p:nvSpPr>
          <p:cNvPr id="9" name="Rectângulo 8"/>
          <p:cNvSpPr/>
          <p:nvPr/>
        </p:nvSpPr>
        <p:spPr>
          <a:xfrm>
            <a:off x="6929454" y="1571612"/>
            <a:ext cx="1714528" cy="2308324"/>
          </a:xfrm>
          <a:prstGeom prst="rect">
            <a:avLst/>
          </a:prstGeom>
        </p:spPr>
        <p:txBody>
          <a:bodyPr wrap="square">
            <a:spAutoFit/>
          </a:bodyPr>
          <a:lstStyle/>
          <a:p>
            <a:pPr lvl="0" fontAlgn="base">
              <a:spcBef>
                <a:spcPct val="0"/>
              </a:spcBef>
              <a:spcAft>
                <a:spcPct val="0"/>
              </a:spcAft>
            </a:pPr>
            <a:r>
              <a:rPr lang="pt-PT" sz="1600" b="1" dirty="0" smtClean="0">
                <a:solidFill>
                  <a:srgbClr val="7030A0"/>
                </a:solidFill>
                <a:latin typeface="Arial" pitchFamily="34" charset="0"/>
                <a:ea typeface="Times New Roman" pitchFamily="18" charset="0"/>
                <a:cs typeface="Arial" pitchFamily="34" charset="0"/>
              </a:rPr>
              <a:t>A  teoria de </a:t>
            </a:r>
            <a:r>
              <a:rPr lang="pt-PT" sz="1600" b="1" dirty="0" err="1" smtClean="0">
                <a:solidFill>
                  <a:srgbClr val="7030A0"/>
                </a:solidFill>
                <a:latin typeface="Arial" pitchFamily="34" charset="0"/>
                <a:ea typeface="Times New Roman" pitchFamily="18" charset="0"/>
                <a:cs typeface="Arial" pitchFamily="34" charset="0"/>
              </a:rPr>
              <a:t>Debye</a:t>
            </a:r>
            <a:r>
              <a:rPr lang="pt-PT" sz="1600" b="1" dirty="0" smtClean="0">
                <a:solidFill>
                  <a:srgbClr val="7030A0"/>
                </a:solidFill>
                <a:latin typeface="Arial" pitchFamily="34" charset="0"/>
                <a:ea typeface="Times New Roman" pitchFamily="18" charset="0"/>
                <a:cs typeface="Arial" pitchFamily="34" charset="0"/>
              </a:rPr>
              <a:t> prevê o mesmo valor de </a:t>
            </a:r>
            <a:r>
              <a:rPr lang="pt-PT" sz="1600" b="1" dirty="0" err="1" smtClean="0">
                <a:solidFill>
                  <a:srgbClr val="7030A0"/>
                </a:solidFill>
                <a:latin typeface="Arial" pitchFamily="34" charset="0"/>
                <a:ea typeface="Times New Roman" pitchFamily="18" charset="0"/>
                <a:cs typeface="Arial" pitchFamily="34" charset="0"/>
              </a:rPr>
              <a:t>C</a:t>
            </a:r>
            <a:r>
              <a:rPr lang="pt-PT" sz="1600" b="1" baseline="-30000" dirty="0" err="1" smtClean="0">
                <a:solidFill>
                  <a:srgbClr val="7030A0"/>
                </a:solidFill>
                <a:latin typeface="Arial" pitchFamily="34" charset="0"/>
                <a:ea typeface="Times New Roman" pitchFamily="18" charset="0"/>
                <a:cs typeface="Arial" pitchFamily="34" charset="0"/>
              </a:rPr>
              <a:t>V,m</a:t>
            </a:r>
            <a:r>
              <a:rPr lang="pt-PT" sz="1600" b="1" dirty="0" smtClean="0">
                <a:solidFill>
                  <a:srgbClr val="7030A0"/>
                </a:solidFill>
                <a:latin typeface="Arial" pitchFamily="34" charset="0"/>
                <a:ea typeface="Times New Roman" pitchFamily="18" charset="0"/>
                <a:cs typeface="Arial" pitchFamily="34" charset="0"/>
              </a:rPr>
              <a:t> para todos os sólidos monoatómicos com o mesmo quociente T/</a:t>
            </a:r>
            <a:r>
              <a:rPr lang="pt-PT" sz="1600" b="1" dirty="0" smtClean="0">
                <a:solidFill>
                  <a:srgbClr val="7030A0"/>
                </a:solidFill>
                <a:latin typeface="Arial" pitchFamily="34" charset="0"/>
                <a:ea typeface="Times New Roman" pitchFamily="18" charset="0"/>
                <a:cs typeface="Arial" pitchFamily="34" charset="0"/>
                <a:sym typeface="Symbol" pitchFamily="18" charset="2"/>
              </a:rPr>
              <a:t></a:t>
            </a:r>
            <a:r>
              <a:rPr lang="pt-PT" sz="1600" b="1" baseline="-30000" dirty="0" smtClean="0">
                <a:solidFill>
                  <a:srgbClr val="7030A0"/>
                </a:solidFill>
                <a:latin typeface="Arial" pitchFamily="34" charset="0"/>
                <a:ea typeface="Times New Roman" pitchFamily="18" charset="0"/>
                <a:cs typeface="Arial" pitchFamily="34" charset="0"/>
              </a:rPr>
              <a:t>D</a:t>
            </a:r>
            <a:r>
              <a:rPr lang="pt-PT" sz="1600" b="1" dirty="0" smtClean="0">
                <a:solidFill>
                  <a:srgbClr val="7030A0"/>
                </a:solidFill>
                <a:latin typeface="Arial" pitchFamily="34" charset="0"/>
                <a:ea typeface="Times New Roman" pitchFamily="18" charset="0"/>
                <a:cs typeface="Arial" pitchFamily="34" charset="0"/>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wipe(down)">
                                      <p:cBhvr>
                                        <p:cTn id="7" dur="580">
                                          <p:stCondLst>
                                            <p:cond delay="0"/>
                                          </p:stCondLst>
                                        </p:cTn>
                                        <p:tgtEl>
                                          <p:spTgt spid="110594"/>
                                        </p:tgtEl>
                                      </p:cBhvr>
                                    </p:animEffect>
                                    <p:anim calcmode="lin" valueType="num">
                                      <p:cBhvr>
                                        <p:cTn id="8" dur="1822" tmFilter="0,0; 0.14,0.36; 0.43,0.73; 0.71,0.91; 1.0,1.0">
                                          <p:stCondLst>
                                            <p:cond delay="0"/>
                                          </p:stCondLst>
                                        </p:cTn>
                                        <p:tgtEl>
                                          <p:spTgt spid="1105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05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05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05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05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10594"/>
                                        </p:tgtEl>
                                      </p:cBhvr>
                                      <p:to x="100000" y="60000"/>
                                    </p:animScale>
                                    <p:animScale>
                                      <p:cBhvr>
                                        <p:cTn id="14" dur="166" decel="50000">
                                          <p:stCondLst>
                                            <p:cond delay="676"/>
                                          </p:stCondLst>
                                        </p:cTn>
                                        <p:tgtEl>
                                          <p:spTgt spid="110594"/>
                                        </p:tgtEl>
                                      </p:cBhvr>
                                      <p:to x="100000" y="100000"/>
                                    </p:animScale>
                                    <p:animScale>
                                      <p:cBhvr>
                                        <p:cTn id="15" dur="26">
                                          <p:stCondLst>
                                            <p:cond delay="1312"/>
                                          </p:stCondLst>
                                        </p:cTn>
                                        <p:tgtEl>
                                          <p:spTgt spid="110594"/>
                                        </p:tgtEl>
                                      </p:cBhvr>
                                      <p:to x="100000" y="80000"/>
                                    </p:animScale>
                                    <p:animScale>
                                      <p:cBhvr>
                                        <p:cTn id="16" dur="166" decel="50000">
                                          <p:stCondLst>
                                            <p:cond delay="1338"/>
                                          </p:stCondLst>
                                        </p:cTn>
                                        <p:tgtEl>
                                          <p:spTgt spid="110594"/>
                                        </p:tgtEl>
                                      </p:cBhvr>
                                      <p:to x="100000" y="100000"/>
                                    </p:animScale>
                                    <p:animScale>
                                      <p:cBhvr>
                                        <p:cTn id="17" dur="26">
                                          <p:stCondLst>
                                            <p:cond delay="1642"/>
                                          </p:stCondLst>
                                        </p:cTn>
                                        <p:tgtEl>
                                          <p:spTgt spid="110594"/>
                                        </p:tgtEl>
                                      </p:cBhvr>
                                      <p:to x="100000" y="90000"/>
                                    </p:animScale>
                                    <p:animScale>
                                      <p:cBhvr>
                                        <p:cTn id="18" dur="166" decel="50000">
                                          <p:stCondLst>
                                            <p:cond delay="1668"/>
                                          </p:stCondLst>
                                        </p:cTn>
                                        <p:tgtEl>
                                          <p:spTgt spid="110594"/>
                                        </p:tgtEl>
                                      </p:cBhvr>
                                      <p:to x="100000" y="100000"/>
                                    </p:animScale>
                                    <p:animScale>
                                      <p:cBhvr>
                                        <p:cTn id="19" dur="26">
                                          <p:stCondLst>
                                            <p:cond delay="1808"/>
                                          </p:stCondLst>
                                        </p:cTn>
                                        <p:tgtEl>
                                          <p:spTgt spid="110594"/>
                                        </p:tgtEl>
                                      </p:cBhvr>
                                      <p:to x="100000" y="95000"/>
                                    </p:animScale>
                                    <p:animScale>
                                      <p:cBhvr>
                                        <p:cTn id="20" dur="166" decel="50000">
                                          <p:stCondLst>
                                            <p:cond delay="1834"/>
                                          </p:stCondLst>
                                        </p:cTn>
                                        <p:tgtEl>
                                          <p:spTgt spid="11059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0596"/>
                                        </p:tgtEl>
                                        <p:attrNameLst>
                                          <p:attrName>style.visibility</p:attrName>
                                        </p:attrNameLst>
                                      </p:cBhvr>
                                      <p:to>
                                        <p:strVal val="visible"/>
                                      </p:to>
                                    </p:set>
                                    <p:animEffect transition="in" filter="wipe(down)">
                                      <p:cBhvr>
                                        <p:cTn id="23" dur="580">
                                          <p:stCondLst>
                                            <p:cond delay="0"/>
                                          </p:stCondLst>
                                        </p:cTn>
                                        <p:tgtEl>
                                          <p:spTgt spid="110596"/>
                                        </p:tgtEl>
                                      </p:cBhvr>
                                    </p:animEffect>
                                    <p:anim calcmode="lin" valueType="num">
                                      <p:cBhvr>
                                        <p:cTn id="24" dur="1822" tmFilter="0,0; 0.14,0.36; 0.43,0.73; 0.71,0.91; 1.0,1.0">
                                          <p:stCondLst>
                                            <p:cond delay="0"/>
                                          </p:stCondLst>
                                        </p:cTn>
                                        <p:tgtEl>
                                          <p:spTgt spid="11059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059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059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059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0596"/>
                                        </p:tgtEl>
                                        <p:attrNameLst>
                                          <p:attrName>ppt_y</p:attrName>
                                        </p:attrNameLst>
                                      </p:cBhvr>
                                      <p:tavLst>
                                        <p:tav tm="0" fmla="#ppt_y-sin(pi*$)/81">
                                          <p:val>
                                            <p:fltVal val="0"/>
                                          </p:val>
                                        </p:tav>
                                        <p:tav tm="100000">
                                          <p:val>
                                            <p:fltVal val="1"/>
                                          </p:val>
                                        </p:tav>
                                      </p:tavLst>
                                    </p:anim>
                                    <p:animScale>
                                      <p:cBhvr>
                                        <p:cTn id="29" dur="26">
                                          <p:stCondLst>
                                            <p:cond delay="650"/>
                                          </p:stCondLst>
                                        </p:cTn>
                                        <p:tgtEl>
                                          <p:spTgt spid="110596"/>
                                        </p:tgtEl>
                                      </p:cBhvr>
                                      <p:to x="100000" y="60000"/>
                                    </p:animScale>
                                    <p:animScale>
                                      <p:cBhvr>
                                        <p:cTn id="30" dur="166" decel="50000">
                                          <p:stCondLst>
                                            <p:cond delay="676"/>
                                          </p:stCondLst>
                                        </p:cTn>
                                        <p:tgtEl>
                                          <p:spTgt spid="110596"/>
                                        </p:tgtEl>
                                      </p:cBhvr>
                                      <p:to x="100000" y="100000"/>
                                    </p:animScale>
                                    <p:animScale>
                                      <p:cBhvr>
                                        <p:cTn id="31" dur="26">
                                          <p:stCondLst>
                                            <p:cond delay="1312"/>
                                          </p:stCondLst>
                                        </p:cTn>
                                        <p:tgtEl>
                                          <p:spTgt spid="110596"/>
                                        </p:tgtEl>
                                      </p:cBhvr>
                                      <p:to x="100000" y="80000"/>
                                    </p:animScale>
                                    <p:animScale>
                                      <p:cBhvr>
                                        <p:cTn id="32" dur="166" decel="50000">
                                          <p:stCondLst>
                                            <p:cond delay="1338"/>
                                          </p:stCondLst>
                                        </p:cTn>
                                        <p:tgtEl>
                                          <p:spTgt spid="110596"/>
                                        </p:tgtEl>
                                      </p:cBhvr>
                                      <p:to x="100000" y="100000"/>
                                    </p:animScale>
                                    <p:animScale>
                                      <p:cBhvr>
                                        <p:cTn id="33" dur="26">
                                          <p:stCondLst>
                                            <p:cond delay="1642"/>
                                          </p:stCondLst>
                                        </p:cTn>
                                        <p:tgtEl>
                                          <p:spTgt spid="110596"/>
                                        </p:tgtEl>
                                      </p:cBhvr>
                                      <p:to x="100000" y="90000"/>
                                    </p:animScale>
                                    <p:animScale>
                                      <p:cBhvr>
                                        <p:cTn id="34" dur="166" decel="50000">
                                          <p:stCondLst>
                                            <p:cond delay="1668"/>
                                          </p:stCondLst>
                                        </p:cTn>
                                        <p:tgtEl>
                                          <p:spTgt spid="110596"/>
                                        </p:tgtEl>
                                      </p:cBhvr>
                                      <p:to x="100000" y="100000"/>
                                    </p:animScale>
                                    <p:animScale>
                                      <p:cBhvr>
                                        <p:cTn id="35" dur="26">
                                          <p:stCondLst>
                                            <p:cond delay="1808"/>
                                          </p:stCondLst>
                                        </p:cTn>
                                        <p:tgtEl>
                                          <p:spTgt spid="110596"/>
                                        </p:tgtEl>
                                      </p:cBhvr>
                                      <p:to x="100000" y="95000"/>
                                    </p:animScale>
                                    <p:animScale>
                                      <p:cBhvr>
                                        <p:cTn id="36" dur="166" decel="50000">
                                          <p:stCondLst>
                                            <p:cond delay="1834"/>
                                          </p:stCondLst>
                                        </p:cTn>
                                        <p:tgtEl>
                                          <p:spTgt spid="11059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0598"/>
                                        </p:tgtEl>
                                        <p:attrNameLst>
                                          <p:attrName>style.visibility</p:attrName>
                                        </p:attrNameLst>
                                      </p:cBhvr>
                                      <p:to>
                                        <p:strVal val="visible"/>
                                      </p:to>
                                    </p:set>
                                    <p:animEffect transition="in" filter="wipe(down)">
                                      <p:cBhvr>
                                        <p:cTn id="39" dur="580">
                                          <p:stCondLst>
                                            <p:cond delay="0"/>
                                          </p:stCondLst>
                                        </p:cTn>
                                        <p:tgtEl>
                                          <p:spTgt spid="110598"/>
                                        </p:tgtEl>
                                      </p:cBhvr>
                                    </p:animEffect>
                                    <p:anim calcmode="lin" valueType="num">
                                      <p:cBhvr>
                                        <p:cTn id="40" dur="1822" tmFilter="0,0; 0.14,0.36; 0.43,0.73; 0.71,0.91; 1.0,1.0">
                                          <p:stCondLst>
                                            <p:cond delay="0"/>
                                          </p:stCondLst>
                                        </p:cTn>
                                        <p:tgtEl>
                                          <p:spTgt spid="11059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059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059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059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0598"/>
                                        </p:tgtEl>
                                        <p:attrNameLst>
                                          <p:attrName>ppt_y</p:attrName>
                                        </p:attrNameLst>
                                      </p:cBhvr>
                                      <p:tavLst>
                                        <p:tav tm="0" fmla="#ppt_y-sin(pi*$)/81">
                                          <p:val>
                                            <p:fltVal val="0"/>
                                          </p:val>
                                        </p:tav>
                                        <p:tav tm="100000">
                                          <p:val>
                                            <p:fltVal val="1"/>
                                          </p:val>
                                        </p:tav>
                                      </p:tavLst>
                                    </p:anim>
                                    <p:animScale>
                                      <p:cBhvr>
                                        <p:cTn id="45" dur="26">
                                          <p:stCondLst>
                                            <p:cond delay="650"/>
                                          </p:stCondLst>
                                        </p:cTn>
                                        <p:tgtEl>
                                          <p:spTgt spid="110598"/>
                                        </p:tgtEl>
                                      </p:cBhvr>
                                      <p:to x="100000" y="60000"/>
                                    </p:animScale>
                                    <p:animScale>
                                      <p:cBhvr>
                                        <p:cTn id="46" dur="166" decel="50000">
                                          <p:stCondLst>
                                            <p:cond delay="676"/>
                                          </p:stCondLst>
                                        </p:cTn>
                                        <p:tgtEl>
                                          <p:spTgt spid="110598"/>
                                        </p:tgtEl>
                                      </p:cBhvr>
                                      <p:to x="100000" y="100000"/>
                                    </p:animScale>
                                    <p:animScale>
                                      <p:cBhvr>
                                        <p:cTn id="47" dur="26">
                                          <p:stCondLst>
                                            <p:cond delay="1312"/>
                                          </p:stCondLst>
                                        </p:cTn>
                                        <p:tgtEl>
                                          <p:spTgt spid="110598"/>
                                        </p:tgtEl>
                                      </p:cBhvr>
                                      <p:to x="100000" y="80000"/>
                                    </p:animScale>
                                    <p:animScale>
                                      <p:cBhvr>
                                        <p:cTn id="48" dur="166" decel="50000">
                                          <p:stCondLst>
                                            <p:cond delay="1338"/>
                                          </p:stCondLst>
                                        </p:cTn>
                                        <p:tgtEl>
                                          <p:spTgt spid="110598"/>
                                        </p:tgtEl>
                                      </p:cBhvr>
                                      <p:to x="100000" y="100000"/>
                                    </p:animScale>
                                    <p:animScale>
                                      <p:cBhvr>
                                        <p:cTn id="49" dur="26">
                                          <p:stCondLst>
                                            <p:cond delay="1642"/>
                                          </p:stCondLst>
                                        </p:cTn>
                                        <p:tgtEl>
                                          <p:spTgt spid="110598"/>
                                        </p:tgtEl>
                                      </p:cBhvr>
                                      <p:to x="100000" y="90000"/>
                                    </p:animScale>
                                    <p:animScale>
                                      <p:cBhvr>
                                        <p:cTn id="50" dur="166" decel="50000">
                                          <p:stCondLst>
                                            <p:cond delay="1668"/>
                                          </p:stCondLst>
                                        </p:cTn>
                                        <p:tgtEl>
                                          <p:spTgt spid="110598"/>
                                        </p:tgtEl>
                                      </p:cBhvr>
                                      <p:to x="100000" y="100000"/>
                                    </p:animScale>
                                    <p:animScale>
                                      <p:cBhvr>
                                        <p:cTn id="51" dur="26">
                                          <p:stCondLst>
                                            <p:cond delay="1808"/>
                                          </p:stCondLst>
                                        </p:cTn>
                                        <p:tgtEl>
                                          <p:spTgt spid="110598"/>
                                        </p:tgtEl>
                                      </p:cBhvr>
                                      <p:to x="100000" y="95000"/>
                                    </p:animScale>
                                    <p:animScale>
                                      <p:cBhvr>
                                        <p:cTn id="52" dur="166" decel="50000">
                                          <p:stCondLst>
                                            <p:cond delay="1834"/>
                                          </p:stCondLst>
                                        </p:cTn>
                                        <p:tgtEl>
                                          <p:spTgt spid="11059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0597"/>
                                        </p:tgtEl>
                                        <p:attrNameLst>
                                          <p:attrName>style.visibility</p:attrName>
                                        </p:attrNameLst>
                                      </p:cBhvr>
                                      <p:to>
                                        <p:strVal val="visible"/>
                                      </p:to>
                                    </p:set>
                                    <p:animEffect transition="in" filter="wipe(down)">
                                      <p:cBhvr>
                                        <p:cTn id="55" dur="580">
                                          <p:stCondLst>
                                            <p:cond delay="0"/>
                                          </p:stCondLst>
                                        </p:cTn>
                                        <p:tgtEl>
                                          <p:spTgt spid="110597"/>
                                        </p:tgtEl>
                                      </p:cBhvr>
                                    </p:animEffect>
                                    <p:anim calcmode="lin" valueType="num">
                                      <p:cBhvr>
                                        <p:cTn id="56" dur="1822" tmFilter="0,0; 0.14,0.36; 0.43,0.73; 0.71,0.91; 1.0,1.0">
                                          <p:stCondLst>
                                            <p:cond delay="0"/>
                                          </p:stCondLst>
                                        </p:cTn>
                                        <p:tgtEl>
                                          <p:spTgt spid="11059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059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059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059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0597"/>
                                        </p:tgtEl>
                                        <p:attrNameLst>
                                          <p:attrName>ppt_y</p:attrName>
                                        </p:attrNameLst>
                                      </p:cBhvr>
                                      <p:tavLst>
                                        <p:tav tm="0" fmla="#ppt_y-sin(pi*$)/81">
                                          <p:val>
                                            <p:fltVal val="0"/>
                                          </p:val>
                                        </p:tav>
                                        <p:tav tm="100000">
                                          <p:val>
                                            <p:fltVal val="1"/>
                                          </p:val>
                                        </p:tav>
                                      </p:tavLst>
                                    </p:anim>
                                    <p:animScale>
                                      <p:cBhvr>
                                        <p:cTn id="61" dur="26">
                                          <p:stCondLst>
                                            <p:cond delay="650"/>
                                          </p:stCondLst>
                                        </p:cTn>
                                        <p:tgtEl>
                                          <p:spTgt spid="110597"/>
                                        </p:tgtEl>
                                      </p:cBhvr>
                                      <p:to x="100000" y="60000"/>
                                    </p:animScale>
                                    <p:animScale>
                                      <p:cBhvr>
                                        <p:cTn id="62" dur="166" decel="50000">
                                          <p:stCondLst>
                                            <p:cond delay="676"/>
                                          </p:stCondLst>
                                        </p:cTn>
                                        <p:tgtEl>
                                          <p:spTgt spid="110597"/>
                                        </p:tgtEl>
                                      </p:cBhvr>
                                      <p:to x="100000" y="100000"/>
                                    </p:animScale>
                                    <p:animScale>
                                      <p:cBhvr>
                                        <p:cTn id="63" dur="26">
                                          <p:stCondLst>
                                            <p:cond delay="1312"/>
                                          </p:stCondLst>
                                        </p:cTn>
                                        <p:tgtEl>
                                          <p:spTgt spid="110597"/>
                                        </p:tgtEl>
                                      </p:cBhvr>
                                      <p:to x="100000" y="80000"/>
                                    </p:animScale>
                                    <p:animScale>
                                      <p:cBhvr>
                                        <p:cTn id="64" dur="166" decel="50000">
                                          <p:stCondLst>
                                            <p:cond delay="1338"/>
                                          </p:stCondLst>
                                        </p:cTn>
                                        <p:tgtEl>
                                          <p:spTgt spid="110597"/>
                                        </p:tgtEl>
                                      </p:cBhvr>
                                      <p:to x="100000" y="100000"/>
                                    </p:animScale>
                                    <p:animScale>
                                      <p:cBhvr>
                                        <p:cTn id="65" dur="26">
                                          <p:stCondLst>
                                            <p:cond delay="1642"/>
                                          </p:stCondLst>
                                        </p:cTn>
                                        <p:tgtEl>
                                          <p:spTgt spid="110597"/>
                                        </p:tgtEl>
                                      </p:cBhvr>
                                      <p:to x="100000" y="90000"/>
                                    </p:animScale>
                                    <p:animScale>
                                      <p:cBhvr>
                                        <p:cTn id="66" dur="166" decel="50000">
                                          <p:stCondLst>
                                            <p:cond delay="1668"/>
                                          </p:stCondLst>
                                        </p:cTn>
                                        <p:tgtEl>
                                          <p:spTgt spid="110597"/>
                                        </p:tgtEl>
                                      </p:cBhvr>
                                      <p:to x="100000" y="100000"/>
                                    </p:animScale>
                                    <p:animScale>
                                      <p:cBhvr>
                                        <p:cTn id="67" dur="26">
                                          <p:stCondLst>
                                            <p:cond delay="1808"/>
                                          </p:stCondLst>
                                        </p:cTn>
                                        <p:tgtEl>
                                          <p:spTgt spid="110597"/>
                                        </p:tgtEl>
                                      </p:cBhvr>
                                      <p:to x="100000" y="95000"/>
                                    </p:animScale>
                                    <p:animScale>
                                      <p:cBhvr>
                                        <p:cTn id="68" dur="166" decel="50000">
                                          <p:stCondLst>
                                            <p:cond delay="1834"/>
                                          </p:stCondLst>
                                        </p:cTn>
                                        <p:tgtEl>
                                          <p:spTgt spid="11059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80">
                                          <p:stCondLst>
                                            <p:cond delay="0"/>
                                          </p:stCondLst>
                                        </p:cTn>
                                        <p:tgtEl>
                                          <p:spTgt spid="9"/>
                                        </p:tgtEl>
                                      </p:cBhvr>
                                    </p:animEffect>
                                    <p:anim calcmode="lin" valueType="num">
                                      <p:cBhvr>
                                        <p:cTn id="7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tgtEl>
                                      </p:cBhvr>
                                      <p:to x="100000" y="60000"/>
                                    </p:animScale>
                                    <p:animScale>
                                      <p:cBhvr>
                                        <p:cTn id="80" dur="166" decel="50000">
                                          <p:stCondLst>
                                            <p:cond delay="676"/>
                                          </p:stCondLst>
                                        </p:cTn>
                                        <p:tgtEl>
                                          <p:spTgt spid="9"/>
                                        </p:tgtEl>
                                      </p:cBhvr>
                                      <p:to x="100000" y="100000"/>
                                    </p:animScale>
                                    <p:animScale>
                                      <p:cBhvr>
                                        <p:cTn id="81" dur="26">
                                          <p:stCondLst>
                                            <p:cond delay="1312"/>
                                          </p:stCondLst>
                                        </p:cTn>
                                        <p:tgtEl>
                                          <p:spTgt spid="9"/>
                                        </p:tgtEl>
                                      </p:cBhvr>
                                      <p:to x="100000" y="80000"/>
                                    </p:animScale>
                                    <p:animScale>
                                      <p:cBhvr>
                                        <p:cTn id="82" dur="166" decel="50000">
                                          <p:stCondLst>
                                            <p:cond delay="1338"/>
                                          </p:stCondLst>
                                        </p:cTn>
                                        <p:tgtEl>
                                          <p:spTgt spid="9"/>
                                        </p:tgtEl>
                                      </p:cBhvr>
                                      <p:to x="100000" y="100000"/>
                                    </p:animScale>
                                    <p:animScale>
                                      <p:cBhvr>
                                        <p:cTn id="83" dur="26">
                                          <p:stCondLst>
                                            <p:cond delay="1642"/>
                                          </p:stCondLst>
                                        </p:cTn>
                                        <p:tgtEl>
                                          <p:spTgt spid="9"/>
                                        </p:tgtEl>
                                      </p:cBhvr>
                                      <p:to x="100000" y="90000"/>
                                    </p:animScale>
                                    <p:animScale>
                                      <p:cBhvr>
                                        <p:cTn id="84" dur="166" decel="50000">
                                          <p:stCondLst>
                                            <p:cond delay="1668"/>
                                          </p:stCondLst>
                                        </p:cTn>
                                        <p:tgtEl>
                                          <p:spTgt spid="9"/>
                                        </p:tgtEl>
                                      </p:cBhvr>
                                      <p:to x="100000" y="100000"/>
                                    </p:animScale>
                                    <p:animScale>
                                      <p:cBhvr>
                                        <p:cTn id="85" dur="26">
                                          <p:stCondLst>
                                            <p:cond delay="1808"/>
                                          </p:stCondLst>
                                        </p:cTn>
                                        <p:tgtEl>
                                          <p:spTgt spid="9"/>
                                        </p:tgtEl>
                                      </p:cBhvr>
                                      <p:to x="100000" y="95000"/>
                                    </p:animScale>
                                    <p:animScale>
                                      <p:cBhvr>
                                        <p:cTn id="8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10597" grpId="0" animBg="1"/>
      <p:bldP spid="11059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142852"/>
            <a:ext cx="7407284" cy="1138773"/>
          </a:xfrm>
          <a:prstGeom prst="rect">
            <a:avLst/>
          </a:prstGeom>
          <a:noFill/>
        </p:spPr>
        <p:txBody>
          <a:bodyPr wrap="none" rtlCol="0">
            <a:spAutoFit/>
          </a:bodyPr>
          <a:lstStyle/>
          <a:p>
            <a:pPr lvl="0"/>
            <a:r>
              <a:rPr lang="pt-PT" sz="2400" dirty="0" smtClean="0">
                <a:solidFill>
                  <a:srgbClr val="FF0000"/>
                </a:solidFill>
              </a:rPr>
              <a:t>Capacidade calorífica do </a:t>
            </a:r>
            <a:r>
              <a:rPr lang="pt-PT" sz="2400" dirty="0" smtClean="0">
                <a:solidFill>
                  <a:srgbClr val="FF0000"/>
                </a:solidFill>
              </a:rPr>
              <a:t>sólido  </a:t>
            </a:r>
            <a:r>
              <a:rPr lang="pt-PT" sz="2400" b="1" dirty="0" smtClean="0">
                <a:solidFill>
                  <a:srgbClr val="FF0000"/>
                </a:solidFill>
                <a:latin typeface="Arial" pitchFamily="34" charset="0"/>
                <a:ea typeface="Times New Roman" pitchFamily="18" charset="0"/>
              </a:rPr>
              <a:t>(LEITURA OPCIONAL)</a:t>
            </a:r>
          </a:p>
          <a:p>
            <a:r>
              <a:rPr lang="pt-PT" sz="2400" dirty="0" smtClean="0">
                <a:solidFill>
                  <a:srgbClr val="FF0000"/>
                </a:solidFill>
              </a:rPr>
              <a:t> </a:t>
            </a:r>
            <a:endParaRPr lang="pt-PT" sz="2000" dirty="0" smtClean="0"/>
          </a:p>
          <a:p>
            <a:endParaRPr lang="pt-PT" sz="2000" dirty="0"/>
          </a:p>
        </p:txBody>
      </p:sp>
      <p:sp>
        <p:nvSpPr>
          <p:cNvPr id="113665" name="Rectangle 1"/>
          <p:cNvSpPr>
            <a:spLocks noChangeArrowheads="1"/>
          </p:cNvSpPr>
          <p:nvPr/>
        </p:nvSpPr>
        <p:spPr bwMode="auto">
          <a:xfrm>
            <a:off x="285720" y="857232"/>
            <a:ext cx="8143931"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baixas temperaturas mostra que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é proporcional a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 </a:t>
            </a:r>
            <a:r>
              <a:rPr kumimoji="0" lang="pt-PT"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isto é, a baixas temperaturas           (T &lt;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 K)</a:t>
            </a:r>
          </a:p>
          <a:p>
            <a:pPr algn="just"/>
            <a:r>
              <a:rPr lang="fr-FR" sz="1600" b="1" i="1" dirty="0" smtClean="0">
                <a:latin typeface="Arial" pitchFamily="34" charset="0"/>
                <a:cs typeface="Arial" pitchFamily="34" charset="0"/>
              </a:rPr>
              <a:t>			</a:t>
            </a:r>
            <a:r>
              <a:rPr lang="fr-FR" sz="1600" b="1" i="1" dirty="0" err="1" smtClean="0">
                <a:latin typeface="Arial" pitchFamily="34" charset="0"/>
                <a:cs typeface="Arial" pitchFamily="34" charset="0"/>
              </a:rPr>
              <a:t>C</a:t>
            </a:r>
            <a:r>
              <a:rPr lang="fr-FR" sz="1600" b="1" i="1" baseline="-25000" dirty="0" err="1" smtClean="0">
                <a:latin typeface="Arial" pitchFamily="34" charset="0"/>
                <a:cs typeface="Arial" pitchFamily="34" charset="0"/>
              </a:rPr>
              <a:t>V</a:t>
            </a:r>
            <a:r>
              <a:rPr lang="fr-FR" sz="1600" b="1" baseline="-25000" dirty="0" err="1" smtClean="0">
                <a:latin typeface="Arial" pitchFamily="34" charset="0"/>
                <a:cs typeface="Arial" pitchFamily="34" charset="0"/>
              </a:rPr>
              <a:t>,m</a:t>
            </a:r>
            <a:r>
              <a:rPr lang="fr-FR" sz="1600" b="1" dirty="0" smtClean="0">
                <a:latin typeface="Arial" pitchFamily="34" charset="0"/>
                <a:cs typeface="Arial" pitchFamily="34" charset="0"/>
              </a:rPr>
              <a:t> = a </a:t>
            </a:r>
            <a:r>
              <a:rPr lang="fr-FR" sz="1600" b="1" i="1" dirty="0" smtClean="0">
                <a:latin typeface="Arial" pitchFamily="34" charset="0"/>
                <a:cs typeface="Arial" pitchFamily="34" charset="0"/>
              </a:rPr>
              <a:t>T </a:t>
            </a:r>
            <a:r>
              <a:rPr lang="fr-FR" sz="1600" b="1" baseline="30000" dirty="0" smtClean="0">
                <a:latin typeface="Arial" pitchFamily="34" charset="0"/>
                <a:cs typeface="Arial" pitchFamily="34" charset="0"/>
              </a:rPr>
              <a:t>3</a:t>
            </a:r>
            <a:r>
              <a:rPr lang="fr-FR" sz="1600" b="1" dirty="0" smtClean="0">
                <a:latin typeface="Arial" pitchFamily="34" charset="0"/>
                <a:cs typeface="Arial" pitchFamily="34" charset="0"/>
              </a:rPr>
              <a:t>     	</a:t>
            </a:r>
          </a:p>
          <a:p>
            <a:pPr algn="just"/>
            <a:r>
              <a:rPr lang="fr-FR" sz="1600" b="1" dirty="0" smtClean="0">
                <a:latin typeface="Arial" pitchFamily="34" charset="0"/>
                <a:cs typeface="Arial" pitchFamily="34" charset="0"/>
              </a:rPr>
              <a:t>		                        </a:t>
            </a:r>
            <a:endParaRPr lang="pt-PT" sz="1600" b="1" dirty="0" smtClean="0">
              <a:latin typeface="Arial" pitchFamily="34" charset="0"/>
              <a:cs typeface="Arial" pitchFamily="34" charset="0"/>
            </a:endParaRPr>
          </a:p>
          <a:p>
            <a:pPr algn="just"/>
            <a:r>
              <a:rPr lang="pt-PT" sz="1600" b="1" dirty="0" smtClean="0">
                <a:latin typeface="Arial" pitchFamily="34" charset="0"/>
                <a:cs typeface="Arial" pitchFamily="34" charset="0"/>
              </a:rPr>
              <a:t>onde a é uma constante que pode ser determinada a partir de medidas experimentais. </a:t>
            </a:r>
          </a:p>
          <a:p>
            <a:pPr algn="just"/>
            <a:endParaRPr lang="pt-PT" sz="1600" b="1" dirty="0" smtClean="0">
              <a:latin typeface="Arial" pitchFamily="34" charset="0"/>
              <a:cs typeface="Arial" pitchFamily="34" charset="0"/>
            </a:endParaRPr>
          </a:p>
          <a:p>
            <a:pPr algn="just">
              <a:buFont typeface="Webdings" pitchFamily="18" charset="2"/>
              <a:buChar char=""/>
            </a:pPr>
            <a:r>
              <a:rPr lang="pt-PT" sz="1600" b="1" dirty="0" smtClean="0">
                <a:latin typeface="Arial" pitchFamily="34" charset="0"/>
                <a:cs typeface="Arial" pitchFamily="34" charset="0"/>
              </a:rPr>
              <a:t>A importância deste resultado  deriva do facto de não se poderem levar as medidas da capacidade calorífica até zero </a:t>
            </a:r>
            <a:r>
              <a:rPr lang="pt-PT" sz="1600" b="1" dirty="0" err="1" smtClean="0">
                <a:latin typeface="Arial" pitchFamily="34" charset="0"/>
                <a:cs typeface="Arial" pitchFamily="34" charset="0"/>
              </a:rPr>
              <a:t>kelvin</a:t>
            </a:r>
            <a:r>
              <a:rPr lang="pt-PT" sz="1600" b="1" dirty="0" smtClean="0">
                <a:latin typeface="Arial" pitchFamily="34" charset="0"/>
                <a:cs typeface="Arial" pitchFamily="34" charset="0"/>
              </a:rPr>
              <a:t>, pelo que a lei cúbica permite fazer extrapolações até esse limite.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graphicFrame>
        <p:nvGraphicFramePr>
          <p:cNvPr id="113667" name="Object 3"/>
          <p:cNvGraphicFramePr>
            <a:graphicFrameLocks noChangeAspect="1"/>
          </p:cNvGraphicFramePr>
          <p:nvPr/>
        </p:nvGraphicFramePr>
        <p:xfrm>
          <a:off x="1214414" y="3786190"/>
          <a:ext cx="2720729" cy="928694"/>
        </p:xfrm>
        <a:graphic>
          <a:graphicData uri="http://schemas.openxmlformats.org/presentationml/2006/ole">
            <p:oleObj spid="_x0000_s113667" name="Equação" r:id="rId3" imgW="1625400" imgH="558720" progId="Equation.3">
              <p:embed/>
            </p:oleObj>
          </a:graphicData>
        </a:graphic>
      </p:graphicFrame>
      <p:graphicFrame>
        <p:nvGraphicFramePr>
          <p:cNvPr id="113668" name="Object 4"/>
          <p:cNvGraphicFramePr>
            <a:graphicFrameLocks noChangeAspect="1"/>
          </p:cNvGraphicFramePr>
          <p:nvPr/>
        </p:nvGraphicFramePr>
        <p:xfrm>
          <a:off x="5214942" y="3714752"/>
          <a:ext cx="1660680" cy="928694"/>
        </p:xfrm>
        <a:graphic>
          <a:graphicData uri="http://schemas.openxmlformats.org/presentationml/2006/ole">
            <p:oleObj spid="_x0000_s113668" name="Equação" r:id="rId4" imgW="901440" imgH="507960" progId="Equation.3">
              <p:embed/>
            </p:oleObj>
          </a:graphicData>
        </a:graphic>
      </p:graphicFrame>
      <p:sp>
        <p:nvSpPr>
          <p:cNvPr id="7" name="Seta para a direita 6"/>
          <p:cNvSpPr/>
          <p:nvPr/>
        </p:nvSpPr>
        <p:spPr>
          <a:xfrm>
            <a:off x="4214810" y="4071942"/>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3665">
                                            <p:txEl>
                                              <p:pRg st="0" end="0"/>
                                            </p:txEl>
                                          </p:spTgt>
                                        </p:tgtEl>
                                        <p:attrNameLst>
                                          <p:attrName>style.visibility</p:attrName>
                                        </p:attrNameLst>
                                      </p:cBhvr>
                                      <p:to>
                                        <p:strVal val="visible"/>
                                      </p:to>
                                    </p:set>
                                    <p:animEffect transition="in" filter="wipe(down)">
                                      <p:cBhvr>
                                        <p:cTn id="7" dur="580">
                                          <p:stCondLst>
                                            <p:cond delay="0"/>
                                          </p:stCondLst>
                                        </p:cTn>
                                        <p:tgtEl>
                                          <p:spTgt spid="113665">
                                            <p:txEl>
                                              <p:pRg st="0" end="0"/>
                                            </p:txEl>
                                          </p:spTgt>
                                        </p:tgtEl>
                                      </p:cBhvr>
                                    </p:animEffect>
                                    <p:anim calcmode="lin" valueType="num">
                                      <p:cBhvr>
                                        <p:cTn id="8" dur="1822" tmFilter="0,0; 0.14,0.36; 0.43,0.73; 0.71,0.91; 1.0,1.0">
                                          <p:stCondLst>
                                            <p:cond delay="0"/>
                                          </p:stCondLst>
                                        </p:cTn>
                                        <p:tgtEl>
                                          <p:spTgt spid="11366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366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366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366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366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3665">
                                            <p:txEl>
                                              <p:pRg st="0" end="0"/>
                                            </p:txEl>
                                          </p:spTgt>
                                        </p:tgtEl>
                                      </p:cBhvr>
                                      <p:to x="100000" y="60000"/>
                                    </p:animScale>
                                    <p:animScale>
                                      <p:cBhvr>
                                        <p:cTn id="14" dur="166" decel="50000">
                                          <p:stCondLst>
                                            <p:cond delay="676"/>
                                          </p:stCondLst>
                                        </p:cTn>
                                        <p:tgtEl>
                                          <p:spTgt spid="113665">
                                            <p:txEl>
                                              <p:pRg st="0" end="0"/>
                                            </p:txEl>
                                          </p:spTgt>
                                        </p:tgtEl>
                                      </p:cBhvr>
                                      <p:to x="100000" y="100000"/>
                                    </p:animScale>
                                    <p:animScale>
                                      <p:cBhvr>
                                        <p:cTn id="15" dur="26">
                                          <p:stCondLst>
                                            <p:cond delay="1312"/>
                                          </p:stCondLst>
                                        </p:cTn>
                                        <p:tgtEl>
                                          <p:spTgt spid="113665">
                                            <p:txEl>
                                              <p:pRg st="0" end="0"/>
                                            </p:txEl>
                                          </p:spTgt>
                                        </p:tgtEl>
                                      </p:cBhvr>
                                      <p:to x="100000" y="80000"/>
                                    </p:animScale>
                                    <p:animScale>
                                      <p:cBhvr>
                                        <p:cTn id="16" dur="166" decel="50000">
                                          <p:stCondLst>
                                            <p:cond delay="1338"/>
                                          </p:stCondLst>
                                        </p:cTn>
                                        <p:tgtEl>
                                          <p:spTgt spid="113665">
                                            <p:txEl>
                                              <p:pRg st="0" end="0"/>
                                            </p:txEl>
                                          </p:spTgt>
                                        </p:tgtEl>
                                      </p:cBhvr>
                                      <p:to x="100000" y="100000"/>
                                    </p:animScale>
                                    <p:animScale>
                                      <p:cBhvr>
                                        <p:cTn id="17" dur="26">
                                          <p:stCondLst>
                                            <p:cond delay="1642"/>
                                          </p:stCondLst>
                                        </p:cTn>
                                        <p:tgtEl>
                                          <p:spTgt spid="113665">
                                            <p:txEl>
                                              <p:pRg st="0" end="0"/>
                                            </p:txEl>
                                          </p:spTgt>
                                        </p:tgtEl>
                                      </p:cBhvr>
                                      <p:to x="100000" y="90000"/>
                                    </p:animScale>
                                    <p:animScale>
                                      <p:cBhvr>
                                        <p:cTn id="18" dur="166" decel="50000">
                                          <p:stCondLst>
                                            <p:cond delay="1668"/>
                                          </p:stCondLst>
                                        </p:cTn>
                                        <p:tgtEl>
                                          <p:spTgt spid="113665">
                                            <p:txEl>
                                              <p:pRg st="0" end="0"/>
                                            </p:txEl>
                                          </p:spTgt>
                                        </p:tgtEl>
                                      </p:cBhvr>
                                      <p:to x="100000" y="100000"/>
                                    </p:animScale>
                                    <p:animScale>
                                      <p:cBhvr>
                                        <p:cTn id="19" dur="26">
                                          <p:stCondLst>
                                            <p:cond delay="1808"/>
                                          </p:stCondLst>
                                        </p:cTn>
                                        <p:tgtEl>
                                          <p:spTgt spid="113665">
                                            <p:txEl>
                                              <p:pRg st="0" end="0"/>
                                            </p:txEl>
                                          </p:spTgt>
                                        </p:tgtEl>
                                      </p:cBhvr>
                                      <p:to x="100000" y="95000"/>
                                    </p:animScale>
                                    <p:animScale>
                                      <p:cBhvr>
                                        <p:cTn id="20" dur="166" decel="50000">
                                          <p:stCondLst>
                                            <p:cond delay="1834"/>
                                          </p:stCondLst>
                                        </p:cTn>
                                        <p:tgtEl>
                                          <p:spTgt spid="11366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3665">
                                            <p:txEl>
                                              <p:pRg st="1" end="1"/>
                                            </p:txEl>
                                          </p:spTgt>
                                        </p:tgtEl>
                                        <p:attrNameLst>
                                          <p:attrName>style.visibility</p:attrName>
                                        </p:attrNameLst>
                                      </p:cBhvr>
                                      <p:to>
                                        <p:strVal val="visible"/>
                                      </p:to>
                                    </p:set>
                                    <p:animEffect transition="in" filter="wipe(down)">
                                      <p:cBhvr>
                                        <p:cTn id="23" dur="580">
                                          <p:stCondLst>
                                            <p:cond delay="0"/>
                                          </p:stCondLst>
                                        </p:cTn>
                                        <p:tgtEl>
                                          <p:spTgt spid="113665">
                                            <p:txEl>
                                              <p:pRg st="1" end="1"/>
                                            </p:txEl>
                                          </p:spTgt>
                                        </p:tgtEl>
                                      </p:cBhvr>
                                    </p:animEffect>
                                    <p:anim calcmode="lin" valueType="num">
                                      <p:cBhvr>
                                        <p:cTn id="24" dur="1822" tmFilter="0,0; 0.14,0.36; 0.43,0.73; 0.71,0.91; 1.0,1.0">
                                          <p:stCondLst>
                                            <p:cond delay="0"/>
                                          </p:stCondLst>
                                        </p:cTn>
                                        <p:tgtEl>
                                          <p:spTgt spid="11366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366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366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366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366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13665">
                                            <p:txEl>
                                              <p:pRg st="1" end="1"/>
                                            </p:txEl>
                                          </p:spTgt>
                                        </p:tgtEl>
                                      </p:cBhvr>
                                      <p:to x="100000" y="60000"/>
                                    </p:animScale>
                                    <p:animScale>
                                      <p:cBhvr>
                                        <p:cTn id="30" dur="166" decel="50000">
                                          <p:stCondLst>
                                            <p:cond delay="676"/>
                                          </p:stCondLst>
                                        </p:cTn>
                                        <p:tgtEl>
                                          <p:spTgt spid="113665">
                                            <p:txEl>
                                              <p:pRg st="1" end="1"/>
                                            </p:txEl>
                                          </p:spTgt>
                                        </p:tgtEl>
                                      </p:cBhvr>
                                      <p:to x="100000" y="100000"/>
                                    </p:animScale>
                                    <p:animScale>
                                      <p:cBhvr>
                                        <p:cTn id="31" dur="26">
                                          <p:stCondLst>
                                            <p:cond delay="1312"/>
                                          </p:stCondLst>
                                        </p:cTn>
                                        <p:tgtEl>
                                          <p:spTgt spid="113665">
                                            <p:txEl>
                                              <p:pRg st="1" end="1"/>
                                            </p:txEl>
                                          </p:spTgt>
                                        </p:tgtEl>
                                      </p:cBhvr>
                                      <p:to x="100000" y="80000"/>
                                    </p:animScale>
                                    <p:animScale>
                                      <p:cBhvr>
                                        <p:cTn id="32" dur="166" decel="50000">
                                          <p:stCondLst>
                                            <p:cond delay="1338"/>
                                          </p:stCondLst>
                                        </p:cTn>
                                        <p:tgtEl>
                                          <p:spTgt spid="113665">
                                            <p:txEl>
                                              <p:pRg st="1" end="1"/>
                                            </p:txEl>
                                          </p:spTgt>
                                        </p:tgtEl>
                                      </p:cBhvr>
                                      <p:to x="100000" y="100000"/>
                                    </p:animScale>
                                    <p:animScale>
                                      <p:cBhvr>
                                        <p:cTn id="33" dur="26">
                                          <p:stCondLst>
                                            <p:cond delay="1642"/>
                                          </p:stCondLst>
                                        </p:cTn>
                                        <p:tgtEl>
                                          <p:spTgt spid="113665">
                                            <p:txEl>
                                              <p:pRg st="1" end="1"/>
                                            </p:txEl>
                                          </p:spTgt>
                                        </p:tgtEl>
                                      </p:cBhvr>
                                      <p:to x="100000" y="90000"/>
                                    </p:animScale>
                                    <p:animScale>
                                      <p:cBhvr>
                                        <p:cTn id="34" dur="166" decel="50000">
                                          <p:stCondLst>
                                            <p:cond delay="1668"/>
                                          </p:stCondLst>
                                        </p:cTn>
                                        <p:tgtEl>
                                          <p:spTgt spid="113665">
                                            <p:txEl>
                                              <p:pRg st="1" end="1"/>
                                            </p:txEl>
                                          </p:spTgt>
                                        </p:tgtEl>
                                      </p:cBhvr>
                                      <p:to x="100000" y="100000"/>
                                    </p:animScale>
                                    <p:animScale>
                                      <p:cBhvr>
                                        <p:cTn id="35" dur="26">
                                          <p:stCondLst>
                                            <p:cond delay="1808"/>
                                          </p:stCondLst>
                                        </p:cTn>
                                        <p:tgtEl>
                                          <p:spTgt spid="113665">
                                            <p:txEl>
                                              <p:pRg st="1" end="1"/>
                                            </p:txEl>
                                          </p:spTgt>
                                        </p:tgtEl>
                                      </p:cBhvr>
                                      <p:to x="100000" y="95000"/>
                                    </p:animScale>
                                    <p:animScale>
                                      <p:cBhvr>
                                        <p:cTn id="36" dur="166" decel="50000">
                                          <p:stCondLst>
                                            <p:cond delay="1834"/>
                                          </p:stCondLst>
                                        </p:cTn>
                                        <p:tgtEl>
                                          <p:spTgt spid="11366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3665">
                                            <p:txEl>
                                              <p:pRg st="2" end="2"/>
                                            </p:txEl>
                                          </p:spTgt>
                                        </p:tgtEl>
                                        <p:attrNameLst>
                                          <p:attrName>style.visibility</p:attrName>
                                        </p:attrNameLst>
                                      </p:cBhvr>
                                      <p:to>
                                        <p:strVal val="visible"/>
                                      </p:to>
                                    </p:set>
                                    <p:animEffect transition="in" filter="wipe(down)">
                                      <p:cBhvr>
                                        <p:cTn id="39" dur="580">
                                          <p:stCondLst>
                                            <p:cond delay="0"/>
                                          </p:stCondLst>
                                        </p:cTn>
                                        <p:tgtEl>
                                          <p:spTgt spid="113665">
                                            <p:txEl>
                                              <p:pRg st="2" end="2"/>
                                            </p:txEl>
                                          </p:spTgt>
                                        </p:tgtEl>
                                      </p:cBhvr>
                                    </p:animEffect>
                                    <p:anim calcmode="lin" valueType="num">
                                      <p:cBhvr>
                                        <p:cTn id="40" dur="1822" tmFilter="0,0; 0.14,0.36; 0.43,0.73; 0.71,0.91; 1.0,1.0">
                                          <p:stCondLst>
                                            <p:cond delay="0"/>
                                          </p:stCondLst>
                                        </p:cTn>
                                        <p:tgtEl>
                                          <p:spTgt spid="11366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366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366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366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366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3665">
                                            <p:txEl>
                                              <p:pRg st="2" end="2"/>
                                            </p:txEl>
                                          </p:spTgt>
                                        </p:tgtEl>
                                      </p:cBhvr>
                                      <p:to x="100000" y="60000"/>
                                    </p:animScale>
                                    <p:animScale>
                                      <p:cBhvr>
                                        <p:cTn id="46" dur="166" decel="50000">
                                          <p:stCondLst>
                                            <p:cond delay="676"/>
                                          </p:stCondLst>
                                        </p:cTn>
                                        <p:tgtEl>
                                          <p:spTgt spid="113665">
                                            <p:txEl>
                                              <p:pRg st="2" end="2"/>
                                            </p:txEl>
                                          </p:spTgt>
                                        </p:tgtEl>
                                      </p:cBhvr>
                                      <p:to x="100000" y="100000"/>
                                    </p:animScale>
                                    <p:animScale>
                                      <p:cBhvr>
                                        <p:cTn id="47" dur="26">
                                          <p:stCondLst>
                                            <p:cond delay="1312"/>
                                          </p:stCondLst>
                                        </p:cTn>
                                        <p:tgtEl>
                                          <p:spTgt spid="113665">
                                            <p:txEl>
                                              <p:pRg st="2" end="2"/>
                                            </p:txEl>
                                          </p:spTgt>
                                        </p:tgtEl>
                                      </p:cBhvr>
                                      <p:to x="100000" y="80000"/>
                                    </p:animScale>
                                    <p:animScale>
                                      <p:cBhvr>
                                        <p:cTn id="48" dur="166" decel="50000">
                                          <p:stCondLst>
                                            <p:cond delay="1338"/>
                                          </p:stCondLst>
                                        </p:cTn>
                                        <p:tgtEl>
                                          <p:spTgt spid="113665">
                                            <p:txEl>
                                              <p:pRg st="2" end="2"/>
                                            </p:txEl>
                                          </p:spTgt>
                                        </p:tgtEl>
                                      </p:cBhvr>
                                      <p:to x="100000" y="100000"/>
                                    </p:animScale>
                                    <p:animScale>
                                      <p:cBhvr>
                                        <p:cTn id="49" dur="26">
                                          <p:stCondLst>
                                            <p:cond delay="1642"/>
                                          </p:stCondLst>
                                        </p:cTn>
                                        <p:tgtEl>
                                          <p:spTgt spid="113665">
                                            <p:txEl>
                                              <p:pRg st="2" end="2"/>
                                            </p:txEl>
                                          </p:spTgt>
                                        </p:tgtEl>
                                      </p:cBhvr>
                                      <p:to x="100000" y="90000"/>
                                    </p:animScale>
                                    <p:animScale>
                                      <p:cBhvr>
                                        <p:cTn id="50" dur="166" decel="50000">
                                          <p:stCondLst>
                                            <p:cond delay="1668"/>
                                          </p:stCondLst>
                                        </p:cTn>
                                        <p:tgtEl>
                                          <p:spTgt spid="113665">
                                            <p:txEl>
                                              <p:pRg st="2" end="2"/>
                                            </p:txEl>
                                          </p:spTgt>
                                        </p:tgtEl>
                                      </p:cBhvr>
                                      <p:to x="100000" y="100000"/>
                                    </p:animScale>
                                    <p:animScale>
                                      <p:cBhvr>
                                        <p:cTn id="51" dur="26">
                                          <p:stCondLst>
                                            <p:cond delay="1808"/>
                                          </p:stCondLst>
                                        </p:cTn>
                                        <p:tgtEl>
                                          <p:spTgt spid="113665">
                                            <p:txEl>
                                              <p:pRg st="2" end="2"/>
                                            </p:txEl>
                                          </p:spTgt>
                                        </p:tgtEl>
                                      </p:cBhvr>
                                      <p:to x="100000" y="95000"/>
                                    </p:animScale>
                                    <p:animScale>
                                      <p:cBhvr>
                                        <p:cTn id="52" dur="166" decel="50000">
                                          <p:stCondLst>
                                            <p:cond delay="1834"/>
                                          </p:stCondLst>
                                        </p:cTn>
                                        <p:tgtEl>
                                          <p:spTgt spid="11366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3665">
                                            <p:txEl>
                                              <p:pRg st="3" end="3"/>
                                            </p:txEl>
                                          </p:spTgt>
                                        </p:tgtEl>
                                        <p:attrNameLst>
                                          <p:attrName>style.visibility</p:attrName>
                                        </p:attrNameLst>
                                      </p:cBhvr>
                                      <p:to>
                                        <p:strVal val="visible"/>
                                      </p:to>
                                    </p:set>
                                    <p:animEffect transition="in" filter="wipe(down)">
                                      <p:cBhvr>
                                        <p:cTn id="55" dur="580">
                                          <p:stCondLst>
                                            <p:cond delay="0"/>
                                          </p:stCondLst>
                                        </p:cTn>
                                        <p:tgtEl>
                                          <p:spTgt spid="113665">
                                            <p:txEl>
                                              <p:pRg st="3" end="3"/>
                                            </p:txEl>
                                          </p:spTgt>
                                        </p:tgtEl>
                                      </p:cBhvr>
                                    </p:animEffect>
                                    <p:anim calcmode="lin" valueType="num">
                                      <p:cBhvr>
                                        <p:cTn id="56" dur="1822" tmFilter="0,0; 0.14,0.36; 0.43,0.73; 0.71,0.91; 1.0,1.0">
                                          <p:stCondLst>
                                            <p:cond delay="0"/>
                                          </p:stCondLst>
                                        </p:cTn>
                                        <p:tgtEl>
                                          <p:spTgt spid="11366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366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366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366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366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13665">
                                            <p:txEl>
                                              <p:pRg st="3" end="3"/>
                                            </p:txEl>
                                          </p:spTgt>
                                        </p:tgtEl>
                                      </p:cBhvr>
                                      <p:to x="100000" y="60000"/>
                                    </p:animScale>
                                    <p:animScale>
                                      <p:cBhvr>
                                        <p:cTn id="62" dur="166" decel="50000">
                                          <p:stCondLst>
                                            <p:cond delay="676"/>
                                          </p:stCondLst>
                                        </p:cTn>
                                        <p:tgtEl>
                                          <p:spTgt spid="113665">
                                            <p:txEl>
                                              <p:pRg st="3" end="3"/>
                                            </p:txEl>
                                          </p:spTgt>
                                        </p:tgtEl>
                                      </p:cBhvr>
                                      <p:to x="100000" y="100000"/>
                                    </p:animScale>
                                    <p:animScale>
                                      <p:cBhvr>
                                        <p:cTn id="63" dur="26">
                                          <p:stCondLst>
                                            <p:cond delay="1312"/>
                                          </p:stCondLst>
                                        </p:cTn>
                                        <p:tgtEl>
                                          <p:spTgt spid="113665">
                                            <p:txEl>
                                              <p:pRg st="3" end="3"/>
                                            </p:txEl>
                                          </p:spTgt>
                                        </p:tgtEl>
                                      </p:cBhvr>
                                      <p:to x="100000" y="80000"/>
                                    </p:animScale>
                                    <p:animScale>
                                      <p:cBhvr>
                                        <p:cTn id="64" dur="166" decel="50000">
                                          <p:stCondLst>
                                            <p:cond delay="1338"/>
                                          </p:stCondLst>
                                        </p:cTn>
                                        <p:tgtEl>
                                          <p:spTgt spid="113665">
                                            <p:txEl>
                                              <p:pRg st="3" end="3"/>
                                            </p:txEl>
                                          </p:spTgt>
                                        </p:tgtEl>
                                      </p:cBhvr>
                                      <p:to x="100000" y="100000"/>
                                    </p:animScale>
                                    <p:animScale>
                                      <p:cBhvr>
                                        <p:cTn id="65" dur="26">
                                          <p:stCondLst>
                                            <p:cond delay="1642"/>
                                          </p:stCondLst>
                                        </p:cTn>
                                        <p:tgtEl>
                                          <p:spTgt spid="113665">
                                            <p:txEl>
                                              <p:pRg st="3" end="3"/>
                                            </p:txEl>
                                          </p:spTgt>
                                        </p:tgtEl>
                                      </p:cBhvr>
                                      <p:to x="100000" y="90000"/>
                                    </p:animScale>
                                    <p:animScale>
                                      <p:cBhvr>
                                        <p:cTn id="66" dur="166" decel="50000">
                                          <p:stCondLst>
                                            <p:cond delay="1668"/>
                                          </p:stCondLst>
                                        </p:cTn>
                                        <p:tgtEl>
                                          <p:spTgt spid="113665">
                                            <p:txEl>
                                              <p:pRg st="3" end="3"/>
                                            </p:txEl>
                                          </p:spTgt>
                                        </p:tgtEl>
                                      </p:cBhvr>
                                      <p:to x="100000" y="100000"/>
                                    </p:animScale>
                                    <p:animScale>
                                      <p:cBhvr>
                                        <p:cTn id="67" dur="26">
                                          <p:stCondLst>
                                            <p:cond delay="1808"/>
                                          </p:stCondLst>
                                        </p:cTn>
                                        <p:tgtEl>
                                          <p:spTgt spid="113665">
                                            <p:txEl>
                                              <p:pRg st="3" end="3"/>
                                            </p:txEl>
                                          </p:spTgt>
                                        </p:tgtEl>
                                      </p:cBhvr>
                                      <p:to x="100000" y="95000"/>
                                    </p:animScale>
                                    <p:animScale>
                                      <p:cBhvr>
                                        <p:cTn id="68" dur="166" decel="50000">
                                          <p:stCondLst>
                                            <p:cond delay="1834"/>
                                          </p:stCondLst>
                                        </p:cTn>
                                        <p:tgtEl>
                                          <p:spTgt spid="113665">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13665">
                                            <p:txEl>
                                              <p:pRg st="5" end="5"/>
                                            </p:txEl>
                                          </p:spTgt>
                                        </p:tgtEl>
                                        <p:attrNameLst>
                                          <p:attrName>style.visibility</p:attrName>
                                        </p:attrNameLst>
                                      </p:cBhvr>
                                      <p:to>
                                        <p:strVal val="visible"/>
                                      </p:to>
                                    </p:set>
                                    <p:animEffect transition="in" filter="wipe(down)">
                                      <p:cBhvr>
                                        <p:cTn id="73" dur="580">
                                          <p:stCondLst>
                                            <p:cond delay="0"/>
                                          </p:stCondLst>
                                        </p:cTn>
                                        <p:tgtEl>
                                          <p:spTgt spid="113665">
                                            <p:txEl>
                                              <p:pRg st="5" end="5"/>
                                            </p:txEl>
                                          </p:spTgt>
                                        </p:tgtEl>
                                      </p:cBhvr>
                                    </p:animEffect>
                                    <p:anim calcmode="lin" valueType="num">
                                      <p:cBhvr>
                                        <p:cTn id="74" dur="1822" tmFilter="0,0; 0.14,0.36; 0.43,0.73; 0.71,0.91; 1.0,1.0">
                                          <p:stCondLst>
                                            <p:cond delay="0"/>
                                          </p:stCondLst>
                                        </p:cTn>
                                        <p:tgtEl>
                                          <p:spTgt spid="113665">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3665">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3665">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3665">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3665">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13665">
                                            <p:txEl>
                                              <p:pRg st="5" end="5"/>
                                            </p:txEl>
                                          </p:spTgt>
                                        </p:tgtEl>
                                      </p:cBhvr>
                                      <p:to x="100000" y="60000"/>
                                    </p:animScale>
                                    <p:animScale>
                                      <p:cBhvr>
                                        <p:cTn id="80" dur="166" decel="50000">
                                          <p:stCondLst>
                                            <p:cond delay="676"/>
                                          </p:stCondLst>
                                        </p:cTn>
                                        <p:tgtEl>
                                          <p:spTgt spid="113665">
                                            <p:txEl>
                                              <p:pRg st="5" end="5"/>
                                            </p:txEl>
                                          </p:spTgt>
                                        </p:tgtEl>
                                      </p:cBhvr>
                                      <p:to x="100000" y="100000"/>
                                    </p:animScale>
                                    <p:animScale>
                                      <p:cBhvr>
                                        <p:cTn id="81" dur="26">
                                          <p:stCondLst>
                                            <p:cond delay="1312"/>
                                          </p:stCondLst>
                                        </p:cTn>
                                        <p:tgtEl>
                                          <p:spTgt spid="113665">
                                            <p:txEl>
                                              <p:pRg st="5" end="5"/>
                                            </p:txEl>
                                          </p:spTgt>
                                        </p:tgtEl>
                                      </p:cBhvr>
                                      <p:to x="100000" y="80000"/>
                                    </p:animScale>
                                    <p:animScale>
                                      <p:cBhvr>
                                        <p:cTn id="82" dur="166" decel="50000">
                                          <p:stCondLst>
                                            <p:cond delay="1338"/>
                                          </p:stCondLst>
                                        </p:cTn>
                                        <p:tgtEl>
                                          <p:spTgt spid="113665">
                                            <p:txEl>
                                              <p:pRg st="5" end="5"/>
                                            </p:txEl>
                                          </p:spTgt>
                                        </p:tgtEl>
                                      </p:cBhvr>
                                      <p:to x="100000" y="100000"/>
                                    </p:animScale>
                                    <p:animScale>
                                      <p:cBhvr>
                                        <p:cTn id="83" dur="26">
                                          <p:stCondLst>
                                            <p:cond delay="1642"/>
                                          </p:stCondLst>
                                        </p:cTn>
                                        <p:tgtEl>
                                          <p:spTgt spid="113665">
                                            <p:txEl>
                                              <p:pRg st="5" end="5"/>
                                            </p:txEl>
                                          </p:spTgt>
                                        </p:tgtEl>
                                      </p:cBhvr>
                                      <p:to x="100000" y="90000"/>
                                    </p:animScale>
                                    <p:animScale>
                                      <p:cBhvr>
                                        <p:cTn id="84" dur="166" decel="50000">
                                          <p:stCondLst>
                                            <p:cond delay="1668"/>
                                          </p:stCondLst>
                                        </p:cTn>
                                        <p:tgtEl>
                                          <p:spTgt spid="113665">
                                            <p:txEl>
                                              <p:pRg st="5" end="5"/>
                                            </p:txEl>
                                          </p:spTgt>
                                        </p:tgtEl>
                                      </p:cBhvr>
                                      <p:to x="100000" y="100000"/>
                                    </p:animScale>
                                    <p:animScale>
                                      <p:cBhvr>
                                        <p:cTn id="85" dur="26">
                                          <p:stCondLst>
                                            <p:cond delay="1808"/>
                                          </p:stCondLst>
                                        </p:cTn>
                                        <p:tgtEl>
                                          <p:spTgt spid="113665">
                                            <p:txEl>
                                              <p:pRg st="5" end="5"/>
                                            </p:txEl>
                                          </p:spTgt>
                                        </p:tgtEl>
                                      </p:cBhvr>
                                      <p:to x="100000" y="95000"/>
                                    </p:animScale>
                                    <p:animScale>
                                      <p:cBhvr>
                                        <p:cTn id="86" dur="166" decel="50000">
                                          <p:stCondLst>
                                            <p:cond delay="1834"/>
                                          </p:stCondLst>
                                        </p:cTn>
                                        <p:tgtEl>
                                          <p:spTgt spid="113665">
                                            <p:txEl>
                                              <p:pRg st="5" end="5"/>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13667"/>
                                        </p:tgtEl>
                                        <p:attrNameLst>
                                          <p:attrName>style.visibility</p:attrName>
                                        </p:attrNameLst>
                                      </p:cBhvr>
                                      <p:to>
                                        <p:strVal val="visible"/>
                                      </p:to>
                                    </p:set>
                                    <p:animEffect transition="in" filter="wipe(down)">
                                      <p:cBhvr>
                                        <p:cTn id="91" dur="580">
                                          <p:stCondLst>
                                            <p:cond delay="0"/>
                                          </p:stCondLst>
                                        </p:cTn>
                                        <p:tgtEl>
                                          <p:spTgt spid="113667"/>
                                        </p:tgtEl>
                                      </p:cBhvr>
                                    </p:animEffect>
                                    <p:anim calcmode="lin" valueType="num">
                                      <p:cBhvr>
                                        <p:cTn id="92" dur="1822" tmFilter="0,0; 0.14,0.36; 0.43,0.73; 0.71,0.91; 1.0,1.0">
                                          <p:stCondLst>
                                            <p:cond delay="0"/>
                                          </p:stCondLst>
                                        </p:cTn>
                                        <p:tgtEl>
                                          <p:spTgt spid="11366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1366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1366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1366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13667"/>
                                        </p:tgtEl>
                                        <p:attrNameLst>
                                          <p:attrName>ppt_y</p:attrName>
                                        </p:attrNameLst>
                                      </p:cBhvr>
                                      <p:tavLst>
                                        <p:tav tm="0" fmla="#ppt_y-sin(pi*$)/81">
                                          <p:val>
                                            <p:fltVal val="0"/>
                                          </p:val>
                                        </p:tav>
                                        <p:tav tm="100000">
                                          <p:val>
                                            <p:fltVal val="1"/>
                                          </p:val>
                                        </p:tav>
                                      </p:tavLst>
                                    </p:anim>
                                    <p:animScale>
                                      <p:cBhvr>
                                        <p:cTn id="97" dur="26">
                                          <p:stCondLst>
                                            <p:cond delay="650"/>
                                          </p:stCondLst>
                                        </p:cTn>
                                        <p:tgtEl>
                                          <p:spTgt spid="113667"/>
                                        </p:tgtEl>
                                      </p:cBhvr>
                                      <p:to x="100000" y="60000"/>
                                    </p:animScale>
                                    <p:animScale>
                                      <p:cBhvr>
                                        <p:cTn id="98" dur="166" decel="50000">
                                          <p:stCondLst>
                                            <p:cond delay="676"/>
                                          </p:stCondLst>
                                        </p:cTn>
                                        <p:tgtEl>
                                          <p:spTgt spid="113667"/>
                                        </p:tgtEl>
                                      </p:cBhvr>
                                      <p:to x="100000" y="100000"/>
                                    </p:animScale>
                                    <p:animScale>
                                      <p:cBhvr>
                                        <p:cTn id="99" dur="26">
                                          <p:stCondLst>
                                            <p:cond delay="1312"/>
                                          </p:stCondLst>
                                        </p:cTn>
                                        <p:tgtEl>
                                          <p:spTgt spid="113667"/>
                                        </p:tgtEl>
                                      </p:cBhvr>
                                      <p:to x="100000" y="80000"/>
                                    </p:animScale>
                                    <p:animScale>
                                      <p:cBhvr>
                                        <p:cTn id="100" dur="166" decel="50000">
                                          <p:stCondLst>
                                            <p:cond delay="1338"/>
                                          </p:stCondLst>
                                        </p:cTn>
                                        <p:tgtEl>
                                          <p:spTgt spid="113667"/>
                                        </p:tgtEl>
                                      </p:cBhvr>
                                      <p:to x="100000" y="100000"/>
                                    </p:animScale>
                                    <p:animScale>
                                      <p:cBhvr>
                                        <p:cTn id="101" dur="26">
                                          <p:stCondLst>
                                            <p:cond delay="1642"/>
                                          </p:stCondLst>
                                        </p:cTn>
                                        <p:tgtEl>
                                          <p:spTgt spid="113667"/>
                                        </p:tgtEl>
                                      </p:cBhvr>
                                      <p:to x="100000" y="90000"/>
                                    </p:animScale>
                                    <p:animScale>
                                      <p:cBhvr>
                                        <p:cTn id="102" dur="166" decel="50000">
                                          <p:stCondLst>
                                            <p:cond delay="1668"/>
                                          </p:stCondLst>
                                        </p:cTn>
                                        <p:tgtEl>
                                          <p:spTgt spid="113667"/>
                                        </p:tgtEl>
                                      </p:cBhvr>
                                      <p:to x="100000" y="100000"/>
                                    </p:animScale>
                                    <p:animScale>
                                      <p:cBhvr>
                                        <p:cTn id="103" dur="26">
                                          <p:stCondLst>
                                            <p:cond delay="1808"/>
                                          </p:stCondLst>
                                        </p:cTn>
                                        <p:tgtEl>
                                          <p:spTgt spid="113667"/>
                                        </p:tgtEl>
                                      </p:cBhvr>
                                      <p:to x="100000" y="95000"/>
                                    </p:animScale>
                                    <p:animScale>
                                      <p:cBhvr>
                                        <p:cTn id="104" dur="166" decel="50000">
                                          <p:stCondLst>
                                            <p:cond delay="1834"/>
                                          </p:stCondLst>
                                        </p:cTn>
                                        <p:tgtEl>
                                          <p:spTgt spid="113667"/>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80">
                                          <p:stCondLst>
                                            <p:cond delay="0"/>
                                          </p:stCondLst>
                                        </p:cTn>
                                        <p:tgtEl>
                                          <p:spTgt spid="7"/>
                                        </p:tgtEl>
                                      </p:cBhvr>
                                    </p:animEffect>
                                    <p:anim calcmode="lin" valueType="num">
                                      <p:cBhvr>
                                        <p:cTn id="10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3" dur="26">
                                          <p:stCondLst>
                                            <p:cond delay="650"/>
                                          </p:stCondLst>
                                        </p:cTn>
                                        <p:tgtEl>
                                          <p:spTgt spid="7"/>
                                        </p:tgtEl>
                                      </p:cBhvr>
                                      <p:to x="100000" y="60000"/>
                                    </p:animScale>
                                    <p:animScale>
                                      <p:cBhvr>
                                        <p:cTn id="114" dur="166" decel="50000">
                                          <p:stCondLst>
                                            <p:cond delay="676"/>
                                          </p:stCondLst>
                                        </p:cTn>
                                        <p:tgtEl>
                                          <p:spTgt spid="7"/>
                                        </p:tgtEl>
                                      </p:cBhvr>
                                      <p:to x="100000" y="100000"/>
                                    </p:animScale>
                                    <p:animScale>
                                      <p:cBhvr>
                                        <p:cTn id="115" dur="26">
                                          <p:stCondLst>
                                            <p:cond delay="1312"/>
                                          </p:stCondLst>
                                        </p:cTn>
                                        <p:tgtEl>
                                          <p:spTgt spid="7"/>
                                        </p:tgtEl>
                                      </p:cBhvr>
                                      <p:to x="100000" y="80000"/>
                                    </p:animScale>
                                    <p:animScale>
                                      <p:cBhvr>
                                        <p:cTn id="116" dur="166" decel="50000">
                                          <p:stCondLst>
                                            <p:cond delay="1338"/>
                                          </p:stCondLst>
                                        </p:cTn>
                                        <p:tgtEl>
                                          <p:spTgt spid="7"/>
                                        </p:tgtEl>
                                      </p:cBhvr>
                                      <p:to x="100000" y="100000"/>
                                    </p:animScale>
                                    <p:animScale>
                                      <p:cBhvr>
                                        <p:cTn id="117" dur="26">
                                          <p:stCondLst>
                                            <p:cond delay="1642"/>
                                          </p:stCondLst>
                                        </p:cTn>
                                        <p:tgtEl>
                                          <p:spTgt spid="7"/>
                                        </p:tgtEl>
                                      </p:cBhvr>
                                      <p:to x="100000" y="90000"/>
                                    </p:animScale>
                                    <p:animScale>
                                      <p:cBhvr>
                                        <p:cTn id="118" dur="166" decel="50000">
                                          <p:stCondLst>
                                            <p:cond delay="1668"/>
                                          </p:stCondLst>
                                        </p:cTn>
                                        <p:tgtEl>
                                          <p:spTgt spid="7"/>
                                        </p:tgtEl>
                                      </p:cBhvr>
                                      <p:to x="100000" y="100000"/>
                                    </p:animScale>
                                    <p:animScale>
                                      <p:cBhvr>
                                        <p:cTn id="119" dur="26">
                                          <p:stCondLst>
                                            <p:cond delay="1808"/>
                                          </p:stCondLst>
                                        </p:cTn>
                                        <p:tgtEl>
                                          <p:spTgt spid="7"/>
                                        </p:tgtEl>
                                      </p:cBhvr>
                                      <p:to x="100000" y="95000"/>
                                    </p:animScale>
                                    <p:animScale>
                                      <p:cBhvr>
                                        <p:cTn id="120" dur="166" decel="50000">
                                          <p:stCondLst>
                                            <p:cond delay="1834"/>
                                          </p:stCondLst>
                                        </p:cTn>
                                        <p:tgtEl>
                                          <p:spTgt spid="7"/>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13668"/>
                                        </p:tgtEl>
                                        <p:attrNameLst>
                                          <p:attrName>style.visibility</p:attrName>
                                        </p:attrNameLst>
                                      </p:cBhvr>
                                      <p:to>
                                        <p:strVal val="visible"/>
                                      </p:to>
                                    </p:set>
                                    <p:animEffect transition="in" filter="wipe(down)">
                                      <p:cBhvr>
                                        <p:cTn id="123" dur="580">
                                          <p:stCondLst>
                                            <p:cond delay="0"/>
                                          </p:stCondLst>
                                        </p:cTn>
                                        <p:tgtEl>
                                          <p:spTgt spid="113668"/>
                                        </p:tgtEl>
                                      </p:cBhvr>
                                    </p:animEffect>
                                    <p:anim calcmode="lin" valueType="num">
                                      <p:cBhvr>
                                        <p:cTn id="124" dur="1822" tmFilter="0,0; 0.14,0.36; 0.43,0.73; 0.71,0.91; 1.0,1.0">
                                          <p:stCondLst>
                                            <p:cond delay="0"/>
                                          </p:stCondLst>
                                        </p:cTn>
                                        <p:tgtEl>
                                          <p:spTgt spid="113668"/>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13668"/>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13668"/>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13668"/>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13668"/>
                                        </p:tgtEl>
                                        <p:attrNameLst>
                                          <p:attrName>ppt_y</p:attrName>
                                        </p:attrNameLst>
                                      </p:cBhvr>
                                      <p:tavLst>
                                        <p:tav tm="0" fmla="#ppt_y-sin(pi*$)/81">
                                          <p:val>
                                            <p:fltVal val="0"/>
                                          </p:val>
                                        </p:tav>
                                        <p:tav tm="100000">
                                          <p:val>
                                            <p:fltVal val="1"/>
                                          </p:val>
                                        </p:tav>
                                      </p:tavLst>
                                    </p:anim>
                                    <p:animScale>
                                      <p:cBhvr>
                                        <p:cTn id="129" dur="26">
                                          <p:stCondLst>
                                            <p:cond delay="650"/>
                                          </p:stCondLst>
                                        </p:cTn>
                                        <p:tgtEl>
                                          <p:spTgt spid="113668"/>
                                        </p:tgtEl>
                                      </p:cBhvr>
                                      <p:to x="100000" y="60000"/>
                                    </p:animScale>
                                    <p:animScale>
                                      <p:cBhvr>
                                        <p:cTn id="130" dur="166" decel="50000">
                                          <p:stCondLst>
                                            <p:cond delay="676"/>
                                          </p:stCondLst>
                                        </p:cTn>
                                        <p:tgtEl>
                                          <p:spTgt spid="113668"/>
                                        </p:tgtEl>
                                      </p:cBhvr>
                                      <p:to x="100000" y="100000"/>
                                    </p:animScale>
                                    <p:animScale>
                                      <p:cBhvr>
                                        <p:cTn id="131" dur="26">
                                          <p:stCondLst>
                                            <p:cond delay="1312"/>
                                          </p:stCondLst>
                                        </p:cTn>
                                        <p:tgtEl>
                                          <p:spTgt spid="113668"/>
                                        </p:tgtEl>
                                      </p:cBhvr>
                                      <p:to x="100000" y="80000"/>
                                    </p:animScale>
                                    <p:animScale>
                                      <p:cBhvr>
                                        <p:cTn id="132" dur="166" decel="50000">
                                          <p:stCondLst>
                                            <p:cond delay="1338"/>
                                          </p:stCondLst>
                                        </p:cTn>
                                        <p:tgtEl>
                                          <p:spTgt spid="113668"/>
                                        </p:tgtEl>
                                      </p:cBhvr>
                                      <p:to x="100000" y="100000"/>
                                    </p:animScale>
                                    <p:animScale>
                                      <p:cBhvr>
                                        <p:cTn id="133" dur="26">
                                          <p:stCondLst>
                                            <p:cond delay="1642"/>
                                          </p:stCondLst>
                                        </p:cTn>
                                        <p:tgtEl>
                                          <p:spTgt spid="113668"/>
                                        </p:tgtEl>
                                      </p:cBhvr>
                                      <p:to x="100000" y="90000"/>
                                    </p:animScale>
                                    <p:animScale>
                                      <p:cBhvr>
                                        <p:cTn id="134" dur="166" decel="50000">
                                          <p:stCondLst>
                                            <p:cond delay="1668"/>
                                          </p:stCondLst>
                                        </p:cTn>
                                        <p:tgtEl>
                                          <p:spTgt spid="113668"/>
                                        </p:tgtEl>
                                      </p:cBhvr>
                                      <p:to x="100000" y="100000"/>
                                    </p:animScale>
                                    <p:animScale>
                                      <p:cBhvr>
                                        <p:cTn id="135" dur="26">
                                          <p:stCondLst>
                                            <p:cond delay="1808"/>
                                          </p:stCondLst>
                                        </p:cTn>
                                        <p:tgtEl>
                                          <p:spTgt spid="113668"/>
                                        </p:tgtEl>
                                      </p:cBhvr>
                                      <p:to x="100000" y="95000"/>
                                    </p:animScale>
                                    <p:animScale>
                                      <p:cBhvr>
                                        <p:cTn id="136" dur="166" decel="50000">
                                          <p:stCondLst>
                                            <p:cond delay="1834"/>
                                          </p:stCondLst>
                                        </p:cTn>
                                        <p:tgtEl>
                                          <p:spTgt spid="1136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714480" y="1214422"/>
          <a:ext cx="4264728" cy="5215242"/>
        </p:xfrm>
        <a:graphic>
          <a:graphicData uri="http://schemas.openxmlformats.org/drawingml/2006/table">
            <a:tbl>
              <a:tblPr>
                <a:tableStyleId>{327F97BB-C833-4FB7-BDE5-3F7075034690}</a:tableStyleId>
              </a:tblPr>
              <a:tblGrid>
                <a:gridCol w="1069485"/>
                <a:gridCol w="991761"/>
                <a:gridCol w="219960"/>
                <a:gridCol w="991761"/>
                <a:gridCol w="991761"/>
              </a:tblGrid>
              <a:tr h="269006">
                <a:tc>
                  <a:txBody>
                    <a:bodyPr/>
                    <a:lstStyle/>
                    <a:p>
                      <a:pPr algn="just">
                        <a:lnSpc>
                          <a:spcPct val="150000"/>
                        </a:lnSpc>
                        <a:spcAft>
                          <a:spcPts val="0"/>
                        </a:spcAft>
                      </a:pPr>
                      <a:r>
                        <a:rPr lang="pt-PT" sz="1200" b="1" dirty="0">
                          <a:latin typeface="Arial" pitchFamily="34" charset="0"/>
                          <a:cs typeface="Arial" pitchFamily="34" charset="0"/>
                        </a:rPr>
                        <a:t>substância</a:t>
                      </a:r>
                      <a:endParaRPr lang="pt-PT" sz="1200" b="1" dirty="0">
                        <a:latin typeface="Arial" pitchFamily="34" charset="0"/>
                        <a:ea typeface="Times New Roman"/>
                        <a:cs typeface="Arial" pitchFamily="34" charset="0"/>
                      </a:endParaRPr>
                    </a:p>
                  </a:txBody>
                  <a:tcPr marL="63832" marR="63832" marT="0" marB="0"/>
                </a:tc>
                <a:tc>
                  <a:txBody>
                    <a:bodyPr/>
                    <a:lstStyle/>
                    <a:p>
                      <a:pPr algn="ctr">
                        <a:spcAft>
                          <a:spcPts val="0"/>
                        </a:spcAft>
                      </a:pPr>
                      <a:r>
                        <a:rPr lang="pt-PT" sz="1200" b="1">
                          <a:latin typeface="Arial" pitchFamily="34" charset="0"/>
                          <a:cs typeface="Arial" pitchFamily="34" charset="0"/>
                          <a:sym typeface="Symbol"/>
                        </a:rPr>
                        <a:t></a:t>
                      </a:r>
                      <a:r>
                        <a:rPr lang="pt-PT" sz="1200" b="1" baseline="-25000">
                          <a:latin typeface="Arial" pitchFamily="34" charset="0"/>
                          <a:cs typeface="Arial" pitchFamily="34" charset="0"/>
                        </a:rPr>
                        <a:t>D</a:t>
                      </a:r>
                      <a:r>
                        <a:rPr lang="pt-PT" sz="1200" b="1">
                          <a:latin typeface="Arial" pitchFamily="34" charset="0"/>
                          <a:cs typeface="Arial" pitchFamily="34" charset="0"/>
                        </a:rPr>
                        <a:t>/K</a:t>
                      </a:r>
                      <a:endParaRPr lang="pt-PT" sz="1200" b="1">
                        <a:latin typeface="Arial" pitchFamily="34" charset="0"/>
                        <a:ea typeface="Times New Roman"/>
                        <a:cs typeface="Arial" pitchFamily="34" charset="0"/>
                      </a:endParaRPr>
                    </a:p>
                  </a:txBody>
                  <a:tcPr marL="63832" marR="63832" marT="0" marB="0"/>
                </a:tc>
                <a:tc>
                  <a:txBody>
                    <a:bodyPr/>
                    <a:lstStyle/>
                    <a:p>
                      <a:pPr algn="just">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a:latin typeface="Arial" pitchFamily="34" charset="0"/>
                          <a:cs typeface="Arial" pitchFamily="34" charset="0"/>
                        </a:rPr>
                        <a:t>substância</a:t>
                      </a:r>
                      <a:endParaRPr lang="pt-PT" sz="1200" b="1">
                        <a:latin typeface="Arial" pitchFamily="34" charset="0"/>
                        <a:ea typeface="Times New Roman"/>
                        <a:cs typeface="Arial" pitchFamily="34" charset="0"/>
                      </a:endParaRPr>
                    </a:p>
                  </a:txBody>
                  <a:tcPr marL="63832" marR="63832" marT="0" marB="0"/>
                </a:tc>
                <a:tc>
                  <a:txBody>
                    <a:bodyPr/>
                    <a:lstStyle/>
                    <a:p>
                      <a:pPr algn="ctr">
                        <a:spcAft>
                          <a:spcPts val="0"/>
                        </a:spcAft>
                      </a:pPr>
                      <a:r>
                        <a:rPr lang="pt-PT" sz="1200" b="1" dirty="0">
                          <a:latin typeface="Arial" pitchFamily="34" charset="0"/>
                          <a:cs typeface="Arial" pitchFamily="34" charset="0"/>
                          <a:sym typeface="Symbol"/>
                        </a:rPr>
                        <a:t></a:t>
                      </a:r>
                      <a:r>
                        <a:rPr lang="pt-PT" sz="1200" b="1" baseline="-25000" dirty="0">
                          <a:latin typeface="Arial" pitchFamily="34" charset="0"/>
                          <a:cs typeface="Arial" pitchFamily="34" charset="0"/>
                        </a:rPr>
                        <a:t>D</a:t>
                      </a:r>
                      <a:r>
                        <a:rPr lang="pt-PT" sz="1200" b="1" dirty="0">
                          <a:latin typeface="Arial" pitchFamily="34" charset="0"/>
                          <a:cs typeface="Arial" pitchFamily="34" charset="0"/>
                        </a:rPr>
                        <a:t>/K</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s-ES_tradnl" sz="1200" b="1" dirty="0">
                          <a:latin typeface="Arial" pitchFamily="34" charset="0"/>
                          <a:cs typeface="Arial" pitchFamily="34" charset="0"/>
                        </a:rPr>
                        <a:t>Al</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s-ES_tradnl" sz="1200" b="1">
                          <a:latin typeface="Arial" pitchFamily="34" charset="0"/>
                          <a:cs typeface="Arial" pitchFamily="34" charset="0"/>
                        </a:rPr>
                        <a:t>398</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s-ES_tradnl"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es-ES_tradnl" sz="1200" b="1">
                          <a:latin typeface="Arial" pitchFamily="34" charset="0"/>
                          <a:cs typeface="Arial" pitchFamily="34" charset="0"/>
                        </a:rPr>
                        <a:t>Si</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s-ES_tradnl" sz="1200" b="1">
                          <a:latin typeface="Arial" pitchFamily="34" charset="0"/>
                          <a:cs typeface="Arial" pitchFamily="34" charset="0"/>
                        </a:rPr>
                        <a:t>636</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s-ES_tradnl" sz="1200" b="1" dirty="0">
                          <a:latin typeface="Arial" pitchFamily="34" charset="0"/>
                          <a:cs typeface="Arial" pitchFamily="34" charset="0"/>
                        </a:rPr>
                        <a:t>Ag</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fr-FR" sz="1200" b="1" dirty="0">
                          <a:latin typeface="Arial" pitchFamily="34" charset="0"/>
                          <a:cs typeface="Arial" pitchFamily="34" charset="0"/>
                        </a:rPr>
                        <a:t>215</a:t>
                      </a:r>
                      <a:endParaRPr lang="pt-PT"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fr-FR"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fr-FR" sz="1200" b="1">
                          <a:latin typeface="Arial" pitchFamily="34" charset="0"/>
                          <a:cs typeface="Arial" pitchFamily="34" charset="0"/>
                        </a:rPr>
                        <a:t>Ni</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fr-FR" sz="1200" b="1">
                          <a:latin typeface="Arial" pitchFamily="34" charset="0"/>
                          <a:cs typeface="Arial" pitchFamily="34" charset="0"/>
                        </a:rPr>
                        <a:t>375</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fr-FR" sz="1200" b="1">
                          <a:latin typeface="Arial" pitchFamily="34" charset="0"/>
                          <a:cs typeface="Arial" pitchFamily="34" charset="0"/>
                        </a:rPr>
                        <a:t>Au</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fr-FR" sz="1200" b="1" dirty="0">
                          <a:latin typeface="Arial" pitchFamily="34" charset="0"/>
                          <a:cs typeface="Arial" pitchFamily="34" charset="0"/>
                        </a:rPr>
                        <a:t>169</a:t>
                      </a:r>
                      <a:endParaRPr lang="pt-PT"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fr-FR"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fr-FR" sz="1200" b="1" dirty="0">
                          <a:latin typeface="Arial" pitchFamily="34" charset="0"/>
                          <a:cs typeface="Arial" pitchFamily="34" charset="0"/>
                        </a:rPr>
                        <a:t>Pb</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88</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Be</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dirty="0">
                          <a:latin typeface="Arial" pitchFamily="34" charset="0"/>
                          <a:cs typeface="Arial" pitchFamily="34" charset="0"/>
                        </a:rPr>
                        <a:t>980</a:t>
                      </a:r>
                      <a:endParaRPr lang="pt-PT"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n-US"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en-US" sz="1200" b="1" dirty="0">
                          <a:latin typeface="Arial" pitchFamily="34" charset="0"/>
                          <a:cs typeface="Arial" pitchFamily="34" charset="0"/>
                        </a:rPr>
                        <a:t>Pt</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225</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Bi</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dirty="0">
                          <a:latin typeface="Arial" pitchFamily="34" charset="0"/>
                          <a:cs typeface="Arial" pitchFamily="34" charset="0"/>
                        </a:rPr>
                        <a:t>111</a:t>
                      </a:r>
                      <a:endParaRPr lang="pt-PT"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dirty="0" err="1">
                          <a:latin typeface="Arial" pitchFamily="34" charset="0"/>
                          <a:cs typeface="Arial" pitchFamily="34" charset="0"/>
                        </a:rPr>
                        <a:t>Sn</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165</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pt-PT" sz="1200" b="1">
                          <a:latin typeface="Arial" pitchFamily="34" charset="0"/>
                          <a:cs typeface="Arial" pitchFamily="34" charset="0"/>
                        </a:rPr>
                        <a:t>C(diamante)</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fr-FR" sz="1200" b="1">
                          <a:latin typeface="Arial" pitchFamily="34" charset="0"/>
                          <a:cs typeface="Arial" pitchFamily="34" charset="0"/>
                        </a:rPr>
                        <a:t>1855</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fr-FR"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fr-FR" sz="1200" b="1" dirty="0">
                          <a:latin typeface="Arial" pitchFamily="34" charset="0"/>
                          <a:cs typeface="Arial" pitchFamily="34" charset="0"/>
                        </a:rPr>
                        <a:t>Zn</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fr-FR" sz="1200" b="1">
                          <a:latin typeface="Arial" pitchFamily="34" charset="0"/>
                          <a:cs typeface="Arial" pitchFamily="34" charset="0"/>
                        </a:rPr>
                        <a:t>235</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fr-FR" sz="1200" b="1">
                          <a:latin typeface="Arial" pitchFamily="34" charset="0"/>
                          <a:cs typeface="Arial" pitchFamily="34" charset="0"/>
                        </a:rPr>
                        <a:t>C(grafite)</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fr-FR" sz="1200" b="1">
                          <a:latin typeface="Arial" pitchFamily="34" charset="0"/>
                          <a:cs typeface="Arial" pitchFamily="34" charset="0"/>
                        </a:rPr>
                        <a:t>420</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fr-FR"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dirty="0" err="1">
                          <a:latin typeface="Arial" pitchFamily="34" charset="0"/>
                          <a:cs typeface="Arial" pitchFamily="34" charset="0"/>
                        </a:rPr>
                        <a:t>He</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26</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pt-PT" sz="1200" b="1">
                          <a:latin typeface="Arial" pitchFamily="34" charset="0"/>
                          <a:cs typeface="Arial" pitchFamily="34" charset="0"/>
                        </a:rPr>
                        <a:t>Ca</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230</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dirty="0">
                          <a:latin typeface="Arial" pitchFamily="34" charset="0"/>
                          <a:cs typeface="Arial" pitchFamily="34" charset="0"/>
                        </a:rPr>
                        <a:t>Ar</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93</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Cu</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315</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n-US"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en-US" sz="1200" b="1" dirty="0">
                          <a:latin typeface="Arial" pitchFamily="34" charset="0"/>
                          <a:cs typeface="Arial" pitchFamily="34" charset="0"/>
                        </a:rPr>
                        <a:t>Kr</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72</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Fe</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453</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n-US"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en-US" sz="1200" b="1" dirty="0" err="1">
                          <a:latin typeface="Arial" pitchFamily="34" charset="0"/>
                          <a:cs typeface="Arial" pitchFamily="34" charset="0"/>
                        </a:rPr>
                        <a:t>Xe</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55</a:t>
                      </a:r>
                      <a:endParaRPr lang="pt-PT" sz="1200" b="1">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Hg</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90</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n-US"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en-US" sz="1200" b="1" dirty="0" err="1">
                          <a:latin typeface="Arial" pitchFamily="34" charset="0"/>
                          <a:cs typeface="Arial" pitchFamily="34" charset="0"/>
                        </a:rPr>
                        <a:t>HCl</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dirty="0">
                          <a:latin typeface="Arial" pitchFamily="34" charset="0"/>
                          <a:cs typeface="Arial" pitchFamily="34" charset="0"/>
                        </a:rPr>
                        <a:t>128</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K</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90</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dirty="0" err="1">
                          <a:latin typeface="Arial" pitchFamily="34" charset="0"/>
                          <a:cs typeface="Arial" pitchFamily="34" charset="0"/>
                        </a:rPr>
                        <a:t>KCl</a:t>
                      </a:r>
                      <a:endParaRPr lang="pt-PT" sz="1200" b="1" dirty="0">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dirty="0">
                          <a:latin typeface="Arial" pitchFamily="34" charset="0"/>
                          <a:cs typeface="Arial" pitchFamily="34" charset="0"/>
                        </a:rPr>
                        <a:t>230</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pt-PT" sz="1200" b="1">
                          <a:latin typeface="Arial" pitchFamily="34" charset="0"/>
                          <a:cs typeface="Arial" pitchFamily="34" charset="0"/>
                        </a:rPr>
                        <a:t>Na</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157</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a:latin typeface="Arial" pitchFamily="34" charset="0"/>
                          <a:cs typeface="Arial" pitchFamily="34" charset="0"/>
                        </a:rPr>
                        <a:t>NaCl</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dirty="0">
                          <a:latin typeface="Arial" pitchFamily="34" charset="0"/>
                          <a:cs typeface="Arial" pitchFamily="34" charset="0"/>
                        </a:rPr>
                        <a:t>281</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pt-PT" sz="1200" b="1">
                          <a:latin typeface="Arial" pitchFamily="34" charset="0"/>
                          <a:cs typeface="Arial" pitchFamily="34" charset="0"/>
                        </a:rPr>
                        <a:t>Cs</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40</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pt-PT" sz="1200" b="1">
                          <a:latin typeface="Arial" pitchFamily="34" charset="0"/>
                          <a:cs typeface="Arial" pitchFamily="34" charset="0"/>
                        </a:rPr>
                        <a:t>KBr</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dirty="0">
                          <a:latin typeface="Arial" pitchFamily="34" charset="0"/>
                          <a:cs typeface="Arial" pitchFamily="34" charset="0"/>
                        </a:rPr>
                        <a:t>177</a:t>
                      </a:r>
                      <a:endParaRPr lang="pt-PT" sz="1200" b="1" dirty="0">
                        <a:latin typeface="Arial" pitchFamily="34" charset="0"/>
                        <a:ea typeface="Times New Roman"/>
                        <a:cs typeface="Arial" pitchFamily="34" charset="0"/>
                      </a:endParaRPr>
                    </a:p>
                  </a:txBody>
                  <a:tcPr marL="63832" marR="63832" marT="0" marB="0"/>
                </a:tc>
              </a:tr>
              <a:tr h="277482">
                <a:tc>
                  <a:txBody>
                    <a:bodyPr/>
                    <a:lstStyle/>
                    <a:p>
                      <a:pPr algn="just">
                        <a:lnSpc>
                          <a:spcPct val="150000"/>
                        </a:lnSpc>
                        <a:spcAft>
                          <a:spcPts val="0"/>
                        </a:spcAft>
                      </a:pPr>
                      <a:r>
                        <a:rPr lang="pt-PT" sz="1200" b="1">
                          <a:latin typeface="Arial" pitchFamily="34" charset="0"/>
                          <a:cs typeface="Arial" pitchFamily="34" charset="0"/>
                        </a:rPr>
                        <a:t>Li</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dirty="0">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r>
                        <a:rPr lang="en-US" sz="1200" b="1">
                          <a:latin typeface="Arial" pitchFamily="34" charset="0"/>
                          <a:cs typeface="Arial" pitchFamily="34" charset="0"/>
                        </a:rPr>
                        <a:t>CaF</a:t>
                      </a:r>
                      <a:r>
                        <a:rPr lang="en-US" sz="1200" b="1" baseline="-25000">
                          <a:latin typeface="Arial" pitchFamily="34" charset="0"/>
                          <a:cs typeface="Arial" pitchFamily="34" charset="0"/>
                        </a:rPr>
                        <a:t>2</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dirty="0">
                          <a:latin typeface="Arial" pitchFamily="34" charset="0"/>
                          <a:cs typeface="Arial" pitchFamily="34" charset="0"/>
                        </a:rPr>
                        <a:t>474</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Mg</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290</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n-US"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tabLst>
                          <a:tab pos="457200" algn="l"/>
                          <a:tab pos="449580" algn="l"/>
                        </a:tabLst>
                      </a:pPr>
                      <a:r>
                        <a:rPr lang="en-US" sz="1200" b="1">
                          <a:latin typeface="Arial" pitchFamily="34" charset="0"/>
                          <a:cs typeface="Arial" pitchFamily="34" charset="0"/>
                        </a:rPr>
                        <a:t>FeS</a:t>
                      </a:r>
                      <a:r>
                        <a:rPr lang="en-US" sz="1200" b="1" baseline="-25000">
                          <a:latin typeface="Arial" pitchFamily="34" charset="0"/>
                          <a:cs typeface="Arial" pitchFamily="34" charset="0"/>
                        </a:rPr>
                        <a:t>2</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tabLst>
                          <a:tab pos="457200" algn="l"/>
                          <a:tab pos="449580" algn="l"/>
                        </a:tabLst>
                      </a:pPr>
                      <a:r>
                        <a:rPr lang="en-US" sz="1200" b="1" dirty="0">
                          <a:latin typeface="Arial" pitchFamily="34" charset="0"/>
                          <a:cs typeface="Arial" pitchFamily="34" charset="0"/>
                        </a:rPr>
                        <a:t>645</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Cd</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en-US" sz="1200" b="1">
                          <a:latin typeface="Arial" pitchFamily="34" charset="0"/>
                          <a:cs typeface="Arial" pitchFamily="34" charset="0"/>
                        </a:rPr>
                        <a:t>172</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en-US"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tabLst>
                          <a:tab pos="457200" algn="l"/>
                          <a:tab pos="449580" algn="l"/>
                        </a:tabLst>
                      </a:pPr>
                      <a:r>
                        <a:rPr lang="en-US" sz="1200" b="1">
                          <a:latin typeface="Arial" pitchFamily="34" charset="0"/>
                          <a:cs typeface="Arial" pitchFamily="34" charset="0"/>
                        </a:rPr>
                        <a:t>CO</a:t>
                      </a:r>
                      <a:r>
                        <a:rPr lang="en-US" sz="1200" b="1" baseline="-25000">
                          <a:latin typeface="Arial" pitchFamily="34" charset="0"/>
                          <a:cs typeface="Arial" pitchFamily="34" charset="0"/>
                        </a:rPr>
                        <a:t>2</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tabLst>
                          <a:tab pos="457200" algn="l"/>
                          <a:tab pos="449580" algn="l"/>
                        </a:tabLst>
                      </a:pPr>
                      <a:r>
                        <a:rPr lang="en-US" sz="1200" b="1" dirty="0">
                          <a:latin typeface="Arial" pitchFamily="34" charset="0"/>
                          <a:cs typeface="Arial" pitchFamily="34" charset="0"/>
                        </a:rPr>
                        <a:t>162</a:t>
                      </a:r>
                      <a:endParaRPr lang="pt-PT" sz="1200" b="1" dirty="0">
                        <a:latin typeface="Arial" pitchFamily="34" charset="0"/>
                        <a:ea typeface="Times New Roman"/>
                        <a:cs typeface="Arial" pitchFamily="34" charset="0"/>
                      </a:endParaRPr>
                    </a:p>
                  </a:txBody>
                  <a:tcPr marL="63832" marR="63832" marT="0" marB="0"/>
                </a:tc>
              </a:tr>
              <a:tr h="244551">
                <a:tc>
                  <a:txBody>
                    <a:bodyPr/>
                    <a:lstStyle/>
                    <a:p>
                      <a:pPr algn="just">
                        <a:lnSpc>
                          <a:spcPct val="150000"/>
                        </a:lnSpc>
                        <a:spcAft>
                          <a:spcPts val="0"/>
                        </a:spcAft>
                      </a:pPr>
                      <a:r>
                        <a:rPr lang="en-US" sz="1200" b="1">
                          <a:latin typeface="Arial" pitchFamily="34" charset="0"/>
                          <a:cs typeface="Arial" pitchFamily="34" charset="0"/>
                        </a:rPr>
                        <a:t>Co</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pPr>
                      <a:r>
                        <a:rPr lang="pt-PT" sz="1200" b="1">
                          <a:latin typeface="Arial" pitchFamily="34" charset="0"/>
                          <a:cs typeface="Arial" pitchFamily="34" charset="0"/>
                        </a:rPr>
                        <a:t>385</a:t>
                      </a: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pPr>
                      <a:endParaRPr lang="pt-PT" sz="1200" b="1">
                        <a:latin typeface="Arial" pitchFamily="34" charset="0"/>
                        <a:ea typeface="Times New Roman"/>
                        <a:cs typeface="Arial" pitchFamily="34" charset="0"/>
                      </a:endParaRPr>
                    </a:p>
                  </a:txBody>
                  <a:tcPr marL="63832" marR="63832" marT="0" marB="0"/>
                </a:tc>
                <a:tc>
                  <a:txBody>
                    <a:bodyPr/>
                    <a:lstStyle/>
                    <a:p>
                      <a:pPr algn="just">
                        <a:lnSpc>
                          <a:spcPct val="150000"/>
                        </a:lnSpc>
                        <a:spcAft>
                          <a:spcPts val="0"/>
                        </a:spcAft>
                        <a:tabLst>
                          <a:tab pos="457200" algn="l"/>
                          <a:tab pos="449580" algn="l"/>
                        </a:tabLst>
                      </a:pPr>
                      <a:r>
                        <a:rPr lang="pt-PT" sz="1200" b="1">
                          <a:latin typeface="Arial" pitchFamily="34" charset="0"/>
                          <a:cs typeface="Arial" pitchFamily="34" charset="0"/>
                        </a:rPr>
                        <a:t>NH</a:t>
                      </a:r>
                      <a:r>
                        <a:rPr lang="pt-PT" sz="1200" b="1" baseline="-25000">
                          <a:latin typeface="Arial" pitchFamily="34" charset="0"/>
                          <a:cs typeface="Arial" pitchFamily="34" charset="0"/>
                        </a:rPr>
                        <a:t>3</a:t>
                      </a:r>
                      <a:endParaRPr lang="pt-PT" sz="1200" b="1">
                        <a:latin typeface="Arial" pitchFamily="34" charset="0"/>
                        <a:ea typeface="Times New Roman"/>
                        <a:cs typeface="Arial" pitchFamily="34" charset="0"/>
                      </a:endParaRPr>
                    </a:p>
                  </a:txBody>
                  <a:tcPr marL="63832" marR="63832" marT="0" marB="0"/>
                </a:tc>
                <a:tc>
                  <a:txBody>
                    <a:bodyPr/>
                    <a:lstStyle/>
                    <a:p>
                      <a:pPr algn="ctr">
                        <a:lnSpc>
                          <a:spcPct val="150000"/>
                        </a:lnSpc>
                        <a:spcAft>
                          <a:spcPts val="0"/>
                        </a:spcAft>
                        <a:tabLst>
                          <a:tab pos="457200" algn="l"/>
                          <a:tab pos="449580" algn="l"/>
                        </a:tabLst>
                      </a:pPr>
                      <a:r>
                        <a:rPr lang="pt-PT" sz="1200" b="1" dirty="0">
                          <a:latin typeface="Arial" pitchFamily="34" charset="0"/>
                          <a:cs typeface="Arial" pitchFamily="34" charset="0"/>
                        </a:rPr>
                        <a:t>231</a:t>
                      </a:r>
                      <a:endParaRPr lang="pt-PT" sz="1200" b="1" dirty="0">
                        <a:latin typeface="Arial" pitchFamily="34" charset="0"/>
                        <a:ea typeface="Times New Roman"/>
                        <a:cs typeface="Arial" pitchFamily="34" charset="0"/>
                      </a:endParaRPr>
                    </a:p>
                  </a:txBody>
                  <a:tcPr marL="63832" marR="63832" marT="0" marB="0"/>
                </a:tc>
              </a:tr>
            </a:tbl>
          </a:graphicData>
        </a:graphic>
      </p:graphicFrame>
      <p:sp>
        <p:nvSpPr>
          <p:cNvPr id="112641" name="Rectangle 1"/>
          <p:cNvSpPr>
            <a:spLocks noChangeArrowheads="1"/>
          </p:cNvSpPr>
          <p:nvPr/>
        </p:nvSpPr>
        <p:spPr bwMode="auto">
          <a:xfrm>
            <a:off x="1214414" y="714356"/>
            <a:ext cx="564077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457200" algn="l"/>
              </a:tabLst>
            </a:pPr>
            <a:r>
              <a:rPr kumimoji="0" lang="pt-PT"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Temperatura característica de </a:t>
            </a:r>
            <a:r>
              <a:rPr kumimoji="0" lang="pt-PT"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Debye</a:t>
            </a:r>
            <a:r>
              <a:rPr kumimoji="0" lang="pt-PT"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para algumas substâncias.</a:t>
            </a:r>
            <a:endParaRPr kumimoji="0" lang="pt-PT"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CaixaDeTexto 3"/>
          <p:cNvSpPr txBox="1"/>
          <p:nvPr/>
        </p:nvSpPr>
        <p:spPr>
          <a:xfrm>
            <a:off x="285720" y="142852"/>
            <a:ext cx="7338356" cy="1138773"/>
          </a:xfrm>
          <a:prstGeom prst="rect">
            <a:avLst/>
          </a:prstGeom>
          <a:noFill/>
        </p:spPr>
        <p:txBody>
          <a:bodyPr wrap="none" rtlCol="0">
            <a:spAutoFit/>
          </a:bodyPr>
          <a:lstStyle/>
          <a:p>
            <a:pPr lvl="0"/>
            <a:r>
              <a:rPr lang="pt-PT" sz="2400" dirty="0" smtClean="0">
                <a:solidFill>
                  <a:srgbClr val="FF0000"/>
                </a:solidFill>
              </a:rPr>
              <a:t>Capacidade calorífica do </a:t>
            </a:r>
            <a:r>
              <a:rPr lang="pt-PT" sz="2400" dirty="0" smtClean="0">
                <a:solidFill>
                  <a:srgbClr val="FF0000"/>
                </a:solidFill>
              </a:rPr>
              <a:t>sólido </a:t>
            </a:r>
            <a:r>
              <a:rPr lang="pt-PT" sz="2400" b="1" dirty="0" smtClean="0">
                <a:solidFill>
                  <a:srgbClr val="FF0000"/>
                </a:solidFill>
                <a:latin typeface="Arial" pitchFamily="34" charset="0"/>
                <a:ea typeface="Times New Roman" pitchFamily="18" charset="0"/>
              </a:rPr>
              <a:t>(LEITURA OPCIONAL)</a:t>
            </a:r>
          </a:p>
          <a:p>
            <a:r>
              <a:rPr lang="pt-PT" sz="2400" dirty="0" smtClean="0">
                <a:solidFill>
                  <a:srgbClr val="FF0000"/>
                </a:solidFill>
              </a:rPr>
              <a:t> </a:t>
            </a:r>
            <a:endParaRPr lang="pt-PT" sz="2000" dirty="0" smtClean="0"/>
          </a:p>
          <a:p>
            <a:endParaRPr lang="pt-PT"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428596" y="500042"/>
            <a:ext cx="80010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 que se disse é válido para os sólidos monoatómicos. Para os sólidos constituídos por moléculas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poliatómicas</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átomos por molécula, é preciso multiplicar o resultado da teoria de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Debye</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por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Nomeadamente, a temperaturas moderadas ou altas tem-se:	</a:t>
            </a:r>
          </a:p>
          <a:p>
            <a:pPr marL="0" marR="0" lvl="0" indent="0" algn="just" defTabSz="914400" rtl="0" eaLnBrk="0" fontAlgn="base" latinLnBrk="0" hangingPunct="0">
              <a:lnSpc>
                <a:spcPct val="100000"/>
              </a:lnSpc>
              <a:spcBef>
                <a:spcPct val="0"/>
              </a:spcBef>
              <a:spcAft>
                <a:spcPct val="0"/>
              </a:spcAft>
              <a:buClrTx/>
              <a:buSzTx/>
              <a:buFontTx/>
              <a:buNone/>
              <a:tabLst/>
            </a:pPr>
            <a:r>
              <a:rPr lang="pt-PT" sz="1600" b="1" dirty="0" smtClean="0">
                <a:latin typeface="Arial" pitchFamily="34" charset="0"/>
                <a:ea typeface="Times New Roman" pitchFamily="18" charset="0"/>
                <a:cs typeface="Arial" pitchFamily="34" charset="0"/>
              </a:rPr>
              <a:t>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3R</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  			                        </a:t>
            </a:r>
            <a:endParaRPr kumimoji="0" lang="pt-PT" sz="16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Resultado que concorda com a regra (empírica) de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sym typeface="Symbol" pitchFamily="18" charset="2"/>
              </a:rPr>
              <a:t>Kopp</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 (1865) segundo a qual a capacidade calorífica molar de um composto sólido à temperatura ambiente é igual à soma das capacidades caloríficas atómicas dos elementos que o constituem.  </a:t>
            </a:r>
          </a:p>
        </p:txBody>
      </p:sp>
      <p:graphicFrame>
        <p:nvGraphicFramePr>
          <p:cNvPr id="3" name="Tabela 2"/>
          <p:cNvGraphicFramePr>
            <a:graphicFrameLocks noGrp="1"/>
          </p:cNvGraphicFramePr>
          <p:nvPr/>
        </p:nvGraphicFramePr>
        <p:xfrm>
          <a:off x="2714612" y="3643314"/>
          <a:ext cx="5000659" cy="2840356"/>
        </p:xfrm>
        <a:graphic>
          <a:graphicData uri="http://schemas.openxmlformats.org/drawingml/2006/table">
            <a:tbl>
              <a:tblPr>
                <a:tableStyleId>{E269D01E-BC32-4049-B463-5C60D7B0CCD2}</a:tableStyleId>
              </a:tblPr>
              <a:tblGrid>
                <a:gridCol w="2302139"/>
                <a:gridCol w="1349260"/>
                <a:gridCol w="1349260"/>
              </a:tblGrid>
              <a:tr h="371476">
                <a:tc rowSpan="2">
                  <a:txBody>
                    <a:bodyPr/>
                    <a:lstStyle/>
                    <a:p>
                      <a:pPr algn="just">
                        <a:spcAft>
                          <a:spcPts val="0"/>
                        </a:spcAft>
                      </a:pPr>
                      <a:endParaRPr lang="pt-PT" sz="1200" dirty="0">
                        <a:latin typeface="Arial" pitchFamily="34" charset="0"/>
                        <a:cs typeface="Arial" pitchFamily="34" charset="0"/>
                      </a:endParaRPr>
                    </a:p>
                    <a:p>
                      <a:pPr algn="just">
                        <a:spcAft>
                          <a:spcPts val="0"/>
                        </a:spcAft>
                      </a:pPr>
                      <a:r>
                        <a:rPr lang="pt-PT" sz="1200" dirty="0">
                          <a:latin typeface="Arial" pitchFamily="34" charset="0"/>
                          <a:cs typeface="Arial" pitchFamily="34" charset="0"/>
                        </a:rPr>
                        <a:t>átomo</a:t>
                      </a:r>
                      <a:endParaRPr lang="pt-PT" sz="1600" dirty="0">
                        <a:latin typeface="Arial" pitchFamily="34" charset="0"/>
                        <a:ea typeface="Times New Roman"/>
                        <a:cs typeface="Arial" pitchFamily="34" charset="0"/>
                      </a:endParaRPr>
                    </a:p>
                  </a:txBody>
                  <a:tcPr marL="68580" marR="68580" marT="0" marB="0"/>
                </a:tc>
                <a:tc gridSpan="2">
                  <a:txBody>
                    <a:bodyPr/>
                    <a:lstStyle/>
                    <a:p>
                      <a:pPr algn="ctr">
                        <a:lnSpc>
                          <a:spcPct val="150000"/>
                        </a:lnSpc>
                        <a:spcAft>
                          <a:spcPts val="0"/>
                        </a:spcAft>
                      </a:pPr>
                      <a:r>
                        <a:rPr lang="es-ES_tradnl" sz="1200" dirty="0">
                          <a:latin typeface="Arial" pitchFamily="34" charset="0"/>
                          <a:cs typeface="Arial" pitchFamily="34" charset="0"/>
                          <a:sym typeface="Symbol"/>
                        </a:rPr>
                        <a:t></a:t>
                      </a:r>
                      <a:r>
                        <a:rPr lang="es-ES_tradnl" sz="1200" dirty="0" err="1">
                          <a:latin typeface="Arial" pitchFamily="34" charset="0"/>
                          <a:cs typeface="Arial" pitchFamily="34" charset="0"/>
                        </a:rPr>
                        <a:t>C</a:t>
                      </a:r>
                      <a:r>
                        <a:rPr lang="es-ES_tradnl" sz="1200" baseline="-25000" dirty="0" err="1">
                          <a:latin typeface="Arial" pitchFamily="34" charset="0"/>
                          <a:cs typeface="Arial" pitchFamily="34" charset="0"/>
                        </a:rPr>
                        <a:t>V,m</a:t>
                      </a:r>
                      <a:endParaRPr lang="pt-PT" sz="1600" dirty="0">
                        <a:latin typeface="Arial" pitchFamily="34" charset="0"/>
                        <a:ea typeface="Times New Roman"/>
                        <a:cs typeface="Arial" pitchFamily="34" charset="0"/>
                      </a:endParaRPr>
                    </a:p>
                  </a:txBody>
                  <a:tcPr marL="68580" marR="68580" marT="0" marB="0"/>
                </a:tc>
                <a:tc hMerge="1">
                  <a:txBody>
                    <a:bodyPr/>
                    <a:lstStyle/>
                    <a:p>
                      <a:endParaRPr lang="pt-PT"/>
                    </a:p>
                  </a:txBody>
                  <a:tcPr/>
                </a:tc>
              </a:tr>
              <a:tr h="200025">
                <a:tc vMerge="1">
                  <a:txBody>
                    <a:bodyPr/>
                    <a:lstStyle/>
                    <a:p>
                      <a:endParaRPr lang="pt-PT"/>
                    </a:p>
                  </a:txBody>
                  <a:tcPr/>
                </a:tc>
                <a:tc>
                  <a:txBody>
                    <a:bodyPr/>
                    <a:lstStyle/>
                    <a:p>
                      <a:pPr algn="ctr">
                        <a:lnSpc>
                          <a:spcPct val="150000"/>
                        </a:lnSpc>
                        <a:spcAft>
                          <a:spcPts val="0"/>
                        </a:spcAft>
                      </a:pPr>
                      <a:r>
                        <a:rPr lang="es-ES_tradnl" sz="1200">
                          <a:latin typeface="Arial" pitchFamily="34" charset="0"/>
                          <a:cs typeface="Arial" pitchFamily="34" charset="0"/>
                        </a:rPr>
                        <a:t>cal</a:t>
                      </a:r>
                      <a:r>
                        <a:rPr lang="en-US" sz="1200">
                          <a:latin typeface="Arial" pitchFamily="34" charset="0"/>
                          <a:cs typeface="Arial" pitchFamily="34" charset="0"/>
                          <a:sym typeface="Symbol"/>
                        </a:rPr>
                        <a:t></a:t>
                      </a:r>
                      <a:r>
                        <a:rPr lang="es-ES_tradnl" sz="1200">
                          <a:latin typeface="Arial" pitchFamily="34" charset="0"/>
                          <a:cs typeface="Arial" pitchFamily="34" charset="0"/>
                        </a:rPr>
                        <a:t>mol</a:t>
                      </a:r>
                      <a:r>
                        <a:rPr lang="es-ES_tradnl" sz="1200" baseline="30000">
                          <a:latin typeface="Arial" pitchFamily="34" charset="0"/>
                          <a:cs typeface="Arial" pitchFamily="34" charset="0"/>
                        </a:rPr>
                        <a:t>-1</a:t>
                      </a:r>
                      <a:r>
                        <a:rPr lang="en-US" sz="1200">
                          <a:latin typeface="Arial" pitchFamily="34" charset="0"/>
                          <a:cs typeface="Arial" pitchFamily="34" charset="0"/>
                          <a:sym typeface="Symbol"/>
                        </a:rPr>
                        <a:t></a:t>
                      </a:r>
                      <a:r>
                        <a:rPr lang="es-ES_tradnl" sz="1200">
                          <a:latin typeface="Arial" pitchFamily="34" charset="0"/>
                          <a:cs typeface="Arial" pitchFamily="34" charset="0"/>
                        </a:rPr>
                        <a:t>K</a:t>
                      </a:r>
                      <a:r>
                        <a:rPr lang="es-ES_tradnl" sz="1200" baseline="30000">
                          <a:latin typeface="Arial" pitchFamily="34" charset="0"/>
                          <a:cs typeface="Arial" pitchFamily="34" charset="0"/>
                        </a:rPr>
                        <a:t>-1</a:t>
                      </a:r>
                      <a:endParaRPr lang="pt-PT" sz="16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200">
                          <a:latin typeface="Arial" pitchFamily="34" charset="0"/>
                          <a:cs typeface="Arial" pitchFamily="34" charset="0"/>
                        </a:rPr>
                        <a:t>J</a:t>
                      </a:r>
                      <a:r>
                        <a:rPr lang="en-US" sz="1200">
                          <a:latin typeface="Arial" pitchFamily="34" charset="0"/>
                          <a:cs typeface="Arial" pitchFamily="34" charset="0"/>
                          <a:sym typeface="Symbol"/>
                        </a:rPr>
                        <a:t></a:t>
                      </a:r>
                      <a:r>
                        <a:rPr lang="pt-PT" sz="1200">
                          <a:latin typeface="Arial" pitchFamily="34" charset="0"/>
                          <a:cs typeface="Arial" pitchFamily="34" charset="0"/>
                        </a:rPr>
                        <a:t>mol</a:t>
                      </a:r>
                      <a:r>
                        <a:rPr lang="pt-PT" sz="1200" baseline="30000">
                          <a:latin typeface="Arial" pitchFamily="34" charset="0"/>
                          <a:cs typeface="Arial" pitchFamily="34" charset="0"/>
                        </a:rPr>
                        <a:t>-</a:t>
                      </a:r>
                      <a:r>
                        <a:rPr lang="pt-PT" sz="1200">
                          <a:latin typeface="Arial" pitchFamily="34" charset="0"/>
                          <a:cs typeface="Arial" pitchFamily="34" charset="0"/>
                        </a:rPr>
                        <a:t>1</a:t>
                      </a:r>
                      <a:r>
                        <a:rPr lang="en-US" sz="1200">
                          <a:latin typeface="Arial" pitchFamily="34" charset="0"/>
                          <a:cs typeface="Arial" pitchFamily="34" charset="0"/>
                          <a:sym typeface="Symbol"/>
                        </a:rPr>
                        <a:t></a:t>
                      </a:r>
                      <a:r>
                        <a:rPr lang="pt-PT" sz="1200">
                          <a:latin typeface="Arial" pitchFamily="34" charset="0"/>
                          <a:cs typeface="Arial" pitchFamily="34" charset="0"/>
                        </a:rPr>
                        <a:t>K</a:t>
                      </a:r>
                      <a:r>
                        <a:rPr lang="pt-PT" sz="1200" baseline="30000">
                          <a:latin typeface="Arial" pitchFamily="34" charset="0"/>
                          <a:cs typeface="Arial" pitchFamily="34" charset="0"/>
                        </a:rPr>
                        <a:t>-1</a:t>
                      </a:r>
                      <a:endParaRPr lang="pt-PT" sz="160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dirty="0">
                          <a:latin typeface="Arial" pitchFamily="34" charset="0"/>
                          <a:cs typeface="Arial" pitchFamily="34" charset="0"/>
                        </a:rPr>
                        <a:t>C</a:t>
                      </a:r>
                      <a:endParaRPr lang="pt-PT" sz="1600" dirty="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a:latin typeface="Arial" pitchFamily="34" charset="0"/>
                          <a:cs typeface="Arial" pitchFamily="34" charset="0"/>
                        </a:rPr>
                        <a:t>1.8</a:t>
                      </a:r>
                      <a:endParaRPr lang="pt-PT" sz="160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a:latin typeface="Arial" pitchFamily="34" charset="0"/>
                          <a:cs typeface="Arial" pitchFamily="34" charset="0"/>
                        </a:rPr>
                        <a:t>7.5</a:t>
                      </a:r>
                      <a:endParaRPr lang="pt-PT" sz="160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dirty="0">
                          <a:latin typeface="Arial" pitchFamily="34" charset="0"/>
                          <a:cs typeface="Arial" pitchFamily="34" charset="0"/>
                        </a:rPr>
                        <a:t>H</a:t>
                      </a:r>
                      <a:endParaRPr lang="pt-PT" sz="1600" dirty="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a:latin typeface="Arial" pitchFamily="34" charset="0"/>
                          <a:cs typeface="Arial" pitchFamily="34" charset="0"/>
                        </a:rPr>
                        <a:t>2.3</a:t>
                      </a:r>
                      <a:endParaRPr lang="pt-PT" sz="160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dirty="0">
                          <a:latin typeface="Arial" pitchFamily="34" charset="0"/>
                          <a:cs typeface="Arial" pitchFamily="34" charset="0"/>
                        </a:rPr>
                        <a:t>9.6</a:t>
                      </a:r>
                      <a:endParaRPr lang="pt-PT" sz="1600" dirty="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a:latin typeface="Arial" pitchFamily="34" charset="0"/>
                          <a:cs typeface="Arial" pitchFamily="34" charset="0"/>
                        </a:rPr>
                        <a:t>B</a:t>
                      </a:r>
                      <a:endParaRPr lang="pt-PT" sz="160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dirty="0">
                          <a:latin typeface="Arial" pitchFamily="34" charset="0"/>
                          <a:cs typeface="Arial" pitchFamily="34" charset="0"/>
                        </a:rPr>
                        <a:t>2.7</a:t>
                      </a:r>
                      <a:endParaRPr lang="pt-PT" sz="1600" dirty="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a:latin typeface="Arial" pitchFamily="34" charset="0"/>
                          <a:cs typeface="Arial" pitchFamily="34" charset="0"/>
                        </a:rPr>
                        <a:t>11.3</a:t>
                      </a:r>
                      <a:endParaRPr lang="pt-PT" sz="160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a:latin typeface="Arial" pitchFamily="34" charset="0"/>
                          <a:cs typeface="Arial" pitchFamily="34" charset="0"/>
                        </a:rPr>
                        <a:t>Si</a:t>
                      </a:r>
                      <a:endParaRPr lang="pt-PT" sz="160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dirty="0">
                          <a:latin typeface="Arial" pitchFamily="34" charset="0"/>
                          <a:cs typeface="Arial" pitchFamily="34" charset="0"/>
                        </a:rPr>
                        <a:t>3.8</a:t>
                      </a:r>
                      <a:endParaRPr lang="pt-PT" sz="1600" dirty="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a:latin typeface="Arial" pitchFamily="34" charset="0"/>
                          <a:cs typeface="Arial" pitchFamily="34" charset="0"/>
                        </a:rPr>
                        <a:t>15.9</a:t>
                      </a:r>
                      <a:endParaRPr lang="pt-PT" sz="160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a:latin typeface="Arial" pitchFamily="34" charset="0"/>
                          <a:cs typeface="Arial" pitchFamily="34" charset="0"/>
                        </a:rPr>
                        <a:t>O</a:t>
                      </a:r>
                      <a:endParaRPr lang="pt-PT" sz="160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dirty="0">
                          <a:latin typeface="Arial" pitchFamily="34" charset="0"/>
                          <a:cs typeface="Arial" pitchFamily="34" charset="0"/>
                        </a:rPr>
                        <a:t>4.0</a:t>
                      </a:r>
                      <a:endParaRPr lang="pt-PT" sz="1600" dirty="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a:latin typeface="Arial" pitchFamily="34" charset="0"/>
                          <a:cs typeface="Arial" pitchFamily="34" charset="0"/>
                        </a:rPr>
                        <a:t>16.7</a:t>
                      </a:r>
                      <a:endParaRPr lang="pt-PT" sz="160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a:latin typeface="Arial" pitchFamily="34" charset="0"/>
                          <a:cs typeface="Arial" pitchFamily="34" charset="0"/>
                        </a:rPr>
                        <a:t>F</a:t>
                      </a:r>
                      <a:endParaRPr lang="pt-PT" sz="160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a:latin typeface="Arial" pitchFamily="34" charset="0"/>
                          <a:cs typeface="Arial" pitchFamily="34" charset="0"/>
                        </a:rPr>
                        <a:t>5.0</a:t>
                      </a:r>
                      <a:endParaRPr lang="pt-PT" sz="160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dirty="0">
                          <a:latin typeface="Arial" pitchFamily="34" charset="0"/>
                          <a:cs typeface="Arial" pitchFamily="34" charset="0"/>
                        </a:rPr>
                        <a:t>20.9</a:t>
                      </a:r>
                      <a:endParaRPr lang="pt-PT" sz="1600" dirty="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a:latin typeface="Arial" pitchFamily="34" charset="0"/>
                          <a:cs typeface="Arial" pitchFamily="34" charset="0"/>
                        </a:rPr>
                        <a:t>P, S</a:t>
                      </a:r>
                      <a:endParaRPr lang="pt-PT" sz="160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a:latin typeface="Arial" pitchFamily="34" charset="0"/>
                          <a:cs typeface="Arial" pitchFamily="34" charset="0"/>
                        </a:rPr>
                        <a:t>5.4</a:t>
                      </a:r>
                      <a:endParaRPr lang="pt-PT" sz="160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dirty="0">
                          <a:latin typeface="Arial" pitchFamily="34" charset="0"/>
                          <a:cs typeface="Arial" pitchFamily="34" charset="0"/>
                        </a:rPr>
                        <a:t>22.6</a:t>
                      </a:r>
                      <a:endParaRPr lang="pt-PT" sz="1600" dirty="0">
                        <a:latin typeface="Arial" pitchFamily="34" charset="0"/>
                        <a:ea typeface="Times New Roman"/>
                        <a:cs typeface="Arial" pitchFamily="34" charset="0"/>
                      </a:endParaRPr>
                    </a:p>
                  </a:txBody>
                  <a:tcPr marL="68580" marR="68580" marT="0" marB="0"/>
                </a:tc>
              </a:tr>
              <a:tr h="0">
                <a:tc>
                  <a:txBody>
                    <a:bodyPr/>
                    <a:lstStyle/>
                    <a:p>
                      <a:pPr algn="just">
                        <a:lnSpc>
                          <a:spcPct val="150000"/>
                        </a:lnSpc>
                        <a:spcAft>
                          <a:spcPts val="0"/>
                        </a:spcAft>
                      </a:pPr>
                      <a:r>
                        <a:rPr lang="pt-PT" sz="1200">
                          <a:latin typeface="Arial" pitchFamily="34" charset="0"/>
                          <a:cs typeface="Arial" pitchFamily="34" charset="0"/>
                        </a:rPr>
                        <a:t>Restantes elementos</a:t>
                      </a:r>
                      <a:endParaRPr lang="pt-PT" sz="1600">
                        <a:latin typeface="Arial" pitchFamily="34" charset="0"/>
                        <a:ea typeface="Times New Roman"/>
                        <a:cs typeface="Arial" pitchFamily="34" charset="0"/>
                      </a:endParaRPr>
                    </a:p>
                  </a:txBody>
                  <a:tcPr marL="68580" marR="68580" marT="0" marB="0"/>
                </a:tc>
                <a:tc>
                  <a:txBody>
                    <a:bodyPr/>
                    <a:lstStyle/>
                    <a:p>
                      <a:pPr marL="20955" indent="180340" algn="just">
                        <a:lnSpc>
                          <a:spcPct val="150000"/>
                        </a:lnSpc>
                        <a:spcAft>
                          <a:spcPts val="0"/>
                        </a:spcAft>
                      </a:pPr>
                      <a:r>
                        <a:rPr lang="pt-PT" sz="1200">
                          <a:latin typeface="Arial" pitchFamily="34" charset="0"/>
                          <a:cs typeface="Arial" pitchFamily="34" charset="0"/>
                        </a:rPr>
                        <a:t>6.0 a 6.2</a:t>
                      </a:r>
                      <a:endParaRPr lang="pt-PT" sz="1600">
                        <a:latin typeface="Arial" pitchFamily="34" charset="0"/>
                        <a:ea typeface="Times New Roman"/>
                        <a:cs typeface="Arial" pitchFamily="34" charset="0"/>
                      </a:endParaRPr>
                    </a:p>
                  </a:txBody>
                  <a:tcPr marL="68580" marR="68580" marT="0" marB="0"/>
                </a:tc>
                <a:tc>
                  <a:txBody>
                    <a:bodyPr/>
                    <a:lstStyle/>
                    <a:p>
                      <a:pPr indent="291465" algn="just">
                        <a:lnSpc>
                          <a:spcPct val="150000"/>
                        </a:lnSpc>
                        <a:spcAft>
                          <a:spcPts val="0"/>
                        </a:spcAft>
                      </a:pPr>
                      <a:r>
                        <a:rPr lang="pt-PT" sz="1200" dirty="0">
                          <a:latin typeface="Arial" pitchFamily="34" charset="0"/>
                          <a:cs typeface="Arial" pitchFamily="34" charset="0"/>
                        </a:rPr>
                        <a:t>25.1 a 25.9</a:t>
                      </a:r>
                      <a:endParaRPr lang="pt-PT" sz="1600" dirty="0">
                        <a:latin typeface="Arial" pitchFamily="34" charset="0"/>
                        <a:ea typeface="Times New Roman"/>
                        <a:cs typeface="Arial" pitchFamily="34" charset="0"/>
                      </a:endParaRPr>
                    </a:p>
                  </a:txBody>
                  <a:tcPr marL="68580" marR="68580" marT="0" marB="0"/>
                </a:tc>
              </a:tr>
            </a:tbl>
          </a:graphicData>
        </a:graphic>
      </p:graphicFrame>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smtClean="0">
              <a:ln>
                <a:noFill/>
              </a:ln>
              <a:solidFill>
                <a:schemeClr val="tx1"/>
              </a:solidFill>
              <a:effectLst/>
              <a:latin typeface="Arial" pitchFamily="34" charset="0"/>
            </a:endParaRPr>
          </a:p>
        </p:txBody>
      </p:sp>
      <p:sp>
        <p:nvSpPr>
          <p:cNvPr id="111619" name="Rectangle 3"/>
          <p:cNvSpPr>
            <a:spLocks noChangeArrowheads="1"/>
          </p:cNvSpPr>
          <p:nvPr/>
        </p:nvSpPr>
        <p:spPr bwMode="auto">
          <a:xfrm>
            <a:off x="285720" y="3857628"/>
            <a:ext cx="228601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rgbClr val="7030A0"/>
                </a:solidFill>
                <a:effectLst/>
                <a:latin typeface="Arial" pitchFamily="34" charset="0"/>
                <a:ea typeface="Times New Roman" pitchFamily="18" charset="0"/>
              </a:rPr>
              <a:t>A regra de </a:t>
            </a:r>
            <a:r>
              <a:rPr kumimoji="0" lang="pt-PT" sz="1600" b="1" i="0" u="none" strike="noStrike" cap="none" normalizeH="0" baseline="0" dirty="0" err="1" smtClean="0">
                <a:ln>
                  <a:noFill/>
                </a:ln>
                <a:solidFill>
                  <a:srgbClr val="7030A0"/>
                </a:solidFill>
                <a:effectLst/>
                <a:latin typeface="Arial" pitchFamily="34" charset="0"/>
                <a:ea typeface="Times New Roman" pitchFamily="18" charset="0"/>
              </a:rPr>
              <a:t>Kopp</a:t>
            </a:r>
            <a:r>
              <a:rPr kumimoji="0" lang="pt-PT" sz="1600" b="1" i="0" u="none" strike="noStrike" cap="none" normalizeH="0" baseline="0" dirty="0" smtClean="0">
                <a:ln>
                  <a:noFill/>
                </a:ln>
                <a:solidFill>
                  <a:srgbClr val="7030A0"/>
                </a:solidFill>
                <a:effectLst/>
                <a:latin typeface="Arial" pitchFamily="34" charset="0"/>
                <a:ea typeface="Times New Roman" pitchFamily="18" charset="0"/>
              </a:rPr>
              <a:t> é, obviamente, bastante grosseira, sendo de aplicar somente quando não se dispuser de informação mais fidedigna. </a:t>
            </a:r>
            <a:endParaRPr kumimoji="0" lang="pt-PT" sz="2800" b="1" i="0" u="none" strike="noStrike" cap="none" normalizeH="0" baseline="0" dirty="0" smtClean="0">
              <a:ln>
                <a:noFill/>
              </a:ln>
              <a:solidFill>
                <a:srgbClr val="7030A0"/>
              </a:solidFill>
              <a:effectLst/>
              <a:latin typeface="Arial" pitchFamily="34" charset="0"/>
            </a:endParaRPr>
          </a:p>
        </p:txBody>
      </p:sp>
      <p:sp>
        <p:nvSpPr>
          <p:cNvPr id="6" name="CaixaDeTexto 5"/>
          <p:cNvSpPr txBox="1"/>
          <p:nvPr/>
        </p:nvSpPr>
        <p:spPr>
          <a:xfrm>
            <a:off x="285720" y="142852"/>
            <a:ext cx="4102085" cy="769441"/>
          </a:xfrm>
          <a:prstGeom prst="rect">
            <a:avLst/>
          </a:prstGeom>
          <a:noFill/>
        </p:spPr>
        <p:txBody>
          <a:bodyPr wrap="none" rtlCol="0">
            <a:spAutoFit/>
          </a:bodyPr>
          <a:lstStyle/>
          <a:p>
            <a:r>
              <a:rPr lang="pt-PT" sz="2400" dirty="0" smtClean="0">
                <a:solidFill>
                  <a:srgbClr val="FF0000"/>
                </a:solidFill>
              </a:rPr>
              <a:t>Capacidade calorífica do sólido </a:t>
            </a:r>
            <a:endParaRPr lang="pt-PT" sz="2000" dirty="0" smtClean="0"/>
          </a:p>
          <a:p>
            <a:endParaRPr lang="pt-PT" sz="2000" dirty="0"/>
          </a:p>
        </p:txBody>
      </p:sp>
      <p:sp>
        <p:nvSpPr>
          <p:cNvPr id="7" name="Rectângulo 6"/>
          <p:cNvSpPr/>
          <p:nvPr/>
        </p:nvSpPr>
        <p:spPr>
          <a:xfrm>
            <a:off x="500034" y="3071810"/>
            <a:ext cx="7858180" cy="646331"/>
          </a:xfrm>
          <a:prstGeom prst="rect">
            <a:avLst/>
          </a:prstGeom>
        </p:spPr>
        <p:txBody>
          <a:bodyPr wrap="square">
            <a:spAutoFit/>
          </a:bodyPr>
          <a:lstStyle/>
          <a:p>
            <a:pPr>
              <a:buFont typeface="Webdings" pitchFamily="18" charset="2"/>
              <a:buChar char=""/>
            </a:pPr>
            <a:r>
              <a:rPr lang="pt-PT" b="1" dirty="0" smtClean="0">
                <a:latin typeface="Arial" pitchFamily="34" charset="0"/>
                <a:ea typeface="Times New Roman" pitchFamily="18" charset="0"/>
                <a:cs typeface="Arial" pitchFamily="34" charset="0"/>
                <a:sym typeface="Symbol" pitchFamily="18" charset="2"/>
              </a:rPr>
              <a:t>Os valores das contribuições a considerar para aplicação da regra de </a:t>
            </a:r>
            <a:r>
              <a:rPr lang="pt-PT" b="1" dirty="0" err="1" smtClean="0">
                <a:latin typeface="Arial" pitchFamily="34" charset="0"/>
                <a:ea typeface="Times New Roman" pitchFamily="18" charset="0"/>
                <a:cs typeface="Arial" pitchFamily="34" charset="0"/>
                <a:sym typeface="Symbol" pitchFamily="18" charset="2"/>
              </a:rPr>
              <a:t>Kopp</a:t>
            </a:r>
            <a:r>
              <a:rPr lang="pt-PT" b="1" dirty="0" smtClean="0">
                <a:latin typeface="Arial" pitchFamily="34" charset="0"/>
                <a:ea typeface="Times New Roman" pitchFamily="18" charset="0"/>
                <a:cs typeface="Arial" pitchFamily="34" charset="0"/>
                <a:sym typeface="Symbol" pitchFamily="18" charset="2"/>
              </a:rPr>
              <a:t> são indicados na tabela</a:t>
            </a: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1617">
                                            <p:txEl>
                                              <p:pRg st="0" end="0"/>
                                            </p:txEl>
                                          </p:spTgt>
                                        </p:tgtEl>
                                        <p:attrNameLst>
                                          <p:attrName>style.visibility</p:attrName>
                                        </p:attrNameLst>
                                      </p:cBhvr>
                                      <p:to>
                                        <p:strVal val="visible"/>
                                      </p:to>
                                    </p:set>
                                    <p:animEffect transition="in" filter="wipe(down)">
                                      <p:cBhvr>
                                        <p:cTn id="7" dur="580">
                                          <p:stCondLst>
                                            <p:cond delay="0"/>
                                          </p:stCondLst>
                                        </p:cTn>
                                        <p:tgtEl>
                                          <p:spTgt spid="111617">
                                            <p:txEl>
                                              <p:pRg st="0" end="0"/>
                                            </p:txEl>
                                          </p:spTgt>
                                        </p:tgtEl>
                                      </p:cBhvr>
                                    </p:animEffect>
                                    <p:anim calcmode="lin" valueType="num">
                                      <p:cBhvr>
                                        <p:cTn id="8" dur="1822" tmFilter="0,0; 0.14,0.36; 0.43,0.73; 0.71,0.91; 1.0,1.0">
                                          <p:stCondLst>
                                            <p:cond delay="0"/>
                                          </p:stCondLst>
                                        </p:cTn>
                                        <p:tgtEl>
                                          <p:spTgt spid="11161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161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161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161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161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1617">
                                            <p:txEl>
                                              <p:pRg st="0" end="0"/>
                                            </p:txEl>
                                          </p:spTgt>
                                        </p:tgtEl>
                                      </p:cBhvr>
                                      <p:to x="100000" y="60000"/>
                                    </p:animScale>
                                    <p:animScale>
                                      <p:cBhvr>
                                        <p:cTn id="14" dur="166" decel="50000">
                                          <p:stCondLst>
                                            <p:cond delay="676"/>
                                          </p:stCondLst>
                                        </p:cTn>
                                        <p:tgtEl>
                                          <p:spTgt spid="111617">
                                            <p:txEl>
                                              <p:pRg st="0" end="0"/>
                                            </p:txEl>
                                          </p:spTgt>
                                        </p:tgtEl>
                                      </p:cBhvr>
                                      <p:to x="100000" y="100000"/>
                                    </p:animScale>
                                    <p:animScale>
                                      <p:cBhvr>
                                        <p:cTn id="15" dur="26">
                                          <p:stCondLst>
                                            <p:cond delay="1312"/>
                                          </p:stCondLst>
                                        </p:cTn>
                                        <p:tgtEl>
                                          <p:spTgt spid="111617">
                                            <p:txEl>
                                              <p:pRg st="0" end="0"/>
                                            </p:txEl>
                                          </p:spTgt>
                                        </p:tgtEl>
                                      </p:cBhvr>
                                      <p:to x="100000" y="80000"/>
                                    </p:animScale>
                                    <p:animScale>
                                      <p:cBhvr>
                                        <p:cTn id="16" dur="166" decel="50000">
                                          <p:stCondLst>
                                            <p:cond delay="1338"/>
                                          </p:stCondLst>
                                        </p:cTn>
                                        <p:tgtEl>
                                          <p:spTgt spid="111617">
                                            <p:txEl>
                                              <p:pRg st="0" end="0"/>
                                            </p:txEl>
                                          </p:spTgt>
                                        </p:tgtEl>
                                      </p:cBhvr>
                                      <p:to x="100000" y="100000"/>
                                    </p:animScale>
                                    <p:animScale>
                                      <p:cBhvr>
                                        <p:cTn id="17" dur="26">
                                          <p:stCondLst>
                                            <p:cond delay="1642"/>
                                          </p:stCondLst>
                                        </p:cTn>
                                        <p:tgtEl>
                                          <p:spTgt spid="111617">
                                            <p:txEl>
                                              <p:pRg st="0" end="0"/>
                                            </p:txEl>
                                          </p:spTgt>
                                        </p:tgtEl>
                                      </p:cBhvr>
                                      <p:to x="100000" y="90000"/>
                                    </p:animScale>
                                    <p:animScale>
                                      <p:cBhvr>
                                        <p:cTn id="18" dur="166" decel="50000">
                                          <p:stCondLst>
                                            <p:cond delay="1668"/>
                                          </p:stCondLst>
                                        </p:cTn>
                                        <p:tgtEl>
                                          <p:spTgt spid="111617">
                                            <p:txEl>
                                              <p:pRg st="0" end="0"/>
                                            </p:txEl>
                                          </p:spTgt>
                                        </p:tgtEl>
                                      </p:cBhvr>
                                      <p:to x="100000" y="100000"/>
                                    </p:animScale>
                                    <p:animScale>
                                      <p:cBhvr>
                                        <p:cTn id="19" dur="26">
                                          <p:stCondLst>
                                            <p:cond delay="1808"/>
                                          </p:stCondLst>
                                        </p:cTn>
                                        <p:tgtEl>
                                          <p:spTgt spid="111617">
                                            <p:txEl>
                                              <p:pRg st="0" end="0"/>
                                            </p:txEl>
                                          </p:spTgt>
                                        </p:tgtEl>
                                      </p:cBhvr>
                                      <p:to x="100000" y="95000"/>
                                    </p:animScale>
                                    <p:animScale>
                                      <p:cBhvr>
                                        <p:cTn id="20" dur="166" decel="50000">
                                          <p:stCondLst>
                                            <p:cond delay="1834"/>
                                          </p:stCondLst>
                                        </p:cTn>
                                        <p:tgtEl>
                                          <p:spTgt spid="11161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1617">
                                            <p:txEl>
                                              <p:pRg st="1" end="1"/>
                                            </p:txEl>
                                          </p:spTgt>
                                        </p:tgtEl>
                                        <p:attrNameLst>
                                          <p:attrName>style.visibility</p:attrName>
                                        </p:attrNameLst>
                                      </p:cBhvr>
                                      <p:to>
                                        <p:strVal val="visible"/>
                                      </p:to>
                                    </p:set>
                                    <p:animEffect transition="in" filter="wipe(down)">
                                      <p:cBhvr>
                                        <p:cTn id="23" dur="580">
                                          <p:stCondLst>
                                            <p:cond delay="0"/>
                                          </p:stCondLst>
                                        </p:cTn>
                                        <p:tgtEl>
                                          <p:spTgt spid="111617">
                                            <p:txEl>
                                              <p:pRg st="1" end="1"/>
                                            </p:txEl>
                                          </p:spTgt>
                                        </p:tgtEl>
                                      </p:cBhvr>
                                    </p:animEffect>
                                    <p:anim calcmode="lin" valueType="num">
                                      <p:cBhvr>
                                        <p:cTn id="24" dur="1822" tmFilter="0,0; 0.14,0.36; 0.43,0.73; 0.71,0.91; 1.0,1.0">
                                          <p:stCondLst>
                                            <p:cond delay="0"/>
                                          </p:stCondLst>
                                        </p:cTn>
                                        <p:tgtEl>
                                          <p:spTgt spid="11161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161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161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161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161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11617">
                                            <p:txEl>
                                              <p:pRg st="1" end="1"/>
                                            </p:txEl>
                                          </p:spTgt>
                                        </p:tgtEl>
                                      </p:cBhvr>
                                      <p:to x="100000" y="60000"/>
                                    </p:animScale>
                                    <p:animScale>
                                      <p:cBhvr>
                                        <p:cTn id="30" dur="166" decel="50000">
                                          <p:stCondLst>
                                            <p:cond delay="676"/>
                                          </p:stCondLst>
                                        </p:cTn>
                                        <p:tgtEl>
                                          <p:spTgt spid="111617">
                                            <p:txEl>
                                              <p:pRg st="1" end="1"/>
                                            </p:txEl>
                                          </p:spTgt>
                                        </p:tgtEl>
                                      </p:cBhvr>
                                      <p:to x="100000" y="100000"/>
                                    </p:animScale>
                                    <p:animScale>
                                      <p:cBhvr>
                                        <p:cTn id="31" dur="26">
                                          <p:stCondLst>
                                            <p:cond delay="1312"/>
                                          </p:stCondLst>
                                        </p:cTn>
                                        <p:tgtEl>
                                          <p:spTgt spid="111617">
                                            <p:txEl>
                                              <p:pRg st="1" end="1"/>
                                            </p:txEl>
                                          </p:spTgt>
                                        </p:tgtEl>
                                      </p:cBhvr>
                                      <p:to x="100000" y="80000"/>
                                    </p:animScale>
                                    <p:animScale>
                                      <p:cBhvr>
                                        <p:cTn id="32" dur="166" decel="50000">
                                          <p:stCondLst>
                                            <p:cond delay="1338"/>
                                          </p:stCondLst>
                                        </p:cTn>
                                        <p:tgtEl>
                                          <p:spTgt spid="111617">
                                            <p:txEl>
                                              <p:pRg st="1" end="1"/>
                                            </p:txEl>
                                          </p:spTgt>
                                        </p:tgtEl>
                                      </p:cBhvr>
                                      <p:to x="100000" y="100000"/>
                                    </p:animScale>
                                    <p:animScale>
                                      <p:cBhvr>
                                        <p:cTn id="33" dur="26">
                                          <p:stCondLst>
                                            <p:cond delay="1642"/>
                                          </p:stCondLst>
                                        </p:cTn>
                                        <p:tgtEl>
                                          <p:spTgt spid="111617">
                                            <p:txEl>
                                              <p:pRg st="1" end="1"/>
                                            </p:txEl>
                                          </p:spTgt>
                                        </p:tgtEl>
                                      </p:cBhvr>
                                      <p:to x="100000" y="90000"/>
                                    </p:animScale>
                                    <p:animScale>
                                      <p:cBhvr>
                                        <p:cTn id="34" dur="166" decel="50000">
                                          <p:stCondLst>
                                            <p:cond delay="1668"/>
                                          </p:stCondLst>
                                        </p:cTn>
                                        <p:tgtEl>
                                          <p:spTgt spid="111617">
                                            <p:txEl>
                                              <p:pRg st="1" end="1"/>
                                            </p:txEl>
                                          </p:spTgt>
                                        </p:tgtEl>
                                      </p:cBhvr>
                                      <p:to x="100000" y="100000"/>
                                    </p:animScale>
                                    <p:animScale>
                                      <p:cBhvr>
                                        <p:cTn id="35" dur="26">
                                          <p:stCondLst>
                                            <p:cond delay="1808"/>
                                          </p:stCondLst>
                                        </p:cTn>
                                        <p:tgtEl>
                                          <p:spTgt spid="111617">
                                            <p:txEl>
                                              <p:pRg st="1" end="1"/>
                                            </p:txEl>
                                          </p:spTgt>
                                        </p:tgtEl>
                                      </p:cBhvr>
                                      <p:to x="100000" y="95000"/>
                                    </p:animScale>
                                    <p:animScale>
                                      <p:cBhvr>
                                        <p:cTn id="36" dur="166" decel="50000">
                                          <p:stCondLst>
                                            <p:cond delay="1834"/>
                                          </p:stCondLst>
                                        </p:cTn>
                                        <p:tgtEl>
                                          <p:spTgt spid="111617">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1617">
                                            <p:txEl>
                                              <p:pRg st="3" end="3"/>
                                            </p:txEl>
                                          </p:spTgt>
                                        </p:tgtEl>
                                        <p:attrNameLst>
                                          <p:attrName>style.visibility</p:attrName>
                                        </p:attrNameLst>
                                      </p:cBhvr>
                                      <p:to>
                                        <p:strVal val="visible"/>
                                      </p:to>
                                    </p:set>
                                    <p:animEffect transition="in" filter="wipe(down)">
                                      <p:cBhvr>
                                        <p:cTn id="41" dur="580">
                                          <p:stCondLst>
                                            <p:cond delay="0"/>
                                          </p:stCondLst>
                                        </p:cTn>
                                        <p:tgtEl>
                                          <p:spTgt spid="111617">
                                            <p:txEl>
                                              <p:pRg st="3" end="3"/>
                                            </p:txEl>
                                          </p:spTgt>
                                        </p:tgtEl>
                                      </p:cBhvr>
                                    </p:animEffect>
                                    <p:anim calcmode="lin" valueType="num">
                                      <p:cBhvr>
                                        <p:cTn id="42" dur="1822" tmFilter="0,0; 0.14,0.36; 0.43,0.73; 0.71,0.91; 1.0,1.0">
                                          <p:stCondLst>
                                            <p:cond delay="0"/>
                                          </p:stCondLst>
                                        </p:cTn>
                                        <p:tgtEl>
                                          <p:spTgt spid="111617">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1617">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1617">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1617">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1617">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11617">
                                            <p:txEl>
                                              <p:pRg st="3" end="3"/>
                                            </p:txEl>
                                          </p:spTgt>
                                        </p:tgtEl>
                                      </p:cBhvr>
                                      <p:to x="100000" y="60000"/>
                                    </p:animScale>
                                    <p:animScale>
                                      <p:cBhvr>
                                        <p:cTn id="48" dur="166" decel="50000">
                                          <p:stCondLst>
                                            <p:cond delay="676"/>
                                          </p:stCondLst>
                                        </p:cTn>
                                        <p:tgtEl>
                                          <p:spTgt spid="111617">
                                            <p:txEl>
                                              <p:pRg st="3" end="3"/>
                                            </p:txEl>
                                          </p:spTgt>
                                        </p:tgtEl>
                                      </p:cBhvr>
                                      <p:to x="100000" y="100000"/>
                                    </p:animScale>
                                    <p:animScale>
                                      <p:cBhvr>
                                        <p:cTn id="49" dur="26">
                                          <p:stCondLst>
                                            <p:cond delay="1312"/>
                                          </p:stCondLst>
                                        </p:cTn>
                                        <p:tgtEl>
                                          <p:spTgt spid="111617">
                                            <p:txEl>
                                              <p:pRg st="3" end="3"/>
                                            </p:txEl>
                                          </p:spTgt>
                                        </p:tgtEl>
                                      </p:cBhvr>
                                      <p:to x="100000" y="80000"/>
                                    </p:animScale>
                                    <p:animScale>
                                      <p:cBhvr>
                                        <p:cTn id="50" dur="166" decel="50000">
                                          <p:stCondLst>
                                            <p:cond delay="1338"/>
                                          </p:stCondLst>
                                        </p:cTn>
                                        <p:tgtEl>
                                          <p:spTgt spid="111617">
                                            <p:txEl>
                                              <p:pRg st="3" end="3"/>
                                            </p:txEl>
                                          </p:spTgt>
                                        </p:tgtEl>
                                      </p:cBhvr>
                                      <p:to x="100000" y="100000"/>
                                    </p:animScale>
                                    <p:animScale>
                                      <p:cBhvr>
                                        <p:cTn id="51" dur="26">
                                          <p:stCondLst>
                                            <p:cond delay="1642"/>
                                          </p:stCondLst>
                                        </p:cTn>
                                        <p:tgtEl>
                                          <p:spTgt spid="111617">
                                            <p:txEl>
                                              <p:pRg st="3" end="3"/>
                                            </p:txEl>
                                          </p:spTgt>
                                        </p:tgtEl>
                                      </p:cBhvr>
                                      <p:to x="100000" y="90000"/>
                                    </p:animScale>
                                    <p:animScale>
                                      <p:cBhvr>
                                        <p:cTn id="52" dur="166" decel="50000">
                                          <p:stCondLst>
                                            <p:cond delay="1668"/>
                                          </p:stCondLst>
                                        </p:cTn>
                                        <p:tgtEl>
                                          <p:spTgt spid="111617">
                                            <p:txEl>
                                              <p:pRg st="3" end="3"/>
                                            </p:txEl>
                                          </p:spTgt>
                                        </p:tgtEl>
                                      </p:cBhvr>
                                      <p:to x="100000" y="100000"/>
                                    </p:animScale>
                                    <p:animScale>
                                      <p:cBhvr>
                                        <p:cTn id="53" dur="26">
                                          <p:stCondLst>
                                            <p:cond delay="1808"/>
                                          </p:stCondLst>
                                        </p:cTn>
                                        <p:tgtEl>
                                          <p:spTgt spid="111617">
                                            <p:txEl>
                                              <p:pRg st="3" end="3"/>
                                            </p:txEl>
                                          </p:spTgt>
                                        </p:tgtEl>
                                      </p:cBhvr>
                                      <p:to x="100000" y="95000"/>
                                    </p:animScale>
                                    <p:animScale>
                                      <p:cBhvr>
                                        <p:cTn id="54" dur="166" decel="50000">
                                          <p:stCondLst>
                                            <p:cond delay="1834"/>
                                          </p:stCondLst>
                                        </p:cTn>
                                        <p:tgtEl>
                                          <p:spTgt spid="111617">
                                            <p:txEl>
                                              <p:pRg st="3" end="3"/>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11619"/>
                                        </p:tgtEl>
                                        <p:attrNameLst>
                                          <p:attrName>style.visibility</p:attrName>
                                        </p:attrNameLst>
                                      </p:cBhvr>
                                      <p:to>
                                        <p:strVal val="visible"/>
                                      </p:to>
                                    </p:set>
                                    <p:animEffect transition="in" filter="wipe(down)">
                                      <p:cBhvr>
                                        <p:cTn id="75" dur="580">
                                          <p:stCondLst>
                                            <p:cond delay="0"/>
                                          </p:stCondLst>
                                        </p:cTn>
                                        <p:tgtEl>
                                          <p:spTgt spid="111619"/>
                                        </p:tgtEl>
                                      </p:cBhvr>
                                    </p:animEffect>
                                    <p:anim calcmode="lin" valueType="num">
                                      <p:cBhvr>
                                        <p:cTn id="76" dur="1822" tmFilter="0,0; 0.14,0.36; 0.43,0.73; 0.71,0.91; 1.0,1.0">
                                          <p:stCondLst>
                                            <p:cond delay="0"/>
                                          </p:stCondLst>
                                        </p:cTn>
                                        <p:tgtEl>
                                          <p:spTgt spid="11161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161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161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161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1619"/>
                                        </p:tgtEl>
                                        <p:attrNameLst>
                                          <p:attrName>ppt_y</p:attrName>
                                        </p:attrNameLst>
                                      </p:cBhvr>
                                      <p:tavLst>
                                        <p:tav tm="0" fmla="#ppt_y-sin(pi*$)/81">
                                          <p:val>
                                            <p:fltVal val="0"/>
                                          </p:val>
                                        </p:tav>
                                        <p:tav tm="100000">
                                          <p:val>
                                            <p:fltVal val="1"/>
                                          </p:val>
                                        </p:tav>
                                      </p:tavLst>
                                    </p:anim>
                                    <p:animScale>
                                      <p:cBhvr>
                                        <p:cTn id="81" dur="26">
                                          <p:stCondLst>
                                            <p:cond delay="650"/>
                                          </p:stCondLst>
                                        </p:cTn>
                                        <p:tgtEl>
                                          <p:spTgt spid="111619"/>
                                        </p:tgtEl>
                                      </p:cBhvr>
                                      <p:to x="100000" y="60000"/>
                                    </p:animScale>
                                    <p:animScale>
                                      <p:cBhvr>
                                        <p:cTn id="82" dur="166" decel="50000">
                                          <p:stCondLst>
                                            <p:cond delay="676"/>
                                          </p:stCondLst>
                                        </p:cTn>
                                        <p:tgtEl>
                                          <p:spTgt spid="111619"/>
                                        </p:tgtEl>
                                      </p:cBhvr>
                                      <p:to x="100000" y="100000"/>
                                    </p:animScale>
                                    <p:animScale>
                                      <p:cBhvr>
                                        <p:cTn id="83" dur="26">
                                          <p:stCondLst>
                                            <p:cond delay="1312"/>
                                          </p:stCondLst>
                                        </p:cTn>
                                        <p:tgtEl>
                                          <p:spTgt spid="111619"/>
                                        </p:tgtEl>
                                      </p:cBhvr>
                                      <p:to x="100000" y="80000"/>
                                    </p:animScale>
                                    <p:animScale>
                                      <p:cBhvr>
                                        <p:cTn id="84" dur="166" decel="50000">
                                          <p:stCondLst>
                                            <p:cond delay="1338"/>
                                          </p:stCondLst>
                                        </p:cTn>
                                        <p:tgtEl>
                                          <p:spTgt spid="111619"/>
                                        </p:tgtEl>
                                      </p:cBhvr>
                                      <p:to x="100000" y="100000"/>
                                    </p:animScale>
                                    <p:animScale>
                                      <p:cBhvr>
                                        <p:cTn id="85" dur="26">
                                          <p:stCondLst>
                                            <p:cond delay="1642"/>
                                          </p:stCondLst>
                                        </p:cTn>
                                        <p:tgtEl>
                                          <p:spTgt spid="111619"/>
                                        </p:tgtEl>
                                      </p:cBhvr>
                                      <p:to x="100000" y="90000"/>
                                    </p:animScale>
                                    <p:animScale>
                                      <p:cBhvr>
                                        <p:cTn id="86" dur="166" decel="50000">
                                          <p:stCondLst>
                                            <p:cond delay="1668"/>
                                          </p:stCondLst>
                                        </p:cTn>
                                        <p:tgtEl>
                                          <p:spTgt spid="111619"/>
                                        </p:tgtEl>
                                      </p:cBhvr>
                                      <p:to x="100000" y="100000"/>
                                    </p:animScale>
                                    <p:animScale>
                                      <p:cBhvr>
                                        <p:cTn id="87" dur="26">
                                          <p:stCondLst>
                                            <p:cond delay="1808"/>
                                          </p:stCondLst>
                                        </p:cTn>
                                        <p:tgtEl>
                                          <p:spTgt spid="111619"/>
                                        </p:tgtEl>
                                      </p:cBhvr>
                                      <p:to x="100000" y="95000"/>
                                    </p:animScale>
                                    <p:animScale>
                                      <p:cBhvr>
                                        <p:cTn id="88" dur="166" decel="50000">
                                          <p:stCondLst>
                                            <p:cond delay="1834"/>
                                          </p:stCondLst>
                                        </p:cTn>
                                        <p:tgtEl>
                                          <p:spTgt spid="111619"/>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down)">
                                      <p:cBhvr>
                                        <p:cTn id="91" dur="580">
                                          <p:stCondLst>
                                            <p:cond delay="0"/>
                                          </p:stCondLst>
                                        </p:cTn>
                                        <p:tgtEl>
                                          <p:spTgt spid="7"/>
                                        </p:tgtEl>
                                      </p:cBhvr>
                                    </p:animEffect>
                                    <p:anim calcmode="lin" valueType="num">
                                      <p:cBhvr>
                                        <p:cTn id="9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7" dur="26">
                                          <p:stCondLst>
                                            <p:cond delay="650"/>
                                          </p:stCondLst>
                                        </p:cTn>
                                        <p:tgtEl>
                                          <p:spTgt spid="7"/>
                                        </p:tgtEl>
                                      </p:cBhvr>
                                      <p:to x="100000" y="60000"/>
                                    </p:animScale>
                                    <p:animScale>
                                      <p:cBhvr>
                                        <p:cTn id="98" dur="166" decel="50000">
                                          <p:stCondLst>
                                            <p:cond delay="676"/>
                                          </p:stCondLst>
                                        </p:cTn>
                                        <p:tgtEl>
                                          <p:spTgt spid="7"/>
                                        </p:tgtEl>
                                      </p:cBhvr>
                                      <p:to x="100000" y="100000"/>
                                    </p:animScale>
                                    <p:animScale>
                                      <p:cBhvr>
                                        <p:cTn id="99" dur="26">
                                          <p:stCondLst>
                                            <p:cond delay="1312"/>
                                          </p:stCondLst>
                                        </p:cTn>
                                        <p:tgtEl>
                                          <p:spTgt spid="7"/>
                                        </p:tgtEl>
                                      </p:cBhvr>
                                      <p:to x="100000" y="80000"/>
                                    </p:animScale>
                                    <p:animScale>
                                      <p:cBhvr>
                                        <p:cTn id="100" dur="166" decel="50000">
                                          <p:stCondLst>
                                            <p:cond delay="1338"/>
                                          </p:stCondLst>
                                        </p:cTn>
                                        <p:tgtEl>
                                          <p:spTgt spid="7"/>
                                        </p:tgtEl>
                                      </p:cBhvr>
                                      <p:to x="100000" y="100000"/>
                                    </p:animScale>
                                    <p:animScale>
                                      <p:cBhvr>
                                        <p:cTn id="101" dur="26">
                                          <p:stCondLst>
                                            <p:cond delay="1642"/>
                                          </p:stCondLst>
                                        </p:cTn>
                                        <p:tgtEl>
                                          <p:spTgt spid="7"/>
                                        </p:tgtEl>
                                      </p:cBhvr>
                                      <p:to x="100000" y="90000"/>
                                    </p:animScale>
                                    <p:animScale>
                                      <p:cBhvr>
                                        <p:cTn id="102" dur="166" decel="50000">
                                          <p:stCondLst>
                                            <p:cond delay="1668"/>
                                          </p:stCondLst>
                                        </p:cTn>
                                        <p:tgtEl>
                                          <p:spTgt spid="7"/>
                                        </p:tgtEl>
                                      </p:cBhvr>
                                      <p:to x="100000" y="100000"/>
                                    </p:animScale>
                                    <p:animScale>
                                      <p:cBhvr>
                                        <p:cTn id="103" dur="26">
                                          <p:stCondLst>
                                            <p:cond delay="1808"/>
                                          </p:stCondLst>
                                        </p:cTn>
                                        <p:tgtEl>
                                          <p:spTgt spid="7"/>
                                        </p:tgtEl>
                                      </p:cBhvr>
                                      <p:to x="100000" y="95000"/>
                                    </p:animScale>
                                    <p:animScale>
                                      <p:cBhvr>
                                        <p:cTn id="10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285720" y="785794"/>
            <a:ext cx="80010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 caso dos sólidos metálicos a contribuição da nuvem electrónica para o valor de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pode tornar-se relevante, sobretudo a temperaturas muito baixas, conduzindo 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pt-PT" sz="1600" b="1" i="1" dirty="0" err="1" smtClean="0">
                <a:latin typeface="Arial" pitchFamily="34" charset="0"/>
                <a:ea typeface="Times New Roman" pitchFamily="18" charset="0"/>
                <a:cs typeface="Arial" pitchFamily="34" charset="0"/>
              </a:rPr>
              <a:t>C</a:t>
            </a:r>
            <a:r>
              <a:rPr lang="pt-PT" sz="1600" b="1" i="1" baseline="-30000" dirty="0" err="1" smtClean="0">
                <a:latin typeface="Arial" pitchFamily="34" charset="0"/>
                <a:ea typeface="Times New Roman" pitchFamily="18" charset="0"/>
                <a:cs typeface="Arial" pitchFamily="34" charset="0"/>
              </a:rPr>
              <a:t>V</a:t>
            </a:r>
            <a:r>
              <a:rPr lang="pt-PT" sz="1600" b="1" baseline="-30000" dirty="0" err="1" smtClean="0">
                <a:latin typeface="Arial" pitchFamily="34" charset="0"/>
                <a:ea typeface="Times New Roman" pitchFamily="18" charset="0"/>
                <a:cs typeface="Arial" pitchFamily="34" charset="0"/>
              </a:rPr>
              <a:t>,m</a:t>
            </a:r>
            <a:r>
              <a:rPr lang="pt-PT" sz="1600" b="1" dirty="0" smtClean="0">
                <a:latin typeface="Arial" pitchFamily="34" charset="0"/>
                <a:ea typeface="Times New Roman" pitchFamily="18" charset="0"/>
                <a:cs typeface="Arial" pitchFamily="34" charset="0"/>
              </a:rPr>
              <a:t> = </a:t>
            </a:r>
            <a:r>
              <a:rPr lang="pt-PT" sz="1600" b="1" dirty="0" err="1" smtClean="0">
                <a:latin typeface="Arial" pitchFamily="34" charset="0"/>
                <a:ea typeface="Times New Roman" pitchFamily="18" charset="0"/>
                <a:cs typeface="Arial" pitchFamily="34" charset="0"/>
              </a:rPr>
              <a:t>a</a:t>
            </a:r>
            <a:r>
              <a:rPr lang="pt-PT" sz="1600" b="1" i="1" dirty="0" err="1" smtClean="0">
                <a:latin typeface="Arial" pitchFamily="34" charset="0"/>
                <a:ea typeface="Times New Roman" pitchFamily="18" charset="0"/>
                <a:cs typeface="Arial" pitchFamily="34" charset="0"/>
              </a:rPr>
              <a:t>T</a:t>
            </a:r>
            <a:r>
              <a:rPr lang="pt-PT" sz="1600" b="1" i="1" dirty="0" smtClean="0">
                <a:latin typeface="Arial" pitchFamily="34" charset="0"/>
                <a:ea typeface="Times New Roman" pitchFamily="18" charset="0"/>
                <a:cs typeface="Arial" pitchFamily="34" charset="0"/>
              </a:rPr>
              <a:t> </a:t>
            </a:r>
            <a:r>
              <a:rPr lang="pt-PT" sz="1600" b="1" baseline="30000" dirty="0" smtClean="0">
                <a:latin typeface="Arial" pitchFamily="34" charset="0"/>
                <a:ea typeface="Times New Roman" pitchFamily="18" charset="0"/>
                <a:cs typeface="Arial" pitchFamily="34" charset="0"/>
              </a:rPr>
              <a:t>3 </a:t>
            </a:r>
            <a:r>
              <a:rPr lang="pt-PT" sz="1600" b="1" dirty="0" smtClean="0">
                <a:latin typeface="Arial" pitchFamily="34" charset="0"/>
                <a:ea typeface="Times New Roman" pitchFamily="18" charset="0"/>
                <a:cs typeface="Arial" pitchFamily="34" charset="0"/>
              </a:rPr>
              <a:t>		</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pt-PT" sz="1600" b="1"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V</a:t>
            </a:r>
            <a:r>
              <a:rPr kumimoji="0" lang="pt-PT" sz="1600"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,m</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t>
            </a:r>
            <a:r>
              <a:rPr kumimoji="0" lang="pt-PT"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 </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P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t>
            </a:r>
            <a:r>
              <a:rPr kumimoji="0" lang="pt-PT"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t>
            </a:r>
            <a:r>
              <a:rPr kumimoji="0" lang="pt-P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p:txBody>
      </p:sp>
      <p:sp>
        <p:nvSpPr>
          <p:cNvPr id="3" name="Seta para a direita 2"/>
          <p:cNvSpPr/>
          <p:nvPr/>
        </p:nvSpPr>
        <p:spPr>
          <a:xfrm>
            <a:off x="3571868" y="1643050"/>
            <a:ext cx="114300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b="1"/>
          </a:p>
        </p:txBody>
      </p:sp>
      <p:sp>
        <p:nvSpPr>
          <p:cNvPr id="4" name="CaixaDeTexto 3"/>
          <p:cNvSpPr txBox="1"/>
          <p:nvPr/>
        </p:nvSpPr>
        <p:spPr>
          <a:xfrm>
            <a:off x="285720" y="142852"/>
            <a:ext cx="4102085" cy="769441"/>
          </a:xfrm>
          <a:prstGeom prst="rect">
            <a:avLst/>
          </a:prstGeom>
          <a:noFill/>
        </p:spPr>
        <p:txBody>
          <a:bodyPr wrap="none" rtlCol="0">
            <a:spAutoFit/>
          </a:bodyPr>
          <a:lstStyle/>
          <a:p>
            <a:r>
              <a:rPr lang="pt-PT" sz="2400" dirty="0" smtClean="0">
                <a:solidFill>
                  <a:srgbClr val="FF0000"/>
                </a:solidFill>
              </a:rPr>
              <a:t>Capacidade calorífica do sólido </a:t>
            </a:r>
            <a:endParaRPr lang="pt-PT" sz="2000" dirty="0" smtClean="0"/>
          </a:p>
          <a:p>
            <a:endParaRPr lang="pt-PT" sz="2000" dirty="0"/>
          </a:p>
        </p:txBody>
      </p:sp>
      <p:sp>
        <p:nvSpPr>
          <p:cNvPr id="5" name="Rectângulo 4"/>
          <p:cNvSpPr/>
          <p:nvPr/>
        </p:nvSpPr>
        <p:spPr>
          <a:xfrm>
            <a:off x="3357554" y="3786190"/>
            <a:ext cx="5000660" cy="1754326"/>
          </a:xfrm>
          <a:prstGeom prst="rect">
            <a:avLst/>
          </a:prstGeom>
        </p:spPr>
        <p:txBody>
          <a:bodyPr wrap="square">
            <a:spAutoFit/>
          </a:bodyPr>
          <a:lstStyle/>
          <a:p>
            <a:pPr algn="just"/>
            <a:r>
              <a:rPr lang="en-US" dirty="0" smtClean="0"/>
              <a:t>Peter J.W. Debye </a:t>
            </a:r>
            <a:r>
              <a:rPr lang="en-US" dirty="0" err="1" smtClean="0"/>
              <a:t>foi</a:t>
            </a:r>
            <a:r>
              <a:rPr lang="en-US" dirty="0" smtClean="0"/>
              <a:t>  </a:t>
            </a:r>
            <a:r>
              <a:rPr lang="en-US" dirty="0" err="1" smtClean="0"/>
              <a:t>prémio</a:t>
            </a:r>
            <a:r>
              <a:rPr lang="en-US" dirty="0" smtClean="0"/>
              <a:t> Nobel </a:t>
            </a:r>
            <a:r>
              <a:rPr lang="en-US" dirty="0" err="1" smtClean="0"/>
              <a:t>da</a:t>
            </a:r>
            <a:r>
              <a:rPr lang="en-US" dirty="0" smtClean="0"/>
              <a:t> </a:t>
            </a:r>
            <a:r>
              <a:rPr lang="en-US" dirty="0" err="1" smtClean="0"/>
              <a:t>Química</a:t>
            </a:r>
            <a:r>
              <a:rPr lang="en-US" dirty="0" smtClean="0"/>
              <a:t> </a:t>
            </a:r>
          </a:p>
          <a:p>
            <a:pPr algn="just"/>
            <a:endParaRPr lang="en-US" dirty="0" smtClean="0"/>
          </a:p>
          <a:p>
            <a:pPr algn="just"/>
            <a:r>
              <a:rPr lang="en-US" dirty="0" smtClean="0"/>
              <a:t> "for his contributions to our knowledge of molecular structure through his investigations on dipole moments and on the diffraction of X-rays and electrons in gases".</a:t>
            </a:r>
            <a:endParaRPr lang="pt-PT" dirty="0"/>
          </a:p>
        </p:txBody>
      </p:sp>
      <p:pic>
        <p:nvPicPr>
          <p:cNvPr id="117763" name="Picture 3" descr="http://www.chem.cornell.edu/history/images/debye.bmp"/>
          <p:cNvPicPr>
            <a:picLocks noChangeAspect="1" noChangeArrowheads="1"/>
          </p:cNvPicPr>
          <p:nvPr/>
        </p:nvPicPr>
        <p:blipFill>
          <a:blip r:embed="rId2"/>
          <a:srcRect/>
          <a:stretch>
            <a:fillRect/>
          </a:stretch>
        </p:blipFill>
        <p:spPr bwMode="auto">
          <a:xfrm>
            <a:off x="857224" y="3500438"/>
            <a:ext cx="2500330" cy="2975393"/>
          </a:xfrm>
          <a:prstGeom prst="rect">
            <a:avLst/>
          </a:prstGeom>
          <a:noFill/>
        </p:spPr>
      </p:pic>
      <p:sp>
        <p:nvSpPr>
          <p:cNvPr id="7" name="Rectângulo 6"/>
          <p:cNvSpPr/>
          <p:nvPr/>
        </p:nvSpPr>
        <p:spPr>
          <a:xfrm>
            <a:off x="285720" y="1997839"/>
            <a:ext cx="8215370" cy="1477328"/>
          </a:xfrm>
          <a:prstGeom prst="rect">
            <a:avLst/>
          </a:prstGeom>
        </p:spPr>
        <p:txBody>
          <a:bodyPr wrap="square">
            <a:spAutoFit/>
          </a:bodyPr>
          <a:lstStyle/>
          <a:p>
            <a:pPr lvl="0" algn="just" eaLnBrk="0" fontAlgn="base" hangingPunct="0">
              <a:spcBef>
                <a:spcPct val="0"/>
              </a:spcBef>
              <a:spcAft>
                <a:spcPct val="0"/>
              </a:spcAft>
            </a:pPr>
            <a:r>
              <a:rPr lang="pt-PT" dirty="0" smtClean="0">
                <a:latin typeface="Arial" pitchFamily="34" charset="0"/>
                <a:ea typeface="Times New Roman" pitchFamily="18" charset="0"/>
                <a:cs typeface="Arial" pitchFamily="34" charset="0"/>
              </a:rPr>
              <a:t>Isto resulta de se admitir que os núcleos atómicos ocupam posições fixas na rede, havendo uma nuvem de electrões (“gás de electrões</a:t>
            </a:r>
            <a:r>
              <a:rPr lang="pt-PT" sz="1600" dirty="0" smtClean="0">
                <a:latin typeface="Arial" pitchFamily="34" charset="0"/>
                <a:ea typeface="Times New Roman" pitchFamily="18" charset="0"/>
                <a:cs typeface="Arial" pitchFamily="34" charset="0"/>
              </a:rPr>
              <a:t>”)</a:t>
            </a:r>
            <a:r>
              <a:rPr lang="pt-PT" dirty="0" smtClean="0">
                <a:latin typeface="Arial" pitchFamily="34" charset="0"/>
                <a:ea typeface="Times New Roman" pitchFamily="18" charset="0"/>
                <a:cs typeface="Arial" pitchFamily="34" charset="0"/>
              </a:rPr>
              <a:t> que se move preenchendo o espaço </a:t>
            </a:r>
            <a:r>
              <a:rPr lang="pt-PT" dirty="0" err="1" smtClean="0">
                <a:latin typeface="Arial" pitchFamily="34" charset="0"/>
                <a:ea typeface="Times New Roman" pitchFamily="18" charset="0"/>
                <a:cs typeface="Arial" pitchFamily="34" charset="0"/>
              </a:rPr>
              <a:t>interatómico</a:t>
            </a:r>
            <a:r>
              <a:rPr lang="pt-PT" dirty="0" smtClean="0">
                <a:latin typeface="Arial" pitchFamily="34" charset="0"/>
                <a:ea typeface="Times New Roman" pitchFamily="18" charset="0"/>
                <a:cs typeface="Arial" pitchFamily="34" charset="0"/>
              </a:rPr>
              <a:t>. O tratamento deste assunto envolve as teorias quânticas do estado sólido (Estatística de </a:t>
            </a:r>
            <a:r>
              <a:rPr lang="pt-PT" dirty="0" err="1" smtClean="0">
                <a:latin typeface="Arial" pitchFamily="34" charset="0"/>
                <a:ea typeface="Times New Roman" pitchFamily="18" charset="0"/>
                <a:cs typeface="Arial" pitchFamily="34" charset="0"/>
              </a:rPr>
              <a:t>Fermi-Dirac</a:t>
            </a:r>
            <a:r>
              <a:rPr lang="pt-PT" dirty="0" smtClean="0">
                <a:latin typeface="Arial" pitchFamily="34" charset="0"/>
                <a:ea typeface="Times New Roman" pitchFamily="18" charset="0"/>
                <a:cs typeface="Arial" pitchFamily="34" charset="0"/>
              </a:rPr>
              <a:t>) que obviamente estão fora do âmbito das matérias que à partida são abordadas neste curso.</a:t>
            </a:r>
            <a:endParaRPr lang="pt-PT"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7761"/>
                                        </p:tgtEl>
                                        <p:attrNameLst>
                                          <p:attrName>style.visibility</p:attrName>
                                        </p:attrNameLst>
                                      </p:cBhvr>
                                      <p:to>
                                        <p:strVal val="visible"/>
                                      </p:to>
                                    </p:set>
                                    <p:animEffect transition="in" filter="wipe(down)">
                                      <p:cBhvr>
                                        <p:cTn id="23" dur="580">
                                          <p:stCondLst>
                                            <p:cond delay="0"/>
                                          </p:stCondLst>
                                        </p:cTn>
                                        <p:tgtEl>
                                          <p:spTgt spid="117761"/>
                                        </p:tgtEl>
                                      </p:cBhvr>
                                    </p:animEffect>
                                    <p:anim calcmode="lin" valueType="num">
                                      <p:cBhvr>
                                        <p:cTn id="24" dur="1822" tmFilter="0,0; 0.14,0.36; 0.43,0.73; 0.71,0.91; 1.0,1.0">
                                          <p:stCondLst>
                                            <p:cond delay="0"/>
                                          </p:stCondLst>
                                        </p:cTn>
                                        <p:tgtEl>
                                          <p:spTgt spid="11776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776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776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776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776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7761"/>
                                        </p:tgtEl>
                                      </p:cBhvr>
                                      <p:to x="100000" y="60000"/>
                                    </p:animScale>
                                    <p:animScale>
                                      <p:cBhvr>
                                        <p:cTn id="30" dur="166" decel="50000">
                                          <p:stCondLst>
                                            <p:cond delay="676"/>
                                          </p:stCondLst>
                                        </p:cTn>
                                        <p:tgtEl>
                                          <p:spTgt spid="117761"/>
                                        </p:tgtEl>
                                      </p:cBhvr>
                                      <p:to x="100000" y="100000"/>
                                    </p:animScale>
                                    <p:animScale>
                                      <p:cBhvr>
                                        <p:cTn id="31" dur="26">
                                          <p:stCondLst>
                                            <p:cond delay="1312"/>
                                          </p:stCondLst>
                                        </p:cTn>
                                        <p:tgtEl>
                                          <p:spTgt spid="117761"/>
                                        </p:tgtEl>
                                      </p:cBhvr>
                                      <p:to x="100000" y="80000"/>
                                    </p:animScale>
                                    <p:animScale>
                                      <p:cBhvr>
                                        <p:cTn id="32" dur="166" decel="50000">
                                          <p:stCondLst>
                                            <p:cond delay="1338"/>
                                          </p:stCondLst>
                                        </p:cTn>
                                        <p:tgtEl>
                                          <p:spTgt spid="117761"/>
                                        </p:tgtEl>
                                      </p:cBhvr>
                                      <p:to x="100000" y="100000"/>
                                    </p:animScale>
                                    <p:animScale>
                                      <p:cBhvr>
                                        <p:cTn id="33" dur="26">
                                          <p:stCondLst>
                                            <p:cond delay="1642"/>
                                          </p:stCondLst>
                                        </p:cTn>
                                        <p:tgtEl>
                                          <p:spTgt spid="117761"/>
                                        </p:tgtEl>
                                      </p:cBhvr>
                                      <p:to x="100000" y="90000"/>
                                    </p:animScale>
                                    <p:animScale>
                                      <p:cBhvr>
                                        <p:cTn id="34" dur="166" decel="50000">
                                          <p:stCondLst>
                                            <p:cond delay="1668"/>
                                          </p:stCondLst>
                                        </p:cTn>
                                        <p:tgtEl>
                                          <p:spTgt spid="117761"/>
                                        </p:tgtEl>
                                      </p:cBhvr>
                                      <p:to x="100000" y="100000"/>
                                    </p:animScale>
                                    <p:animScale>
                                      <p:cBhvr>
                                        <p:cTn id="35" dur="26">
                                          <p:stCondLst>
                                            <p:cond delay="1808"/>
                                          </p:stCondLst>
                                        </p:cTn>
                                        <p:tgtEl>
                                          <p:spTgt spid="117761"/>
                                        </p:tgtEl>
                                      </p:cBhvr>
                                      <p:to x="100000" y="95000"/>
                                    </p:animScale>
                                    <p:animScale>
                                      <p:cBhvr>
                                        <p:cTn id="36" dur="166" decel="50000">
                                          <p:stCondLst>
                                            <p:cond delay="1834"/>
                                          </p:stCondLst>
                                        </p:cTn>
                                        <p:tgtEl>
                                          <p:spTgt spid="11776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17763"/>
                                        </p:tgtEl>
                                        <p:attrNameLst>
                                          <p:attrName>style.visibility</p:attrName>
                                        </p:attrNameLst>
                                      </p:cBhvr>
                                      <p:to>
                                        <p:strVal val="visible"/>
                                      </p:to>
                                    </p:set>
                                    <p:animEffect transition="in" filter="wipe(down)">
                                      <p:cBhvr>
                                        <p:cTn id="59" dur="580">
                                          <p:stCondLst>
                                            <p:cond delay="0"/>
                                          </p:stCondLst>
                                        </p:cTn>
                                        <p:tgtEl>
                                          <p:spTgt spid="117763"/>
                                        </p:tgtEl>
                                      </p:cBhvr>
                                    </p:animEffect>
                                    <p:anim calcmode="lin" valueType="num">
                                      <p:cBhvr>
                                        <p:cTn id="60" dur="1822" tmFilter="0,0; 0.14,0.36; 0.43,0.73; 0.71,0.91; 1.0,1.0">
                                          <p:stCondLst>
                                            <p:cond delay="0"/>
                                          </p:stCondLst>
                                        </p:cTn>
                                        <p:tgtEl>
                                          <p:spTgt spid="11776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776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776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776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7763"/>
                                        </p:tgtEl>
                                        <p:attrNameLst>
                                          <p:attrName>ppt_y</p:attrName>
                                        </p:attrNameLst>
                                      </p:cBhvr>
                                      <p:tavLst>
                                        <p:tav tm="0" fmla="#ppt_y-sin(pi*$)/81">
                                          <p:val>
                                            <p:fltVal val="0"/>
                                          </p:val>
                                        </p:tav>
                                        <p:tav tm="100000">
                                          <p:val>
                                            <p:fltVal val="1"/>
                                          </p:val>
                                        </p:tav>
                                      </p:tavLst>
                                    </p:anim>
                                    <p:animScale>
                                      <p:cBhvr>
                                        <p:cTn id="65" dur="26">
                                          <p:stCondLst>
                                            <p:cond delay="650"/>
                                          </p:stCondLst>
                                        </p:cTn>
                                        <p:tgtEl>
                                          <p:spTgt spid="117763"/>
                                        </p:tgtEl>
                                      </p:cBhvr>
                                      <p:to x="100000" y="60000"/>
                                    </p:animScale>
                                    <p:animScale>
                                      <p:cBhvr>
                                        <p:cTn id="66" dur="166" decel="50000">
                                          <p:stCondLst>
                                            <p:cond delay="676"/>
                                          </p:stCondLst>
                                        </p:cTn>
                                        <p:tgtEl>
                                          <p:spTgt spid="117763"/>
                                        </p:tgtEl>
                                      </p:cBhvr>
                                      <p:to x="100000" y="100000"/>
                                    </p:animScale>
                                    <p:animScale>
                                      <p:cBhvr>
                                        <p:cTn id="67" dur="26">
                                          <p:stCondLst>
                                            <p:cond delay="1312"/>
                                          </p:stCondLst>
                                        </p:cTn>
                                        <p:tgtEl>
                                          <p:spTgt spid="117763"/>
                                        </p:tgtEl>
                                      </p:cBhvr>
                                      <p:to x="100000" y="80000"/>
                                    </p:animScale>
                                    <p:animScale>
                                      <p:cBhvr>
                                        <p:cTn id="68" dur="166" decel="50000">
                                          <p:stCondLst>
                                            <p:cond delay="1338"/>
                                          </p:stCondLst>
                                        </p:cTn>
                                        <p:tgtEl>
                                          <p:spTgt spid="117763"/>
                                        </p:tgtEl>
                                      </p:cBhvr>
                                      <p:to x="100000" y="100000"/>
                                    </p:animScale>
                                    <p:animScale>
                                      <p:cBhvr>
                                        <p:cTn id="69" dur="26">
                                          <p:stCondLst>
                                            <p:cond delay="1642"/>
                                          </p:stCondLst>
                                        </p:cTn>
                                        <p:tgtEl>
                                          <p:spTgt spid="117763"/>
                                        </p:tgtEl>
                                      </p:cBhvr>
                                      <p:to x="100000" y="90000"/>
                                    </p:animScale>
                                    <p:animScale>
                                      <p:cBhvr>
                                        <p:cTn id="70" dur="166" decel="50000">
                                          <p:stCondLst>
                                            <p:cond delay="1668"/>
                                          </p:stCondLst>
                                        </p:cTn>
                                        <p:tgtEl>
                                          <p:spTgt spid="117763"/>
                                        </p:tgtEl>
                                      </p:cBhvr>
                                      <p:to x="100000" y="100000"/>
                                    </p:animScale>
                                    <p:animScale>
                                      <p:cBhvr>
                                        <p:cTn id="71" dur="26">
                                          <p:stCondLst>
                                            <p:cond delay="1808"/>
                                          </p:stCondLst>
                                        </p:cTn>
                                        <p:tgtEl>
                                          <p:spTgt spid="117763"/>
                                        </p:tgtEl>
                                      </p:cBhvr>
                                      <p:to x="100000" y="95000"/>
                                    </p:animScale>
                                    <p:animScale>
                                      <p:cBhvr>
                                        <p:cTn id="72" dur="166" decel="50000">
                                          <p:stCondLst>
                                            <p:cond delay="1834"/>
                                          </p:stCondLst>
                                        </p:cTn>
                                        <p:tgtEl>
                                          <p:spTgt spid="11776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80">
                                          <p:stCondLst>
                                            <p:cond delay="0"/>
                                          </p:stCondLst>
                                        </p:cTn>
                                        <p:tgtEl>
                                          <p:spTgt spid="5"/>
                                        </p:tgtEl>
                                      </p:cBhvr>
                                    </p:animEffect>
                                    <p:anim calcmode="lin" valueType="num">
                                      <p:cBhvr>
                                        <p:cTn id="7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gtEl>
                                      </p:cBhvr>
                                      <p:to x="100000" y="60000"/>
                                    </p:animScale>
                                    <p:animScale>
                                      <p:cBhvr>
                                        <p:cTn id="82" dur="166" decel="50000">
                                          <p:stCondLst>
                                            <p:cond delay="676"/>
                                          </p:stCondLst>
                                        </p:cTn>
                                        <p:tgtEl>
                                          <p:spTgt spid="5"/>
                                        </p:tgtEl>
                                      </p:cBhvr>
                                      <p:to x="100000" y="100000"/>
                                    </p:animScale>
                                    <p:animScale>
                                      <p:cBhvr>
                                        <p:cTn id="83" dur="26">
                                          <p:stCondLst>
                                            <p:cond delay="1312"/>
                                          </p:stCondLst>
                                        </p:cTn>
                                        <p:tgtEl>
                                          <p:spTgt spid="5"/>
                                        </p:tgtEl>
                                      </p:cBhvr>
                                      <p:to x="100000" y="80000"/>
                                    </p:animScale>
                                    <p:animScale>
                                      <p:cBhvr>
                                        <p:cTn id="84" dur="166" decel="50000">
                                          <p:stCondLst>
                                            <p:cond delay="1338"/>
                                          </p:stCondLst>
                                        </p:cTn>
                                        <p:tgtEl>
                                          <p:spTgt spid="5"/>
                                        </p:tgtEl>
                                      </p:cBhvr>
                                      <p:to x="100000" y="100000"/>
                                    </p:animScale>
                                    <p:animScale>
                                      <p:cBhvr>
                                        <p:cTn id="85" dur="26">
                                          <p:stCondLst>
                                            <p:cond delay="1642"/>
                                          </p:stCondLst>
                                        </p:cTn>
                                        <p:tgtEl>
                                          <p:spTgt spid="5"/>
                                        </p:tgtEl>
                                      </p:cBhvr>
                                      <p:to x="100000" y="90000"/>
                                    </p:animScale>
                                    <p:animScale>
                                      <p:cBhvr>
                                        <p:cTn id="86" dur="166" decel="50000">
                                          <p:stCondLst>
                                            <p:cond delay="1668"/>
                                          </p:stCondLst>
                                        </p:cTn>
                                        <p:tgtEl>
                                          <p:spTgt spid="5"/>
                                        </p:tgtEl>
                                      </p:cBhvr>
                                      <p:to x="100000" y="100000"/>
                                    </p:animScale>
                                    <p:animScale>
                                      <p:cBhvr>
                                        <p:cTn id="87" dur="26">
                                          <p:stCondLst>
                                            <p:cond delay="1808"/>
                                          </p:stCondLst>
                                        </p:cTn>
                                        <p:tgtEl>
                                          <p:spTgt spid="5"/>
                                        </p:tgtEl>
                                      </p:cBhvr>
                                      <p:to x="100000" y="95000"/>
                                    </p:animScale>
                                    <p:animScale>
                                      <p:cBhvr>
                                        <p:cTn id="8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1" grpId="0"/>
      <p:bldP spid="3" grpId="0" animBg="1"/>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428596" y="357166"/>
            <a:ext cx="828680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PT" sz="1600" b="1" dirty="0" smtClean="0"/>
              <a:t>Capacidade calorífica a pressão constante no estado de gás perfeito (</a:t>
            </a:r>
            <a:r>
              <a:rPr lang="pt-PT" sz="1600" b="1" i="1" dirty="0" smtClean="0"/>
              <a:t>P</a:t>
            </a:r>
            <a:r>
              <a:rPr lang="pt-PT" sz="1600" b="1" dirty="0" smtClean="0"/>
              <a:t>=0), em função da temperatura, para alguns gases mais </a:t>
            </a:r>
            <a:r>
              <a:rPr lang="pt-PT" sz="1600" b="1" dirty="0" err="1" smtClean="0"/>
              <a:t>comuns,</a:t>
            </a:r>
            <a:r>
              <a:rPr lang="pt-PT" sz="1600" b="1" dirty="0" smtClean="0"/>
              <a:t>[16]. Os coeficientes  de             vêm em cal</a:t>
            </a:r>
            <a:r>
              <a:rPr lang="pt-PT" sz="1600" b="1" dirty="0" smtClean="0">
                <a:sym typeface="Symbol"/>
              </a:rPr>
              <a:t></a:t>
            </a:r>
            <a:r>
              <a:rPr lang="pt-PT" sz="1600" b="1" dirty="0" smtClean="0"/>
              <a:t>mol</a:t>
            </a:r>
            <a:r>
              <a:rPr lang="pt-PT" sz="1600" b="1" baseline="30000" dirty="0" smtClean="0"/>
              <a:t>-1</a:t>
            </a:r>
            <a:r>
              <a:rPr lang="pt-PT" sz="1600" b="1" dirty="0" smtClean="0">
                <a:sym typeface="Symbol"/>
              </a:rPr>
              <a:t></a:t>
            </a:r>
            <a:r>
              <a:rPr lang="pt-PT" sz="1600" b="1" dirty="0" smtClean="0"/>
              <a:t>K</a:t>
            </a:r>
            <a:r>
              <a:rPr lang="pt-PT" sz="1600" b="1" baseline="30000" dirty="0" smtClean="0"/>
              <a:t>-1</a:t>
            </a:r>
            <a:r>
              <a:rPr lang="pt-PT" sz="1600" b="1" dirty="0" smtClean="0"/>
              <a:t>.</a:t>
            </a:r>
          </a:p>
          <a:p>
            <a:pPr lvl="0" algn="just" fontAlgn="base">
              <a:spcBef>
                <a:spcPct val="0"/>
              </a:spcBef>
              <a:spcAft>
                <a:spcPct val="0"/>
              </a:spcAft>
            </a:pPr>
            <a:endParaRPr kumimoji="0" lang="pt-PT"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p:cNvPicPr>
            <a:picLocks noChangeAspect="1" noChangeArrowheads="1"/>
          </p:cNvPicPr>
          <p:nvPr/>
        </p:nvPicPr>
        <p:blipFill>
          <a:blip r:embed="rId3"/>
          <a:srcRect/>
          <a:stretch>
            <a:fillRect/>
          </a:stretch>
        </p:blipFill>
        <p:spPr bwMode="auto">
          <a:xfrm>
            <a:off x="714348" y="1000108"/>
            <a:ext cx="4071966" cy="5390162"/>
          </a:xfrm>
          <a:prstGeom prst="rect">
            <a:avLst/>
          </a:prstGeom>
          <a:noFill/>
          <a:ln w="9525">
            <a:noFill/>
            <a:miter lim="800000"/>
            <a:headEnd/>
            <a:tailEnd/>
          </a:ln>
          <a:effectLst/>
        </p:spPr>
      </p:pic>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8131" name="Object 3"/>
          <p:cNvGraphicFramePr>
            <a:graphicFrameLocks noChangeAspect="1"/>
          </p:cNvGraphicFramePr>
          <p:nvPr/>
        </p:nvGraphicFramePr>
        <p:xfrm>
          <a:off x="6286512" y="571480"/>
          <a:ext cx="428628" cy="369096"/>
        </p:xfrm>
        <a:graphic>
          <a:graphicData uri="http://schemas.openxmlformats.org/presentationml/2006/ole">
            <p:oleObj spid="_x0000_s48131" name="Equação" r:id="rId4" imgW="342751" imgH="291973" progId="Equation.3">
              <p:embed/>
            </p:oleObj>
          </a:graphicData>
        </a:graphic>
      </p:graphicFrame>
      <p:sp>
        <p:nvSpPr>
          <p:cNvPr id="7" name="CaixaDeTexto 6"/>
          <p:cNvSpPr txBox="1"/>
          <p:nvPr/>
        </p:nvSpPr>
        <p:spPr>
          <a:xfrm>
            <a:off x="4714876" y="2000240"/>
            <a:ext cx="4000528" cy="3970318"/>
          </a:xfrm>
          <a:prstGeom prst="rect">
            <a:avLst/>
          </a:prstGeom>
          <a:noFill/>
        </p:spPr>
        <p:txBody>
          <a:bodyPr wrap="square" rtlCol="0">
            <a:spAutoFit/>
          </a:bodyPr>
          <a:lstStyle/>
          <a:p>
            <a:r>
              <a:rPr lang="en-GB" b="1" dirty="0" smtClean="0"/>
              <a:t>a.  H. M. Spencer, J. L. Justice, “Empirical heat capacity equations for simple gases”, </a:t>
            </a:r>
            <a:r>
              <a:rPr lang="en-GB" b="1" i="1" dirty="0" smtClean="0"/>
              <a:t>J. Am. Chem. Soc.</a:t>
            </a:r>
            <a:r>
              <a:rPr lang="en-GB" b="1" dirty="0" smtClean="0"/>
              <a:t>, 56 (1934) 2311</a:t>
            </a:r>
            <a:endParaRPr lang="pt-PT" b="1" dirty="0" smtClean="0"/>
          </a:p>
          <a:p>
            <a:r>
              <a:rPr lang="en-GB" b="1" dirty="0" smtClean="0"/>
              <a:t>	</a:t>
            </a:r>
          </a:p>
          <a:p>
            <a:r>
              <a:rPr lang="en-GB" b="1" dirty="0" smtClean="0"/>
              <a:t>b.  H. M. Spencer, G. N. Flanagan, “Empirical heat capacity equations for simple gases”, </a:t>
            </a:r>
            <a:r>
              <a:rPr lang="en-GB" b="1" i="1" dirty="0" smtClean="0"/>
              <a:t>J. Am. Chem. Soc</a:t>
            </a:r>
            <a:r>
              <a:rPr lang="en-GB" b="1" dirty="0" smtClean="0"/>
              <a:t>., 64 (1942) 2511</a:t>
            </a:r>
            <a:endParaRPr lang="pt-PT" b="1" dirty="0" smtClean="0"/>
          </a:p>
          <a:p>
            <a:r>
              <a:rPr lang="en-GB" b="1" dirty="0" smtClean="0"/>
              <a:t>	</a:t>
            </a:r>
          </a:p>
          <a:p>
            <a:r>
              <a:rPr lang="en-GB" b="1" dirty="0" smtClean="0"/>
              <a:t>c.  H. M. Spencer, “Empirical heat capacity equations of gases and graphite”, </a:t>
            </a:r>
            <a:r>
              <a:rPr lang="en-GB" b="1" i="1" dirty="0" smtClean="0"/>
              <a:t>Ind. Eng. Chem</a:t>
            </a:r>
            <a:r>
              <a:rPr lang="en-GB" b="1" dirty="0" smtClean="0"/>
              <a:t>., 40 (1948) 2152</a:t>
            </a:r>
            <a:endParaRPr lang="pt-PT" b="1" dirty="0"/>
          </a:p>
        </p:txBody>
      </p:sp>
      <p:sp>
        <p:nvSpPr>
          <p:cNvPr id="8" name="Rectângulo 7"/>
          <p:cNvSpPr/>
          <p:nvPr/>
        </p:nvSpPr>
        <p:spPr>
          <a:xfrm>
            <a:off x="285720" y="142852"/>
            <a:ext cx="4572000" cy="369332"/>
          </a:xfrm>
          <a:prstGeom prst="rect">
            <a:avLst/>
          </a:prstGeom>
        </p:spPr>
        <p:txBody>
          <a:bodyPr>
            <a:spAutoFit/>
          </a:bodyPr>
          <a:lstStyle/>
          <a:p>
            <a:pPr indent="269875" algn="just" eaLnBrk="0" hangingPunct="0">
              <a:defRPr/>
            </a:pPr>
            <a:r>
              <a:rPr lang="pt-PT" b="1" dirty="0" smtClean="0">
                <a:solidFill>
                  <a:srgbClr val="FF0000"/>
                </a:solidFill>
                <a:latin typeface="Arial" pitchFamily="34" charset="0"/>
                <a:ea typeface="Times New Roman" pitchFamily="18" charset="0"/>
                <a:cs typeface="Arial" pitchFamily="34" charset="0"/>
              </a:rPr>
              <a:t>Capacidades caloríficas</a:t>
            </a:r>
            <a:endParaRPr lang="pt-PT" b="1" dirty="0">
              <a:solidFill>
                <a:srgbClr val="FF0000"/>
              </a:solidFill>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142852"/>
            <a:ext cx="4616648" cy="769441"/>
          </a:xfrm>
          <a:prstGeom prst="rect">
            <a:avLst/>
          </a:prstGeom>
          <a:noFill/>
        </p:spPr>
        <p:txBody>
          <a:bodyPr wrap="none" rtlCol="0">
            <a:spAutoFit/>
          </a:bodyPr>
          <a:lstStyle/>
          <a:p>
            <a:r>
              <a:rPr lang="pt-PT" sz="2400" b="1" dirty="0" smtClean="0">
                <a:solidFill>
                  <a:srgbClr val="FF0000"/>
                </a:solidFill>
              </a:rPr>
              <a:t>Capacidade calorífica dos líquidos </a:t>
            </a:r>
            <a:endParaRPr lang="pt-PT" sz="2000" b="1" dirty="0" smtClean="0"/>
          </a:p>
          <a:p>
            <a:endParaRPr lang="pt-PT" sz="2000" b="1" dirty="0"/>
          </a:p>
        </p:txBody>
      </p:sp>
      <p:sp>
        <p:nvSpPr>
          <p:cNvPr id="96257" name="Rectangle 1"/>
          <p:cNvSpPr>
            <a:spLocks noChangeArrowheads="1"/>
          </p:cNvSpPr>
          <p:nvPr/>
        </p:nvSpPr>
        <p:spPr bwMode="auto">
          <a:xfrm>
            <a:off x="214282" y="714356"/>
            <a:ext cx="828680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Não</a:t>
            </a:r>
            <a:r>
              <a:rPr kumimoji="0" lang="pt-PT" sz="1600" b="1" i="0" u="none" strike="noStrike" cap="none" normalizeH="0" dirty="0" smtClean="0">
                <a:ln>
                  <a:noFill/>
                </a:ln>
                <a:solidFill>
                  <a:schemeClr val="tx1"/>
                </a:solidFill>
                <a:effectLst/>
                <a:latin typeface="Arial" pitchFamily="34" charset="0"/>
                <a:ea typeface="Times New Roman" pitchFamily="18" charset="0"/>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há ainda uma teoria consistente que permita prever a capacidade calorífica dos</a:t>
            </a:r>
            <a:r>
              <a:rPr kumimoji="0" lang="pt-PT" sz="1600" b="1" i="0" u="none" strike="noStrike" cap="none" normalizeH="0" dirty="0" smtClean="0">
                <a:ln>
                  <a:noFill/>
                </a:ln>
                <a:solidFill>
                  <a:schemeClr val="tx1"/>
                </a:solidFill>
                <a:effectLst/>
                <a:latin typeface="Arial" pitchFamily="34" charset="0"/>
                <a:ea typeface="Times New Roman" pitchFamily="18" charset="0"/>
              </a:rPr>
              <a:t> </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líquidos. Isto resulta da ausência de um modelo físico adequado à descrição do estado líquido, ao contrário do que sucede com os gases e com os sólidos, em que o modelo de gás perfeito e o modelo da rede cristalina, respectivamente, permitem chegar a resultados próximos da realidade. </a:t>
            </a:r>
          </a:p>
        </p:txBody>
      </p:sp>
      <p:graphicFrame>
        <p:nvGraphicFramePr>
          <p:cNvPr id="4" name="Tabela 3"/>
          <p:cNvGraphicFramePr>
            <a:graphicFrameLocks noGrp="1"/>
          </p:cNvGraphicFramePr>
          <p:nvPr/>
        </p:nvGraphicFramePr>
        <p:xfrm>
          <a:off x="642910" y="3143248"/>
          <a:ext cx="4000528" cy="3027157"/>
        </p:xfrm>
        <a:graphic>
          <a:graphicData uri="http://schemas.openxmlformats.org/drawingml/2006/table">
            <a:tbl>
              <a:tblPr>
                <a:tableStyleId>{D113A9D2-9D6B-4929-AA2D-F23B5EE8CBE7}</a:tableStyleId>
              </a:tblPr>
              <a:tblGrid>
                <a:gridCol w="1881478"/>
                <a:gridCol w="1059941"/>
                <a:gridCol w="1059109"/>
              </a:tblGrid>
              <a:tr h="263045">
                <a:tc rowSpan="2">
                  <a:txBody>
                    <a:bodyPr/>
                    <a:lstStyle/>
                    <a:p>
                      <a:pPr algn="just">
                        <a:lnSpc>
                          <a:spcPct val="150000"/>
                        </a:lnSpc>
                        <a:spcAft>
                          <a:spcPts val="0"/>
                        </a:spcAft>
                      </a:pPr>
                      <a:endParaRPr lang="pt-PT" sz="1200" b="1" dirty="0"/>
                    </a:p>
                    <a:p>
                      <a:pPr algn="just">
                        <a:lnSpc>
                          <a:spcPct val="150000"/>
                        </a:lnSpc>
                        <a:spcAft>
                          <a:spcPts val="0"/>
                        </a:spcAft>
                      </a:pPr>
                      <a:r>
                        <a:rPr lang="pt-PT" sz="1200" b="1" dirty="0"/>
                        <a:t>átomo</a:t>
                      </a:r>
                      <a:endParaRPr lang="pt-PT" sz="1200" b="1" dirty="0">
                        <a:latin typeface="Arial" pitchFamily="34" charset="0"/>
                        <a:ea typeface="Times New Roman"/>
                        <a:cs typeface="Arial" pitchFamily="34" charset="0"/>
                      </a:endParaRPr>
                    </a:p>
                  </a:txBody>
                  <a:tcPr marL="68580" marR="68580" marT="0" marB="0"/>
                </a:tc>
                <a:tc gridSpan="2">
                  <a:txBody>
                    <a:bodyPr/>
                    <a:lstStyle/>
                    <a:p>
                      <a:pPr algn="ctr">
                        <a:lnSpc>
                          <a:spcPct val="150000"/>
                        </a:lnSpc>
                        <a:spcAft>
                          <a:spcPts val="0"/>
                        </a:spcAft>
                      </a:pPr>
                      <a:r>
                        <a:rPr lang="es-ES_tradnl" sz="1200" b="1" dirty="0">
                          <a:sym typeface="Symbol"/>
                        </a:rPr>
                        <a:t></a:t>
                      </a:r>
                      <a:r>
                        <a:rPr lang="es-ES_tradnl" sz="1200" b="1" dirty="0" err="1"/>
                        <a:t>C</a:t>
                      </a:r>
                      <a:r>
                        <a:rPr lang="es-ES_tradnl" sz="1200" b="1" baseline="-25000" dirty="0" err="1"/>
                        <a:t>V,m</a:t>
                      </a:r>
                      <a:endParaRPr lang="pt-PT" sz="1200" b="1" dirty="0">
                        <a:latin typeface="Arial" pitchFamily="34" charset="0"/>
                        <a:ea typeface="Times New Roman"/>
                        <a:cs typeface="Arial" pitchFamily="34" charset="0"/>
                      </a:endParaRPr>
                    </a:p>
                  </a:txBody>
                  <a:tcPr marL="68580" marR="68580" marT="0" marB="0"/>
                </a:tc>
                <a:tc hMerge="1">
                  <a:txBody>
                    <a:bodyPr/>
                    <a:lstStyle/>
                    <a:p>
                      <a:endParaRPr lang="pt-PT"/>
                    </a:p>
                  </a:txBody>
                  <a:tcPr/>
                </a:tc>
              </a:tr>
              <a:tr h="558277">
                <a:tc vMerge="1">
                  <a:txBody>
                    <a:bodyPr/>
                    <a:lstStyle/>
                    <a:p>
                      <a:endParaRPr lang="pt-PT"/>
                    </a:p>
                  </a:txBody>
                  <a:tcPr/>
                </a:tc>
                <a:tc>
                  <a:txBody>
                    <a:bodyPr/>
                    <a:lstStyle/>
                    <a:p>
                      <a:pPr algn="ctr">
                        <a:lnSpc>
                          <a:spcPct val="150000"/>
                        </a:lnSpc>
                        <a:spcAft>
                          <a:spcPts val="0"/>
                        </a:spcAft>
                      </a:pPr>
                      <a:r>
                        <a:rPr lang="es-ES_tradnl" sz="1200" b="1" dirty="0"/>
                        <a:t>cal</a:t>
                      </a:r>
                      <a:r>
                        <a:rPr lang="en-US" sz="1200" b="1" dirty="0">
                          <a:sym typeface="Symbol"/>
                        </a:rPr>
                        <a:t></a:t>
                      </a:r>
                      <a:r>
                        <a:rPr lang="es-ES_tradnl" sz="1200" b="1" dirty="0"/>
                        <a:t>mol</a:t>
                      </a:r>
                      <a:r>
                        <a:rPr lang="es-ES_tradnl" sz="1200" b="1" baseline="30000" dirty="0"/>
                        <a:t>-</a:t>
                      </a:r>
                      <a:r>
                        <a:rPr lang="es-ES_tradnl" sz="1200" b="1" dirty="0"/>
                        <a:t>1</a:t>
                      </a:r>
                      <a:r>
                        <a:rPr lang="en-US" sz="1200" b="1" dirty="0">
                          <a:sym typeface="Symbol"/>
                        </a:rPr>
                        <a:t></a:t>
                      </a:r>
                      <a:r>
                        <a:rPr lang="es-ES_tradnl" sz="1200" b="1" dirty="0"/>
                        <a:t>K</a:t>
                      </a:r>
                      <a:r>
                        <a:rPr lang="es-ES_tradnl" sz="1200" b="1" baseline="30000" dirty="0"/>
                        <a:t>-1</a:t>
                      </a:r>
                      <a:endParaRPr lang="pt-PT" sz="1200" b="1" dirty="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200" b="1"/>
                        <a:t>J</a:t>
                      </a:r>
                      <a:r>
                        <a:rPr lang="en-US" sz="1200" b="1">
                          <a:sym typeface="Symbol"/>
                        </a:rPr>
                        <a:t></a:t>
                      </a:r>
                      <a:r>
                        <a:rPr lang="pt-PT" sz="1200" b="1"/>
                        <a:t>mol</a:t>
                      </a:r>
                      <a:r>
                        <a:rPr lang="pt-PT" sz="1200" b="1" baseline="30000"/>
                        <a:t>-</a:t>
                      </a:r>
                      <a:r>
                        <a:rPr lang="pt-PT" sz="1200" b="1"/>
                        <a:t>1</a:t>
                      </a:r>
                      <a:r>
                        <a:rPr lang="en-US" sz="1200" b="1">
                          <a:sym typeface="Symbol"/>
                        </a:rPr>
                        <a:t></a:t>
                      </a:r>
                      <a:r>
                        <a:rPr lang="pt-PT" sz="1200" b="1"/>
                        <a:t>K</a:t>
                      </a:r>
                      <a:r>
                        <a:rPr lang="pt-PT" sz="1200" b="1" baseline="30000"/>
                        <a:t>-1</a:t>
                      </a:r>
                      <a:endParaRPr lang="pt-PT" sz="1200" b="1">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C</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2.8</a:t>
                      </a:r>
                      <a:endParaRPr lang="pt-PT" sz="1200" b="1" dirty="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11.7</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H</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4.3</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18.0</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B</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4.7</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19.7</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Si</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5.8</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24.3</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O</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6.0</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25.1</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F</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7.0</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29.3</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P</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7.4</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31.0</a:t>
                      </a:r>
                      <a:endParaRPr lang="pt-PT" sz="1200" b="1" dirty="0">
                        <a:latin typeface="Arial" pitchFamily="34" charset="0"/>
                        <a:ea typeface="Times New Roman"/>
                        <a:cs typeface="Arial" pitchFamily="34" charset="0"/>
                      </a:endParaRPr>
                    </a:p>
                  </a:txBody>
                  <a:tcPr marL="68580" marR="68580" marT="0" marB="0"/>
                </a:tc>
              </a:tr>
              <a:tr h="263455">
                <a:tc>
                  <a:txBody>
                    <a:bodyPr/>
                    <a:lstStyle/>
                    <a:p>
                      <a:pPr algn="just">
                        <a:lnSpc>
                          <a:spcPct val="150000"/>
                        </a:lnSpc>
                        <a:spcAft>
                          <a:spcPts val="0"/>
                        </a:spcAft>
                      </a:pPr>
                      <a:r>
                        <a:rPr lang="pt-PT" sz="1200" b="1"/>
                        <a:t>Restantes elementos</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a:t>8.0</a:t>
                      </a:r>
                      <a:endParaRPr lang="pt-PT" sz="1200" b="1">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200" b="1" dirty="0"/>
                        <a:t>33.5</a:t>
                      </a:r>
                      <a:endParaRPr lang="pt-PT" sz="1200" b="1" dirty="0">
                        <a:latin typeface="Arial" pitchFamily="34" charset="0"/>
                        <a:ea typeface="Times New Roman"/>
                        <a:cs typeface="Arial" pitchFamily="34" charset="0"/>
                      </a:endParaRPr>
                    </a:p>
                  </a:txBody>
                  <a:tcPr marL="68580" marR="68580" marT="0" marB="0"/>
                </a:tc>
              </a:tr>
            </a:tbl>
          </a:graphicData>
        </a:graphic>
      </p:graphicFrame>
      <p:sp>
        <p:nvSpPr>
          <p:cNvPr id="96258" name="Rectangle 2"/>
          <p:cNvSpPr>
            <a:spLocks noChangeArrowheads="1"/>
          </p:cNvSpPr>
          <p:nvPr/>
        </p:nvSpPr>
        <p:spPr bwMode="auto">
          <a:xfrm>
            <a:off x="4714876" y="3643314"/>
            <a:ext cx="328614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Contribuições atómicas para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,m</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dos líquidos, a 20 ºC, segundo a regra empírica de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Kopp</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a:t>
            </a:r>
            <a:endParaRPr kumimoji="0" lang="pt-PT"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2800" b="0" i="0" u="none" strike="noStrike" cap="none" normalizeH="0" baseline="0" dirty="0" smtClean="0">
              <a:ln>
                <a:noFill/>
              </a:ln>
              <a:solidFill>
                <a:schemeClr val="tx1"/>
              </a:solidFill>
              <a:effectLst/>
              <a:latin typeface="Arial" pitchFamily="34" charset="0"/>
            </a:endParaRPr>
          </a:p>
        </p:txBody>
      </p:sp>
      <p:sp>
        <p:nvSpPr>
          <p:cNvPr id="6" name="Rectângulo 5"/>
          <p:cNvSpPr/>
          <p:nvPr/>
        </p:nvSpPr>
        <p:spPr>
          <a:xfrm>
            <a:off x="285720" y="2071678"/>
            <a:ext cx="8215370" cy="830997"/>
          </a:xfrm>
          <a:prstGeom prst="rect">
            <a:avLst/>
          </a:prstGeom>
        </p:spPr>
        <p:txBody>
          <a:bodyPr wrap="square">
            <a:spAutoFit/>
          </a:bodyPr>
          <a:lstStyle/>
          <a:p>
            <a:pPr lvl="0" algn="just" fontAlgn="base">
              <a:spcBef>
                <a:spcPct val="0"/>
              </a:spcBef>
              <a:spcAft>
                <a:spcPct val="0"/>
              </a:spcAft>
              <a:buSzPct val="120000"/>
              <a:buFont typeface="Webdings" pitchFamily="18" charset="2"/>
              <a:buChar char=""/>
            </a:pPr>
            <a:r>
              <a:rPr lang="pt-PT" sz="1600" b="1" dirty="0" smtClean="0">
                <a:latin typeface="Arial" pitchFamily="34" charset="0"/>
                <a:ea typeface="Times New Roman" pitchFamily="18" charset="0"/>
              </a:rPr>
              <a:t>Temos que nos limitar à aplicação de regras empíricas, como a regra de </a:t>
            </a:r>
            <a:r>
              <a:rPr lang="pt-PT" sz="1600" b="1" dirty="0" err="1" smtClean="0">
                <a:latin typeface="Arial" pitchFamily="34" charset="0"/>
                <a:ea typeface="Times New Roman" pitchFamily="18" charset="0"/>
              </a:rPr>
              <a:t>Kopp</a:t>
            </a:r>
            <a:r>
              <a:rPr lang="pt-PT" sz="1600" b="1" dirty="0" smtClean="0">
                <a:latin typeface="Arial" pitchFamily="34" charset="0"/>
                <a:ea typeface="Times New Roman" pitchFamily="18" charset="0"/>
              </a:rPr>
              <a:t>, que na versão adaptada às substâncias líquidas à temperatura ambiente (</a:t>
            </a:r>
            <a:r>
              <a:rPr lang="pt-PT" sz="1600" b="1" i="1" dirty="0" err="1" smtClean="0">
                <a:latin typeface="Arial" pitchFamily="34" charset="0"/>
                <a:ea typeface="Times New Roman" pitchFamily="18" charset="0"/>
              </a:rPr>
              <a:t>i.e</a:t>
            </a:r>
            <a:r>
              <a:rPr lang="pt-PT" sz="1600" b="1" dirty="0" smtClean="0">
                <a:latin typeface="Arial" pitchFamily="34" charset="0"/>
                <a:ea typeface="Times New Roman" pitchFamily="18" charset="0"/>
              </a:rPr>
              <a:t>, a cerca de 20 ºC) considera que as contribuições atómicas para o valor de </a:t>
            </a:r>
            <a:r>
              <a:rPr lang="pt-PT" sz="1600" b="1" i="1" dirty="0" err="1" smtClean="0">
                <a:latin typeface="Arial" pitchFamily="34" charset="0"/>
                <a:ea typeface="Times New Roman" pitchFamily="18" charset="0"/>
              </a:rPr>
              <a:t>C</a:t>
            </a:r>
            <a:r>
              <a:rPr lang="pt-PT" sz="1600" b="1" i="1" baseline="-30000" dirty="0" err="1" smtClean="0">
                <a:latin typeface="Arial" pitchFamily="34" charset="0"/>
                <a:ea typeface="Times New Roman" pitchFamily="18" charset="0"/>
              </a:rPr>
              <a:t>V</a:t>
            </a:r>
            <a:r>
              <a:rPr lang="pt-PT" sz="1600" b="1" baseline="-30000" dirty="0" err="1" smtClean="0">
                <a:latin typeface="Arial" pitchFamily="34" charset="0"/>
                <a:ea typeface="Times New Roman" pitchFamily="18" charset="0"/>
              </a:rPr>
              <a:t>,m</a:t>
            </a:r>
            <a:r>
              <a:rPr lang="pt-PT" sz="1600" b="1" dirty="0" smtClean="0">
                <a:latin typeface="Arial" pitchFamily="34" charset="0"/>
                <a:ea typeface="Times New Roman" pitchFamily="18" charset="0"/>
              </a:rPr>
              <a:t> são: </a:t>
            </a:r>
            <a:endParaRPr lang="pt-PT" sz="1600" b="1"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6257">
                                            <p:txEl>
                                              <p:pRg st="0" end="0"/>
                                            </p:txEl>
                                          </p:spTgt>
                                        </p:tgtEl>
                                        <p:attrNameLst>
                                          <p:attrName>style.visibility</p:attrName>
                                        </p:attrNameLst>
                                      </p:cBhvr>
                                      <p:to>
                                        <p:strVal val="visible"/>
                                      </p:to>
                                    </p:set>
                                    <p:animEffect transition="in" filter="wipe(down)">
                                      <p:cBhvr>
                                        <p:cTn id="7" dur="580">
                                          <p:stCondLst>
                                            <p:cond delay="0"/>
                                          </p:stCondLst>
                                        </p:cTn>
                                        <p:tgtEl>
                                          <p:spTgt spid="96257">
                                            <p:txEl>
                                              <p:pRg st="0" end="0"/>
                                            </p:txEl>
                                          </p:spTgt>
                                        </p:tgtEl>
                                      </p:cBhvr>
                                    </p:animEffect>
                                    <p:anim calcmode="lin" valueType="num">
                                      <p:cBhvr>
                                        <p:cTn id="8" dur="1822" tmFilter="0,0; 0.14,0.36; 0.43,0.73; 0.71,0.91; 1.0,1.0">
                                          <p:stCondLst>
                                            <p:cond delay="0"/>
                                          </p:stCondLst>
                                        </p:cTn>
                                        <p:tgtEl>
                                          <p:spTgt spid="9625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625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625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625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625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6257">
                                            <p:txEl>
                                              <p:pRg st="0" end="0"/>
                                            </p:txEl>
                                          </p:spTgt>
                                        </p:tgtEl>
                                      </p:cBhvr>
                                      <p:to x="100000" y="60000"/>
                                    </p:animScale>
                                    <p:animScale>
                                      <p:cBhvr>
                                        <p:cTn id="14" dur="166" decel="50000">
                                          <p:stCondLst>
                                            <p:cond delay="676"/>
                                          </p:stCondLst>
                                        </p:cTn>
                                        <p:tgtEl>
                                          <p:spTgt spid="96257">
                                            <p:txEl>
                                              <p:pRg st="0" end="0"/>
                                            </p:txEl>
                                          </p:spTgt>
                                        </p:tgtEl>
                                      </p:cBhvr>
                                      <p:to x="100000" y="100000"/>
                                    </p:animScale>
                                    <p:animScale>
                                      <p:cBhvr>
                                        <p:cTn id="15" dur="26">
                                          <p:stCondLst>
                                            <p:cond delay="1312"/>
                                          </p:stCondLst>
                                        </p:cTn>
                                        <p:tgtEl>
                                          <p:spTgt spid="96257">
                                            <p:txEl>
                                              <p:pRg st="0" end="0"/>
                                            </p:txEl>
                                          </p:spTgt>
                                        </p:tgtEl>
                                      </p:cBhvr>
                                      <p:to x="100000" y="80000"/>
                                    </p:animScale>
                                    <p:animScale>
                                      <p:cBhvr>
                                        <p:cTn id="16" dur="166" decel="50000">
                                          <p:stCondLst>
                                            <p:cond delay="1338"/>
                                          </p:stCondLst>
                                        </p:cTn>
                                        <p:tgtEl>
                                          <p:spTgt spid="96257">
                                            <p:txEl>
                                              <p:pRg st="0" end="0"/>
                                            </p:txEl>
                                          </p:spTgt>
                                        </p:tgtEl>
                                      </p:cBhvr>
                                      <p:to x="100000" y="100000"/>
                                    </p:animScale>
                                    <p:animScale>
                                      <p:cBhvr>
                                        <p:cTn id="17" dur="26">
                                          <p:stCondLst>
                                            <p:cond delay="1642"/>
                                          </p:stCondLst>
                                        </p:cTn>
                                        <p:tgtEl>
                                          <p:spTgt spid="96257">
                                            <p:txEl>
                                              <p:pRg st="0" end="0"/>
                                            </p:txEl>
                                          </p:spTgt>
                                        </p:tgtEl>
                                      </p:cBhvr>
                                      <p:to x="100000" y="90000"/>
                                    </p:animScale>
                                    <p:animScale>
                                      <p:cBhvr>
                                        <p:cTn id="18" dur="166" decel="50000">
                                          <p:stCondLst>
                                            <p:cond delay="1668"/>
                                          </p:stCondLst>
                                        </p:cTn>
                                        <p:tgtEl>
                                          <p:spTgt spid="96257">
                                            <p:txEl>
                                              <p:pRg st="0" end="0"/>
                                            </p:txEl>
                                          </p:spTgt>
                                        </p:tgtEl>
                                      </p:cBhvr>
                                      <p:to x="100000" y="100000"/>
                                    </p:animScale>
                                    <p:animScale>
                                      <p:cBhvr>
                                        <p:cTn id="19" dur="26">
                                          <p:stCondLst>
                                            <p:cond delay="1808"/>
                                          </p:stCondLst>
                                        </p:cTn>
                                        <p:tgtEl>
                                          <p:spTgt spid="96257">
                                            <p:txEl>
                                              <p:pRg st="0" end="0"/>
                                            </p:txEl>
                                          </p:spTgt>
                                        </p:tgtEl>
                                      </p:cBhvr>
                                      <p:to x="100000" y="95000"/>
                                    </p:animScale>
                                    <p:animScale>
                                      <p:cBhvr>
                                        <p:cTn id="20" dur="166" decel="50000">
                                          <p:stCondLst>
                                            <p:cond delay="1834"/>
                                          </p:stCondLst>
                                        </p:cTn>
                                        <p:tgtEl>
                                          <p:spTgt spid="9625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96258"/>
                                        </p:tgtEl>
                                        <p:attrNameLst>
                                          <p:attrName>style.visibility</p:attrName>
                                        </p:attrNameLst>
                                      </p:cBhvr>
                                      <p:to>
                                        <p:strVal val="visible"/>
                                      </p:to>
                                    </p:set>
                                    <p:animEffect transition="in" filter="wipe(down)">
                                      <p:cBhvr>
                                        <p:cTn id="41" dur="580">
                                          <p:stCondLst>
                                            <p:cond delay="0"/>
                                          </p:stCondLst>
                                        </p:cTn>
                                        <p:tgtEl>
                                          <p:spTgt spid="96258"/>
                                        </p:tgtEl>
                                      </p:cBhvr>
                                    </p:animEffect>
                                    <p:anim calcmode="lin" valueType="num">
                                      <p:cBhvr>
                                        <p:cTn id="42" dur="1822" tmFilter="0,0; 0.14,0.36; 0.43,0.73; 0.71,0.91; 1.0,1.0">
                                          <p:stCondLst>
                                            <p:cond delay="0"/>
                                          </p:stCondLst>
                                        </p:cTn>
                                        <p:tgtEl>
                                          <p:spTgt spid="9625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625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625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625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6258"/>
                                        </p:tgtEl>
                                        <p:attrNameLst>
                                          <p:attrName>ppt_y</p:attrName>
                                        </p:attrNameLst>
                                      </p:cBhvr>
                                      <p:tavLst>
                                        <p:tav tm="0" fmla="#ppt_y-sin(pi*$)/81">
                                          <p:val>
                                            <p:fltVal val="0"/>
                                          </p:val>
                                        </p:tav>
                                        <p:tav tm="100000">
                                          <p:val>
                                            <p:fltVal val="1"/>
                                          </p:val>
                                        </p:tav>
                                      </p:tavLst>
                                    </p:anim>
                                    <p:animScale>
                                      <p:cBhvr>
                                        <p:cTn id="47" dur="26">
                                          <p:stCondLst>
                                            <p:cond delay="650"/>
                                          </p:stCondLst>
                                        </p:cTn>
                                        <p:tgtEl>
                                          <p:spTgt spid="96258"/>
                                        </p:tgtEl>
                                      </p:cBhvr>
                                      <p:to x="100000" y="60000"/>
                                    </p:animScale>
                                    <p:animScale>
                                      <p:cBhvr>
                                        <p:cTn id="48" dur="166" decel="50000">
                                          <p:stCondLst>
                                            <p:cond delay="676"/>
                                          </p:stCondLst>
                                        </p:cTn>
                                        <p:tgtEl>
                                          <p:spTgt spid="96258"/>
                                        </p:tgtEl>
                                      </p:cBhvr>
                                      <p:to x="100000" y="100000"/>
                                    </p:animScale>
                                    <p:animScale>
                                      <p:cBhvr>
                                        <p:cTn id="49" dur="26">
                                          <p:stCondLst>
                                            <p:cond delay="1312"/>
                                          </p:stCondLst>
                                        </p:cTn>
                                        <p:tgtEl>
                                          <p:spTgt spid="96258"/>
                                        </p:tgtEl>
                                      </p:cBhvr>
                                      <p:to x="100000" y="80000"/>
                                    </p:animScale>
                                    <p:animScale>
                                      <p:cBhvr>
                                        <p:cTn id="50" dur="166" decel="50000">
                                          <p:stCondLst>
                                            <p:cond delay="1338"/>
                                          </p:stCondLst>
                                        </p:cTn>
                                        <p:tgtEl>
                                          <p:spTgt spid="96258"/>
                                        </p:tgtEl>
                                      </p:cBhvr>
                                      <p:to x="100000" y="100000"/>
                                    </p:animScale>
                                    <p:animScale>
                                      <p:cBhvr>
                                        <p:cTn id="51" dur="26">
                                          <p:stCondLst>
                                            <p:cond delay="1642"/>
                                          </p:stCondLst>
                                        </p:cTn>
                                        <p:tgtEl>
                                          <p:spTgt spid="96258"/>
                                        </p:tgtEl>
                                      </p:cBhvr>
                                      <p:to x="100000" y="90000"/>
                                    </p:animScale>
                                    <p:animScale>
                                      <p:cBhvr>
                                        <p:cTn id="52" dur="166" decel="50000">
                                          <p:stCondLst>
                                            <p:cond delay="1668"/>
                                          </p:stCondLst>
                                        </p:cTn>
                                        <p:tgtEl>
                                          <p:spTgt spid="96258"/>
                                        </p:tgtEl>
                                      </p:cBhvr>
                                      <p:to x="100000" y="100000"/>
                                    </p:animScale>
                                    <p:animScale>
                                      <p:cBhvr>
                                        <p:cTn id="53" dur="26">
                                          <p:stCondLst>
                                            <p:cond delay="1808"/>
                                          </p:stCondLst>
                                        </p:cTn>
                                        <p:tgtEl>
                                          <p:spTgt spid="96258"/>
                                        </p:tgtEl>
                                      </p:cBhvr>
                                      <p:to x="100000" y="95000"/>
                                    </p:animScale>
                                    <p:animScale>
                                      <p:cBhvr>
                                        <p:cTn id="54" dur="166" decel="50000">
                                          <p:stCondLst>
                                            <p:cond delay="1834"/>
                                          </p:stCondLst>
                                        </p:cTn>
                                        <p:tgtEl>
                                          <p:spTgt spid="9625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p:cNvSpPr>
            <a:spLocks noChangeArrowheads="1"/>
          </p:cNvSpPr>
          <p:nvPr/>
        </p:nvSpPr>
        <p:spPr bwMode="auto">
          <a:xfrm>
            <a:off x="428596" y="2643182"/>
            <a:ext cx="835824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t-PT"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Contribuições dos grupos atómicos para o valor de             </a:t>
            </a:r>
            <a:r>
              <a:rPr lang="pt-PT" sz="1200" dirty="0" smtClean="0">
                <a:latin typeface="Arial" pitchFamily="34" charset="0"/>
                <a:ea typeface="Times New Roman" pitchFamily="18" charset="0"/>
                <a:cs typeface="Arial" pitchFamily="34" charset="0"/>
              </a:rPr>
              <a:t>dos líquidos, a 20 ºC, segundo o método de Johnson e </a:t>
            </a:r>
            <a:r>
              <a:rPr lang="pt-PT" sz="1200" dirty="0" err="1" smtClean="0">
                <a:latin typeface="Arial" pitchFamily="34" charset="0"/>
                <a:ea typeface="Times New Roman" pitchFamily="18" charset="0"/>
                <a:cs typeface="Arial" pitchFamily="34" charset="0"/>
              </a:rPr>
              <a:t>Huang</a:t>
            </a:r>
            <a:r>
              <a:rPr lang="pt-PT" sz="1200" dirty="0" smtClean="0">
                <a:latin typeface="Arial" pitchFamily="34" charset="0"/>
                <a:ea typeface="Times New Roman" pitchFamily="18" charset="0"/>
                <a:cs typeface="Arial" pitchFamily="34" charset="0"/>
              </a:rPr>
              <a:t> .</a:t>
            </a:r>
            <a:endParaRPr kumimoji="0" lang="pt-PT"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61" name="Rectangle 1"/>
          <p:cNvSpPr>
            <a:spLocks noChangeArrowheads="1"/>
          </p:cNvSpPr>
          <p:nvPr/>
        </p:nvSpPr>
        <p:spPr bwMode="auto">
          <a:xfrm>
            <a:off x="285720" y="621986"/>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1" i="0" u="none" strike="noStrike" cap="none" normalizeH="0" baseline="0" dirty="0" smtClean="0">
                <a:ln>
                  <a:noFill/>
                </a:ln>
                <a:solidFill>
                  <a:schemeClr val="tx1"/>
                </a:solidFill>
                <a:effectLst/>
                <a:latin typeface="Arial" pitchFamily="34" charset="0"/>
                <a:ea typeface="Times New Roman" pitchFamily="18" charset="0"/>
              </a:rPr>
              <a:t>È hoje corrente a utilização de métodos baseados na contribuição de grupos (atómicos e/</a:t>
            </a:r>
            <a:r>
              <a:rPr kumimoji="0" lang="pt-PT" sz="1600" b="1" i="0" u="none" strike="noStrike" cap="none" normalizeH="0" dirty="0" smtClean="0">
                <a:ln>
                  <a:noFill/>
                </a:ln>
                <a:solidFill>
                  <a:schemeClr val="tx1"/>
                </a:solidFill>
                <a:effectLst/>
                <a:latin typeface="Arial" pitchFamily="34" charset="0"/>
                <a:ea typeface="Times New Roman" pitchFamily="18" charset="0"/>
              </a:rPr>
              <a:t> ou moleculares</a:t>
            </a:r>
            <a:r>
              <a:rPr kumimoji="0" lang="pt-PT" sz="1600" b="1" i="0" u="none" strike="noStrike" cap="none" normalizeH="0" baseline="0" dirty="0" smtClean="0">
                <a:ln>
                  <a:noFill/>
                </a:ln>
                <a:solidFill>
                  <a:schemeClr val="tx1"/>
                </a:solidFill>
                <a:effectLst/>
                <a:latin typeface="Arial" pitchFamily="34" charset="0"/>
                <a:ea typeface="Times New Roman" pitchFamily="18" charset="0"/>
              </a:rPr>
              <a:t>) para a estimativa da capacidade calorífica molar dos líquidos. </a:t>
            </a:r>
          </a:p>
        </p:txBody>
      </p:sp>
      <p:graphicFrame>
        <p:nvGraphicFramePr>
          <p:cNvPr id="3" name="Tabela 2"/>
          <p:cNvGraphicFramePr>
            <a:graphicFrameLocks noGrp="1"/>
          </p:cNvGraphicFramePr>
          <p:nvPr/>
        </p:nvGraphicFramePr>
        <p:xfrm>
          <a:off x="928662" y="3050878"/>
          <a:ext cx="7143800" cy="3307080"/>
        </p:xfrm>
        <a:graphic>
          <a:graphicData uri="http://schemas.openxmlformats.org/drawingml/2006/table">
            <a:tbl>
              <a:tblPr>
                <a:tableStyleId>{D113A9D2-9D6B-4929-AA2D-F23B5EE8CBE7}</a:tableStyleId>
              </a:tblPr>
              <a:tblGrid>
                <a:gridCol w="1801673"/>
                <a:gridCol w="1767080"/>
                <a:gridCol w="297920"/>
                <a:gridCol w="1195878"/>
                <a:gridCol w="2081249"/>
              </a:tblGrid>
              <a:tr h="220345">
                <a:tc>
                  <a:txBody>
                    <a:bodyPr/>
                    <a:lstStyle/>
                    <a:p>
                      <a:pPr>
                        <a:lnSpc>
                          <a:spcPct val="150000"/>
                        </a:lnSpc>
                        <a:spcAft>
                          <a:spcPts val="0"/>
                        </a:spcAft>
                      </a:pPr>
                      <a:r>
                        <a:rPr lang="pt-PT" sz="1400" dirty="0">
                          <a:latin typeface="Arial" pitchFamily="34" charset="0"/>
                          <a:cs typeface="Arial" pitchFamily="34" charset="0"/>
                        </a:rPr>
                        <a:t>Grupo</a:t>
                      </a:r>
                      <a:endParaRPr lang="pt-PT" sz="1400" dirty="0">
                        <a:latin typeface="Arial" pitchFamily="34" charset="0"/>
                        <a:ea typeface="Times New Roman"/>
                        <a:cs typeface="Arial" pitchFamily="34" charset="0"/>
                      </a:endParaRPr>
                    </a:p>
                  </a:txBody>
                  <a:tcPr marL="68580" marR="68580" marT="0" marB="0"/>
                </a:tc>
                <a:tc>
                  <a:txBody>
                    <a:bodyPr/>
                    <a:lstStyle/>
                    <a:p>
                      <a:pPr algn="ctr">
                        <a:lnSpc>
                          <a:spcPts val="1200"/>
                        </a:lnSpc>
                        <a:spcAft>
                          <a:spcPts val="0"/>
                        </a:spcAft>
                      </a:pPr>
                      <a:r>
                        <a:rPr lang="pt-PT" sz="1400" dirty="0">
                          <a:latin typeface="Arial" pitchFamily="34" charset="0"/>
                          <a:cs typeface="Arial" pitchFamily="34" charset="0"/>
                        </a:rPr>
                        <a:t>Contribuição para</a:t>
                      </a:r>
                    </a:p>
                    <a:p>
                      <a:pPr algn="ctr">
                        <a:spcAft>
                          <a:spcPts val="0"/>
                        </a:spcAft>
                      </a:pPr>
                      <a:r>
                        <a:rPr lang="pt-PT" sz="1400" i="1" dirty="0" err="1" smtClean="0">
                          <a:latin typeface="Arial" pitchFamily="34" charset="0"/>
                          <a:ea typeface="Times New Roman" pitchFamily="18" charset="0"/>
                          <a:cs typeface="Arial" pitchFamily="34" charset="0"/>
                        </a:rPr>
                        <a:t>C</a:t>
                      </a:r>
                      <a:r>
                        <a:rPr lang="pt-PT" sz="1400" i="1" baseline="-30000" dirty="0" err="1" smtClean="0">
                          <a:latin typeface="Arial" pitchFamily="34" charset="0"/>
                          <a:ea typeface="Times New Roman" pitchFamily="18" charset="0"/>
                          <a:cs typeface="Arial" pitchFamily="34" charset="0"/>
                        </a:rPr>
                        <a:t>p</a:t>
                      </a:r>
                      <a:r>
                        <a:rPr lang="pt-PT" sz="1400" baseline="-30000" dirty="0" err="1" smtClean="0">
                          <a:latin typeface="Arial" pitchFamily="34" charset="0"/>
                          <a:ea typeface="Times New Roman" pitchFamily="18" charset="0"/>
                          <a:cs typeface="Arial" pitchFamily="34" charset="0"/>
                        </a:rPr>
                        <a:t>,m</a:t>
                      </a:r>
                      <a:r>
                        <a:rPr lang="pt-PT" sz="1400" dirty="0" smtClean="0">
                          <a:latin typeface="Arial" pitchFamily="34" charset="0"/>
                          <a:cs typeface="Arial" pitchFamily="34" charset="0"/>
                        </a:rPr>
                        <a:t> </a:t>
                      </a:r>
                      <a:r>
                        <a:rPr lang="pt-PT" sz="1400" dirty="0">
                          <a:latin typeface="Arial" pitchFamily="34" charset="0"/>
                          <a:cs typeface="Arial" pitchFamily="34" charset="0"/>
                        </a:rPr>
                        <a:t>/(cal</a:t>
                      </a:r>
                      <a:r>
                        <a:rPr lang="pt-PT" sz="1400" dirty="0">
                          <a:latin typeface="Arial" pitchFamily="34" charset="0"/>
                          <a:cs typeface="Arial" pitchFamily="34" charset="0"/>
                          <a:sym typeface="Symbol"/>
                        </a:rPr>
                        <a:t></a:t>
                      </a:r>
                      <a:r>
                        <a:rPr lang="pt-PT" sz="1400" dirty="0">
                          <a:latin typeface="Arial" pitchFamily="34" charset="0"/>
                          <a:cs typeface="Arial" pitchFamily="34" charset="0"/>
                        </a:rPr>
                        <a:t>mol</a:t>
                      </a:r>
                      <a:r>
                        <a:rPr lang="pt-PT" sz="1400" baseline="30000" dirty="0">
                          <a:latin typeface="Arial" pitchFamily="34" charset="0"/>
                          <a:cs typeface="Arial" pitchFamily="34" charset="0"/>
                        </a:rPr>
                        <a:t>-1</a:t>
                      </a:r>
                      <a:r>
                        <a:rPr lang="pt-PT" sz="1400" dirty="0">
                          <a:latin typeface="Arial" pitchFamily="34" charset="0"/>
                          <a:cs typeface="Arial" pitchFamily="34" charset="0"/>
                          <a:sym typeface="Symbol"/>
                        </a:rPr>
                        <a:t></a:t>
                      </a:r>
                      <a:r>
                        <a:rPr lang="pt-PT" sz="1400" dirty="0">
                          <a:latin typeface="Arial" pitchFamily="34" charset="0"/>
                          <a:cs typeface="Arial" pitchFamily="34" charset="0"/>
                        </a:rPr>
                        <a:t>K</a:t>
                      </a:r>
                      <a:r>
                        <a:rPr lang="pt-PT" sz="1400" baseline="30000" dirty="0">
                          <a:latin typeface="Arial" pitchFamily="34" charset="0"/>
                          <a:cs typeface="Arial" pitchFamily="34" charset="0"/>
                        </a:rPr>
                        <a:t>-1</a:t>
                      </a:r>
                      <a:r>
                        <a:rPr lang="pt-PT" sz="1400" dirty="0">
                          <a:latin typeface="Arial" pitchFamily="34" charset="0"/>
                          <a:cs typeface="Arial" pitchFamily="34" charset="0"/>
                        </a:rPr>
                        <a:t>)</a:t>
                      </a:r>
                      <a:endParaRPr lang="pt-PT" sz="1400" dirty="0">
                        <a:latin typeface="Arial" pitchFamily="34" charset="0"/>
                        <a:ea typeface="Times New Roman"/>
                        <a:cs typeface="Arial" pitchFamily="34" charset="0"/>
                      </a:endParaRPr>
                    </a:p>
                  </a:txBody>
                  <a:tcPr marL="68580" marR="68580" marT="0" marB="0"/>
                </a:tc>
                <a:tc>
                  <a:txBody>
                    <a:bodyPr/>
                    <a:lstStyle/>
                    <a:p>
                      <a:pPr algn="just">
                        <a:spcAft>
                          <a:spcPts val="0"/>
                        </a:spcAft>
                      </a:pP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400">
                          <a:latin typeface="Arial" pitchFamily="34" charset="0"/>
                          <a:cs typeface="Arial" pitchFamily="34" charset="0"/>
                        </a:rPr>
                        <a:t>Grupo</a:t>
                      </a:r>
                      <a:endParaRPr lang="pt-PT" sz="1400">
                        <a:latin typeface="Arial" pitchFamily="34" charset="0"/>
                        <a:ea typeface="Times New Roman"/>
                        <a:cs typeface="Arial" pitchFamily="34" charset="0"/>
                      </a:endParaRPr>
                    </a:p>
                  </a:txBody>
                  <a:tcPr marL="68580" marR="68580" marT="0" marB="0"/>
                </a:tc>
                <a:tc>
                  <a:txBody>
                    <a:bodyPr/>
                    <a:lstStyle/>
                    <a:p>
                      <a:pPr algn="ctr">
                        <a:spcAft>
                          <a:spcPts val="0"/>
                        </a:spcAft>
                      </a:pPr>
                      <a:r>
                        <a:rPr lang="pt-PT" sz="1400" dirty="0">
                          <a:latin typeface="Arial" pitchFamily="34" charset="0"/>
                          <a:cs typeface="Arial" pitchFamily="34" charset="0"/>
                        </a:rPr>
                        <a:t>Contribuição para</a:t>
                      </a:r>
                    </a:p>
                    <a:p>
                      <a:pPr algn="ctr">
                        <a:spcAft>
                          <a:spcPts val="0"/>
                        </a:spcAft>
                      </a:pPr>
                      <a:r>
                        <a:rPr lang="pt-PT" sz="1400" dirty="0">
                          <a:latin typeface="Arial" pitchFamily="34" charset="0"/>
                          <a:cs typeface="Arial" pitchFamily="34" charset="0"/>
                        </a:rPr>
                        <a:t> </a:t>
                      </a:r>
                      <a:r>
                        <a:rPr lang="pt-PT" sz="1400" i="1" dirty="0" err="1" smtClean="0">
                          <a:latin typeface="Arial" pitchFamily="34" charset="0"/>
                          <a:ea typeface="Times New Roman" pitchFamily="18" charset="0"/>
                          <a:cs typeface="Arial" pitchFamily="34" charset="0"/>
                        </a:rPr>
                        <a:t>C</a:t>
                      </a:r>
                      <a:r>
                        <a:rPr lang="pt-PT" sz="1400" i="1" baseline="-30000" dirty="0" err="1" smtClean="0">
                          <a:latin typeface="Arial" pitchFamily="34" charset="0"/>
                          <a:ea typeface="Times New Roman" pitchFamily="18" charset="0"/>
                          <a:cs typeface="Arial" pitchFamily="34" charset="0"/>
                        </a:rPr>
                        <a:t>p</a:t>
                      </a:r>
                      <a:r>
                        <a:rPr lang="pt-PT" sz="1400" baseline="-30000" dirty="0" err="1" smtClean="0">
                          <a:latin typeface="Arial" pitchFamily="34" charset="0"/>
                          <a:ea typeface="Times New Roman" pitchFamily="18" charset="0"/>
                          <a:cs typeface="Arial" pitchFamily="34" charset="0"/>
                        </a:rPr>
                        <a:t>,m</a:t>
                      </a:r>
                      <a:r>
                        <a:rPr lang="pt-PT" sz="1400" dirty="0" smtClean="0">
                          <a:latin typeface="Arial" pitchFamily="34" charset="0"/>
                          <a:cs typeface="Arial" pitchFamily="34" charset="0"/>
                        </a:rPr>
                        <a:t>/(</a:t>
                      </a:r>
                      <a:r>
                        <a:rPr lang="pt-PT" sz="1400" dirty="0">
                          <a:latin typeface="Arial" pitchFamily="34" charset="0"/>
                          <a:cs typeface="Arial" pitchFamily="34" charset="0"/>
                        </a:rPr>
                        <a:t>cal</a:t>
                      </a:r>
                      <a:r>
                        <a:rPr lang="pt-PT" sz="1400" dirty="0">
                          <a:latin typeface="Arial" pitchFamily="34" charset="0"/>
                          <a:cs typeface="Arial" pitchFamily="34" charset="0"/>
                          <a:sym typeface="Symbol"/>
                        </a:rPr>
                        <a:t></a:t>
                      </a:r>
                      <a:r>
                        <a:rPr lang="pt-PT" sz="1400" dirty="0">
                          <a:latin typeface="Arial" pitchFamily="34" charset="0"/>
                          <a:cs typeface="Arial" pitchFamily="34" charset="0"/>
                        </a:rPr>
                        <a:t>mol</a:t>
                      </a:r>
                      <a:r>
                        <a:rPr lang="pt-PT" sz="1400" baseline="30000" dirty="0">
                          <a:latin typeface="Arial" pitchFamily="34" charset="0"/>
                          <a:cs typeface="Arial" pitchFamily="34" charset="0"/>
                        </a:rPr>
                        <a:t>-1</a:t>
                      </a:r>
                      <a:r>
                        <a:rPr lang="pt-PT" sz="1400" dirty="0">
                          <a:latin typeface="Arial" pitchFamily="34" charset="0"/>
                          <a:cs typeface="Arial" pitchFamily="34" charset="0"/>
                          <a:sym typeface="Symbol"/>
                        </a:rPr>
                        <a:t></a:t>
                      </a:r>
                      <a:r>
                        <a:rPr lang="pt-PT" sz="1400" dirty="0">
                          <a:latin typeface="Arial" pitchFamily="34" charset="0"/>
                          <a:cs typeface="Arial" pitchFamily="34" charset="0"/>
                        </a:rPr>
                        <a:t>K</a:t>
                      </a:r>
                      <a:r>
                        <a:rPr lang="pt-PT" sz="1400" baseline="30000" dirty="0">
                          <a:latin typeface="Arial" pitchFamily="34" charset="0"/>
                          <a:cs typeface="Arial" pitchFamily="34" charset="0"/>
                        </a:rPr>
                        <a:t>-1</a:t>
                      </a:r>
                      <a:r>
                        <a:rPr lang="pt-PT" sz="1400" dirty="0">
                          <a:latin typeface="Arial" pitchFamily="34" charset="0"/>
                          <a:cs typeface="Arial" pitchFamily="34" charset="0"/>
                        </a:rPr>
                        <a:t>)</a:t>
                      </a:r>
                      <a:endParaRPr lang="pt-PT" sz="1400" dirty="0">
                        <a:latin typeface="Arial" pitchFamily="34" charset="0"/>
                        <a:ea typeface="Times New Roman"/>
                        <a:cs typeface="Arial" pitchFamily="34" charset="0"/>
                      </a:endParaRPr>
                    </a:p>
                  </a:txBody>
                  <a:tcPr marL="68580" marR="68580" marT="0" marB="0"/>
                </a:tc>
              </a:tr>
              <a:tr h="0">
                <a:tc>
                  <a:txBody>
                    <a:bodyPr/>
                    <a:lstStyle/>
                    <a:p>
                      <a:pPr>
                        <a:lnSpc>
                          <a:spcPct val="150000"/>
                        </a:lnSpc>
                        <a:spcAft>
                          <a:spcPts val="0"/>
                        </a:spcAft>
                      </a:pPr>
                      <a:r>
                        <a:rPr lang="es-ES_tradnl" sz="1400" dirty="0">
                          <a:latin typeface="Arial" pitchFamily="34" charset="0"/>
                          <a:cs typeface="Arial" pitchFamily="34" charset="0"/>
                          <a:sym typeface="Symbol"/>
                        </a:rPr>
                        <a:t></a:t>
                      </a:r>
                      <a:r>
                        <a:rPr lang="en-US" sz="1400" dirty="0">
                          <a:latin typeface="Arial" pitchFamily="34" charset="0"/>
                          <a:cs typeface="Arial" pitchFamily="34" charset="0"/>
                        </a:rPr>
                        <a:t>CH</a:t>
                      </a:r>
                      <a:r>
                        <a:rPr lang="en-US" sz="1400" baseline="-25000" dirty="0">
                          <a:latin typeface="Arial" pitchFamily="34" charset="0"/>
                          <a:cs typeface="Arial" pitchFamily="34" charset="0"/>
                        </a:rPr>
                        <a:t>3</a:t>
                      </a:r>
                      <a:endParaRPr lang="pt-PT" sz="1400" dirty="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en-US" sz="1400" dirty="0">
                          <a:latin typeface="Arial" pitchFamily="34" charset="0"/>
                          <a:cs typeface="Arial" pitchFamily="34" charset="0"/>
                        </a:rPr>
                        <a:t>9.9</a:t>
                      </a:r>
                      <a:endParaRPr lang="pt-PT" sz="1400" dirty="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en-US" sz="1400">
                          <a:latin typeface="Arial" pitchFamily="34" charset="0"/>
                          <a:cs typeface="Arial" pitchFamily="34" charset="0"/>
                          <a:sym typeface="Symbol"/>
                        </a:rPr>
                        <a:t></a:t>
                      </a:r>
                      <a:r>
                        <a:rPr lang="pt-PT" sz="1400">
                          <a:latin typeface="Arial" pitchFamily="34" charset="0"/>
                          <a:cs typeface="Arial" pitchFamily="34" charset="0"/>
                        </a:rPr>
                        <a:t>OH</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en-US" sz="1400" dirty="0">
                          <a:latin typeface="Arial" pitchFamily="34" charset="0"/>
                          <a:cs typeface="Arial" pitchFamily="34" charset="0"/>
                        </a:rPr>
                        <a:t>11.0</a:t>
                      </a:r>
                      <a:endParaRPr lang="pt-PT" sz="1400" dirty="0">
                        <a:latin typeface="Arial" pitchFamily="34" charset="0"/>
                        <a:ea typeface="Times New Roman"/>
                        <a:cs typeface="Arial" pitchFamily="34" charset="0"/>
                      </a:endParaRPr>
                    </a:p>
                  </a:txBody>
                  <a:tcPr marL="68580" marR="68580" marT="0" marB="0"/>
                </a:tc>
              </a:tr>
              <a:tr h="0">
                <a:tc>
                  <a:txBody>
                    <a:bodyPr/>
                    <a:lstStyle/>
                    <a:p>
                      <a:pPr>
                        <a:lnSpc>
                          <a:spcPct val="150000"/>
                        </a:lnSpc>
                        <a:spcAft>
                          <a:spcPts val="0"/>
                        </a:spcAft>
                      </a:pPr>
                      <a:r>
                        <a:rPr lang="es-ES_tradnl" sz="1400">
                          <a:latin typeface="Arial" pitchFamily="34" charset="0"/>
                          <a:cs typeface="Arial" pitchFamily="34" charset="0"/>
                          <a:sym typeface="Symbol"/>
                        </a:rPr>
                        <a:t></a:t>
                      </a:r>
                      <a:r>
                        <a:rPr lang="en-US" sz="1400">
                          <a:latin typeface="Arial" pitchFamily="34" charset="0"/>
                          <a:cs typeface="Arial" pitchFamily="34" charset="0"/>
                        </a:rPr>
                        <a:t>CH</a:t>
                      </a:r>
                      <a:r>
                        <a:rPr lang="en-US" sz="1400" baseline="-25000">
                          <a:latin typeface="Arial" pitchFamily="34" charset="0"/>
                          <a:cs typeface="Arial" pitchFamily="34" charset="0"/>
                        </a:rPr>
                        <a:t>2</a:t>
                      </a:r>
                      <a:r>
                        <a:rPr lang="en-US" sz="1400">
                          <a:latin typeface="Arial" pitchFamily="34" charset="0"/>
                          <a:cs typeface="Arial" pitchFamily="34" charset="0"/>
                          <a:sym typeface="Symbol"/>
                        </a:rPr>
                        <a:t></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dirty="0">
                          <a:latin typeface="Arial" pitchFamily="34" charset="0"/>
                          <a:cs typeface="Arial" pitchFamily="34" charset="0"/>
                        </a:rPr>
                        <a:t>6.3</a:t>
                      </a:r>
                      <a:endParaRPr lang="pt-PT" sz="1400" dirty="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en-US"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en-US" sz="1400">
                          <a:latin typeface="Arial" pitchFamily="34" charset="0"/>
                          <a:cs typeface="Arial" pitchFamily="34" charset="0"/>
                          <a:sym typeface="Symbol"/>
                        </a:rPr>
                        <a:t></a:t>
                      </a:r>
                      <a:r>
                        <a:rPr lang="en-US" sz="1400">
                          <a:latin typeface="Arial" pitchFamily="34" charset="0"/>
                          <a:cs typeface="Arial" pitchFamily="34" charset="0"/>
                        </a:rPr>
                        <a:t>NH</a:t>
                      </a:r>
                      <a:r>
                        <a:rPr lang="en-US" sz="1400" baseline="-25000">
                          <a:latin typeface="Arial" pitchFamily="34" charset="0"/>
                          <a:cs typeface="Arial" pitchFamily="34" charset="0"/>
                        </a:rPr>
                        <a:t>2</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en-US" sz="1400" dirty="0">
                          <a:latin typeface="Arial" pitchFamily="34" charset="0"/>
                          <a:cs typeface="Arial" pitchFamily="34" charset="0"/>
                        </a:rPr>
                        <a:t>15.2</a:t>
                      </a:r>
                      <a:endParaRPr lang="pt-PT" sz="1400" dirty="0">
                        <a:latin typeface="Arial" pitchFamily="34" charset="0"/>
                        <a:ea typeface="Times New Roman"/>
                        <a:cs typeface="Arial" pitchFamily="34" charset="0"/>
                      </a:endParaRPr>
                    </a:p>
                  </a:txBody>
                  <a:tcPr marL="68580" marR="68580" marT="0" marB="0"/>
                </a:tc>
              </a:tr>
              <a:tr h="0">
                <a:tc>
                  <a:txBody>
                    <a:bodyPr/>
                    <a:lstStyle/>
                    <a:p>
                      <a:pPr>
                        <a:lnSpc>
                          <a:spcPct val="100000"/>
                        </a:lnSpc>
                        <a:spcAft>
                          <a:spcPts val="0"/>
                        </a:spcAft>
                      </a:pPr>
                      <a:endParaRPr lang="en-US" sz="1400" dirty="0" smtClean="0">
                        <a:latin typeface="Arial" pitchFamily="34" charset="0"/>
                        <a:cs typeface="Arial" pitchFamily="34" charset="0"/>
                        <a:sym typeface="Symbol"/>
                      </a:endParaRPr>
                    </a:p>
                    <a:p>
                      <a:pPr>
                        <a:lnSpc>
                          <a:spcPct val="100000"/>
                        </a:lnSpc>
                        <a:spcAft>
                          <a:spcPts val="0"/>
                        </a:spcAft>
                      </a:pPr>
                      <a:r>
                        <a:rPr lang="en-US" sz="1400" dirty="0" smtClean="0">
                          <a:latin typeface="Arial" pitchFamily="34" charset="0"/>
                          <a:cs typeface="Arial" pitchFamily="34" charset="0"/>
                          <a:sym typeface="Symbol"/>
                        </a:rPr>
                        <a:t>     </a:t>
                      </a:r>
                      <a:r>
                        <a:rPr lang="en-US" sz="1400" baseline="0" dirty="0" smtClean="0">
                          <a:latin typeface="Arial" pitchFamily="34" charset="0"/>
                          <a:cs typeface="Arial" pitchFamily="34" charset="0"/>
                          <a:sym typeface="Symbol"/>
                        </a:rPr>
                        <a:t>  </a:t>
                      </a:r>
                      <a:r>
                        <a:rPr lang="en-US" sz="1400" dirty="0" smtClean="0">
                          <a:latin typeface="Arial" pitchFamily="34" charset="0"/>
                          <a:cs typeface="Arial" pitchFamily="34" charset="0"/>
                        </a:rPr>
                        <a:t> </a:t>
                      </a:r>
                      <a:r>
                        <a:rPr lang="pt-PT" sz="1400" dirty="0">
                          <a:latin typeface="Arial" pitchFamily="34" charset="0"/>
                          <a:cs typeface="Arial" pitchFamily="34" charset="0"/>
                        </a:rPr>
                        <a:t>H</a:t>
                      </a:r>
                      <a:endParaRPr lang="pt-PT" sz="1400" dirty="0">
                        <a:latin typeface="Arial" pitchFamily="34" charset="0"/>
                        <a:ea typeface="Times New Roman"/>
                        <a:cs typeface="Arial" pitchFamily="34" charset="0"/>
                      </a:endParaRPr>
                    </a:p>
                  </a:txBody>
                  <a:tcPr marL="68580" marR="68580" marT="0" marB="0"/>
                </a:tc>
                <a:tc>
                  <a:txBody>
                    <a:bodyPr/>
                    <a:lstStyle/>
                    <a:p>
                      <a:pPr algn="ctr">
                        <a:lnSpc>
                          <a:spcPts val="1200"/>
                        </a:lnSpc>
                        <a:spcAft>
                          <a:spcPts val="0"/>
                        </a:spcAft>
                      </a:pPr>
                      <a:endParaRPr lang="pt-PT" sz="1400" dirty="0">
                        <a:latin typeface="Arial" pitchFamily="34" charset="0"/>
                        <a:cs typeface="Arial" pitchFamily="34" charset="0"/>
                      </a:endParaRPr>
                    </a:p>
                    <a:p>
                      <a:pPr algn="ctr">
                        <a:lnSpc>
                          <a:spcPct val="150000"/>
                        </a:lnSpc>
                        <a:spcAft>
                          <a:spcPts val="0"/>
                        </a:spcAft>
                      </a:pPr>
                      <a:r>
                        <a:rPr lang="pt-PT" sz="1400" dirty="0">
                          <a:latin typeface="Arial" pitchFamily="34" charset="0"/>
                          <a:cs typeface="Arial" pitchFamily="34" charset="0"/>
                        </a:rPr>
                        <a:t>5.4</a:t>
                      </a:r>
                      <a:endParaRPr lang="pt-PT" sz="1400" dirty="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pt-PT" sz="1400" dirty="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en-US" sz="1400" dirty="0">
                          <a:latin typeface="Arial" pitchFamily="34" charset="0"/>
                          <a:cs typeface="Arial" pitchFamily="34" charset="0"/>
                          <a:sym typeface="Symbol"/>
                        </a:rPr>
                        <a:t></a:t>
                      </a:r>
                      <a:r>
                        <a:rPr lang="pt-PT" sz="1400" dirty="0" err="1">
                          <a:latin typeface="Arial" pitchFamily="34" charset="0"/>
                          <a:cs typeface="Arial" pitchFamily="34" charset="0"/>
                        </a:rPr>
                        <a:t>Cl</a:t>
                      </a:r>
                      <a:endParaRPr lang="pt-PT" sz="1400" dirty="0">
                        <a:latin typeface="Arial" pitchFamily="34" charset="0"/>
                        <a:cs typeface="Arial" pitchFamily="34" charset="0"/>
                      </a:endParaRPr>
                    </a:p>
                    <a:p>
                      <a:pPr algn="just">
                        <a:lnSpc>
                          <a:spcPct val="150000"/>
                        </a:lnSpc>
                        <a:spcAft>
                          <a:spcPts val="0"/>
                        </a:spcAft>
                      </a:pPr>
                      <a:r>
                        <a:rPr lang="en-US" sz="1400" dirty="0">
                          <a:latin typeface="Arial" pitchFamily="34" charset="0"/>
                          <a:cs typeface="Arial" pitchFamily="34" charset="0"/>
                          <a:sym typeface="Symbol"/>
                        </a:rPr>
                        <a:t></a:t>
                      </a:r>
                      <a:r>
                        <a:rPr lang="pt-PT" sz="1400" dirty="0" err="1">
                          <a:latin typeface="Arial" pitchFamily="34" charset="0"/>
                          <a:cs typeface="Arial" pitchFamily="34" charset="0"/>
                        </a:rPr>
                        <a:t>Br</a:t>
                      </a:r>
                      <a:endParaRPr lang="pt-PT" sz="1400" dirty="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dirty="0">
                          <a:latin typeface="Arial" pitchFamily="34" charset="0"/>
                          <a:cs typeface="Arial" pitchFamily="34" charset="0"/>
                        </a:rPr>
                        <a:t>8.6</a:t>
                      </a:r>
                    </a:p>
                    <a:p>
                      <a:pPr algn="ctr">
                        <a:lnSpc>
                          <a:spcPct val="150000"/>
                        </a:lnSpc>
                        <a:spcAft>
                          <a:spcPts val="0"/>
                        </a:spcAft>
                      </a:pPr>
                      <a:r>
                        <a:rPr lang="es-ES_tradnl" sz="1400" dirty="0">
                          <a:latin typeface="Arial" pitchFamily="34" charset="0"/>
                          <a:cs typeface="Arial" pitchFamily="34" charset="0"/>
                        </a:rPr>
                        <a:t>3.7</a:t>
                      </a:r>
                      <a:endParaRPr lang="pt-PT" sz="1400" dirty="0">
                        <a:latin typeface="Arial" pitchFamily="34" charset="0"/>
                        <a:ea typeface="Times New Roman"/>
                        <a:cs typeface="Arial" pitchFamily="34" charset="0"/>
                      </a:endParaRPr>
                    </a:p>
                  </a:txBody>
                  <a:tcPr marL="68580" marR="68580" marT="0" marB="0"/>
                </a:tc>
              </a:tr>
              <a:tr h="0">
                <a:tc>
                  <a:txBody>
                    <a:bodyPr/>
                    <a:lstStyle/>
                    <a:p>
                      <a:pPr>
                        <a:lnSpc>
                          <a:spcPct val="150000"/>
                        </a:lnSpc>
                        <a:spcAft>
                          <a:spcPts val="0"/>
                        </a:spcAft>
                      </a:pPr>
                      <a:r>
                        <a:rPr lang="es-ES_tradnl" sz="1400">
                          <a:latin typeface="Arial" pitchFamily="34" charset="0"/>
                          <a:cs typeface="Arial" pitchFamily="34" charset="0"/>
                          <a:sym typeface="Symbol"/>
                        </a:rPr>
                        <a:t></a:t>
                      </a:r>
                      <a:r>
                        <a:rPr lang="pt-PT" sz="1400">
                          <a:latin typeface="Arial" pitchFamily="34" charset="0"/>
                          <a:cs typeface="Arial" pitchFamily="34" charset="0"/>
                        </a:rPr>
                        <a:t>COOH</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dirty="0">
                          <a:latin typeface="Arial" pitchFamily="34" charset="0"/>
                          <a:cs typeface="Arial" pitchFamily="34" charset="0"/>
                        </a:rPr>
                        <a:t>19.1</a:t>
                      </a:r>
                      <a:endParaRPr lang="pt-PT" sz="1400" dirty="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en-US" sz="1400" dirty="0">
                          <a:latin typeface="Arial" pitchFamily="34" charset="0"/>
                          <a:cs typeface="Arial" pitchFamily="34" charset="0"/>
                          <a:sym typeface="Symbol"/>
                        </a:rPr>
                        <a:t></a:t>
                      </a:r>
                      <a:r>
                        <a:rPr lang="pt-PT" sz="1400" dirty="0">
                          <a:latin typeface="Arial" pitchFamily="34" charset="0"/>
                          <a:cs typeface="Arial" pitchFamily="34" charset="0"/>
                        </a:rPr>
                        <a:t>NO</a:t>
                      </a:r>
                      <a:r>
                        <a:rPr lang="pt-PT" sz="1400" baseline="-25000" dirty="0">
                          <a:latin typeface="Arial" pitchFamily="34" charset="0"/>
                          <a:cs typeface="Arial" pitchFamily="34" charset="0"/>
                        </a:rPr>
                        <a:t>2</a:t>
                      </a:r>
                      <a:endParaRPr lang="pt-PT" sz="1400" dirty="0">
                        <a:latin typeface="Arial" pitchFamily="34" charset="0"/>
                        <a:cs typeface="Arial" pitchFamily="34" charset="0"/>
                      </a:endParaRPr>
                    </a:p>
                    <a:p>
                      <a:pPr algn="just">
                        <a:lnSpc>
                          <a:spcPct val="150000"/>
                        </a:lnSpc>
                        <a:spcAft>
                          <a:spcPts val="0"/>
                        </a:spcAft>
                      </a:pPr>
                      <a:r>
                        <a:rPr lang="en-US" sz="1400" dirty="0">
                          <a:latin typeface="Arial" pitchFamily="34" charset="0"/>
                          <a:cs typeface="Arial" pitchFamily="34" charset="0"/>
                          <a:sym typeface="Symbol"/>
                        </a:rPr>
                        <a:t></a:t>
                      </a:r>
                      <a:r>
                        <a:rPr lang="pt-PT" sz="1400" dirty="0">
                          <a:latin typeface="Arial" pitchFamily="34" charset="0"/>
                          <a:cs typeface="Arial" pitchFamily="34" charset="0"/>
                        </a:rPr>
                        <a:t>O</a:t>
                      </a:r>
                      <a:r>
                        <a:rPr lang="en-US" sz="1400" dirty="0">
                          <a:latin typeface="Arial" pitchFamily="34" charset="0"/>
                          <a:cs typeface="Arial" pitchFamily="34" charset="0"/>
                          <a:sym typeface="Symbol"/>
                        </a:rPr>
                        <a:t></a:t>
                      </a:r>
                      <a:endParaRPr lang="pt-PT" sz="1400" dirty="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dirty="0">
                          <a:latin typeface="Arial" pitchFamily="34" charset="0"/>
                          <a:cs typeface="Arial" pitchFamily="34" charset="0"/>
                        </a:rPr>
                        <a:t>15.3</a:t>
                      </a:r>
                    </a:p>
                    <a:p>
                      <a:pPr algn="ctr">
                        <a:lnSpc>
                          <a:spcPct val="150000"/>
                        </a:lnSpc>
                        <a:spcAft>
                          <a:spcPts val="0"/>
                        </a:spcAft>
                      </a:pPr>
                      <a:r>
                        <a:rPr lang="pt-PT" sz="1400" dirty="0">
                          <a:latin typeface="Arial" pitchFamily="34" charset="0"/>
                          <a:cs typeface="Arial" pitchFamily="34" charset="0"/>
                        </a:rPr>
                        <a:t>8.4</a:t>
                      </a:r>
                      <a:endParaRPr lang="pt-PT" sz="1400" dirty="0">
                        <a:latin typeface="Arial" pitchFamily="34" charset="0"/>
                        <a:ea typeface="Times New Roman"/>
                        <a:cs typeface="Arial" pitchFamily="34" charset="0"/>
                      </a:endParaRPr>
                    </a:p>
                  </a:txBody>
                  <a:tcPr marL="68580" marR="68580" marT="0" marB="0"/>
                </a:tc>
              </a:tr>
              <a:tr h="0">
                <a:tc>
                  <a:txBody>
                    <a:bodyPr/>
                    <a:lstStyle/>
                    <a:p>
                      <a:pPr>
                        <a:spcAft>
                          <a:spcPts val="0"/>
                        </a:spcAft>
                      </a:pPr>
                      <a:r>
                        <a:rPr lang="es-ES_tradnl" sz="1400">
                          <a:latin typeface="Arial" pitchFamily="34" charset="0"/>
                          <a:cs typeface="Arial" pitchFamily="34" charset="0"/>
                          <a:sym typeface="Symbol"/>
                        </a:rPr>
                        <a:t></a:t>
                      </a:r>
                      <a:r>
                        <a:rPr lang="es-ES_tradnl" sz="1400">
                          <a:latin typeface="Arial" pitchFamily="34" charset="0"/>
                          <a:cs typeface="Arial" pitchFamily="34" charset="0"/>
                        </a:rPr>
                        <a:t>COO</a:t>
                      </a:r>
                      <a:r>
                        <a:rPr lang="es-ES_tradnl" sz="1400">
                          <a:latin typeface="Arial" pitchFamily="34" charset="0"/>
                          <a:cs typeface="Arial" pitchFamily="34" charset="0"/>
                          <a:sym typeface="Symbol"/>
                        </a:rPr>
                        <a:t></a:t>
                      </a:r>
                      <a:r>
                        <a:rPr lang="es-ES_tradnl" sz="1400">
                          <a:latin typeface="Arial" pitchFamily="34" charset="0"/>
                          <a:cs typeface="Arial" pitchFamily="34" charset="0"/>
                        </a:rPr>
                        <a:t>(ésteres)</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es-ES_tradnl" sz="1400">
                          <a:latin typeface="Arial" pitchFamily="34" charset="0"/>
                          <a:cs typeface="Arial" pitchFamily="34" charset="0"/>
                        </a:rPr>
                        <a:t>14.5</a:t>
                      </a: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es-ES_tradnl"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en-US" sz="1400">
                          <a:latin typeface="Arial" pitchFamily="34" charset="0"/>
                          <a:cs typeface="Arial" pitchFamily="34" charset="0"/>
                          <a:sym typeface="Symbol"/>
                        </a:rPr>
                        <a:t></a:t>
                      </a:r>
                      <a:r>
                        <a:rPr lang="pt-PT" sz="1400">
                          <a:latin typeface="Arial" pitchFamily="34" charset="0"/>
                          <a:cs typeface="Arial" pitchFamily="34" charset="0"/>
                        </a:rPr>
                        <a:t>S</a:t>
                      </a:r>
                      <a:r>
                        <a:rPr lang="en-US" sz="1400">
                          <a:latin typeface="Arial" pitchFamily="34" charset="0"/>
                          <a:cs typeface="Arial" pitchFamily="34" charset="0"/>
                          <a:sym typeface="Symbol"/>
                        </a:rPr>
                        <a:t></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dirty="0">
                          <a:latin typeface="Arial" pitchFamily="34" charset="0"/>
                          <a:cs typeface="Arial" pitchFamily="34" charset="0"/>
                        </a:rPr>
                        <a:t>10.6</a:t>
                      </a:r>
                      <a:endParaRPr lang="pt-PT" sz="1400" dirty="0">
                        <a:latin typeface="Arial" pitchFamily="34" charset="0"/>
                        <a:ea typeface="Times New Roman"/>
                        <a:cs typeface="Arial" pitchFamily="34" charset="0"/>
                      </a:endParaRPr>
                    </a:p>
                  </a:txBody>
                  <a:tcPr marL="68580" marR="68580" marT="0" marB="0"/>
                </a:tc>
              </a:tr>
              <a:tr h="0">
                <a:tc>
                  <a:txBody>
                    <a:bodyPr/>
                    <a:lstStyle/>
                    <a:p>
                      <a:pPr algn="l">
                        <a:lnSpc>
                          <a:spcPct val="150000"/>
                        </a:lnSpc>
                        <a:spcAft>
                          <a:spcPts val="0"/>
                        </a:spcAft>
                        <a:tabLst>
                          <a:tab pos="457200" algn="l"/>
                          <a:tab pos="449580" algn="l"/>
                        </a:tabLst>
                      </a:pPr>
                      <a:r>
                        <a:rPr lang="pt-PT" sz="1400">
                          <a:latin typeface="Arial" pitchFamily="34" charset="0"/>
                          <a:cs typeface="Arial" pitchFamily="34" charset="0"/>
                        </a:rPr>
                        <a:t>&gt;C=O</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a:latin typeface="Arial" pitchFamily="34" charset="0"/>
                          <a:cs typeface="Arial" pitchFamily="34" charset="0"/>
                        </a:rPr>
                        <a:t>14.7</a:t>
                      </a: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r>
                        <a:rPr lang="pt-PT" sz="1400">
                          <a:latin typeface="Arial" pitchFamily="34" charset="0"/>
                          <a:cs typeface="Arial" pitchFamily="34" charset="0"/>
                        </a:rPr>
                        <a:t>C</a:t>
                      </a:r>
                      <a:r>
                        <a:rPr lang="pt-PT" sz="1400" baseline="-25000">
                          <a:latin typeface="Arial" pitchFamily="34" charset="0"/>
                          <a:cs typeface="Arial" pitchFamily="34" charset="0"/>
                        </a:rPr>
                        <a:t>6</a:t>
                      </a:r>
                      <a:r>
                        <a:rPr lang="pt-PT" sz="1400">
                          <a:latin typeface="Arial" pitchFamily="34" charset="0"/>
                          <a:cs typeface="Arial" pitchFamily="34" charset="0"/>
                        </a:rPr>
                        <a:t>H</a:t>
                      </a:r>
                      <a:r>
                        <a:rPr lang="pt-PT" sz="1400" baseline="-25000">
                          <a:latin typeface="Arial" pitchFamily="34" charset="0"/>
                          <a:cs typeface="Arial" pitchFamily="34" charset="0"/>
                        </a:rPr>
                        <a:t>5</a:t>
                      </a:r>
                      <a:r>
                        <a:rPr lang="en-US" sz="1400">
                          <a:latin typeface="Arial" pitchFamily="34" charset="0"/>
                          <a:cs typeface="Arial" pitchFamily="34" charset="0"/>
                          <a:sym typeface="Symbol"/>
                        </a:rPr>
                        <a:t></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dirty="0">
                          <a:latin typeface="Arial" pitchFamily="34" charset="0"/>
                          <a:cs typeface="Arial" pitchFamily="34" charset="0"/>
                        </a:rPr>
                        <a:t>30.5</a:t>
                      </a:r>
                      <a:endParaRPr lang="pt-PT" sz="1400" dirty="0">
                        <a:latin typeface="Arial" pitchFamily="34" charset="0"/>
                        <a:ea typeface="Times New Roman"/>
                        <a:cs typeface="Arial" pitchFamily="34" charset="0"/>
                      </a:endParaRPr>
                    </a:p>
                  </a:txBody>
                  <a:tcPr marL="68580" marR="68580" marT="0" marB="0"/>
                </a:tc>
              </a:tr>
              <a:tr h="0">
                <a:tc>
                  <a:txBody>
                    <a:bodyPr/>
                    <a:lstStyle/>
                    <a:p>
                      <a:pPr>
                        <a:lnSpc>
                          <a:spcPct val="150000"/>
                        </a:lnSpc>
                        <a:spcAft>
                          <a:spcPts val="0"/>
                        </a:spcAft>
                      </a:pPr>
                      <a:r>
                        <a:rPr lang="en-US" sz="1400">
                          <a:latin typeface="Arial" pitchFamily="34" charset="0"/>
                          <a:cs typeface="Arial" pitchFamily="34" charset="0"/>
                          <a:sym typeface="Symbol"/>
                        </a:rPr>
                        <a:t></a:t>
                      </a:r>
                      <a:r>
                        <a:rPr lang="pt-PT" sz="1400">
                          <a:latin typeface="Arial" pitchFamily="34" charset="0"/>
                          <a:cs typeface="Arial" pitchFamily="34" charset="0"/>
                        </a:rPr>
                        <a:t>CN</a:t>
                      </a: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pt-PT" sz="1400">
                          <a:latin typeface="Arial" pitchFamily="34" charset="0"/>
                          <a:cs typeface="Arial" pitchFamily="34" charset="0"/>
                        </a:rPr>
                        <a:t>13.9</a:t>
                      </a: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pt-PT" sz="1400">
                        <a:latin typeface="Arial" pitchFamily="34" charset="0"/>
                        <a:ea typeface="Times New Roman"/>
                        <a:cs typeface="Arial" pitchFamily="34" charset="0"/>
                      </a:endParaRPr>
                    </a:p>
                  </a:txBody>
                  <a:tcPr marL="68580" marR="68580" marT="0" marB="0"/>
                </a:tc>
                <a:tc>
                  <a:txBody>
                    <a:bodyPr/>
                    <a:lstStyle/>
                    <a:p>
                      <a:pPr algn="just">
                        <a:lnSpc>
                          <a:spcPct val="150000"/>
                        </a:lnSpc>
                        <a:spcAft>
                          <a:spcPts val="0"/>
                        </a:spcAft>
                      </a:pPr>
                      <a:endParaRPr lang="pt-PT" sz="1400">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endParaRPr lang="pt-PT" sz="1400" dirty="0">
                        <a:latin typeface="Arial" pitchFamily="34" charset="0"/>
                        <a:ea typeface="Times New Roman"/>
                        <a:cs typeface="Arial" pitchFamily="34" charset="0"/>
                      </a:endParaRPr>
                    </a:p>
                  </a:txBody>
                  <a:tcPr marL="68580" marR="68580" marT="0" marB="0"/>
                </a:tc>
              </a:tr>
            </a:tbl>
          </a:graphicData>
        </a:graphic>
      </p:graphicFrame>
      <p:graphicFrame>
        <p:nvGraphicFramePr>
          <p:cNvPr id="117763" name="Object 3"/>
          <p:cNvGraphicFramePr>
            <a:graphicFrameLocks noChangeAspect="1"/>
          </p:cNvGraphicFramePr>
          <p:nvPr/>
        </p:nvGraphicFramePr>
        <p:xfrm>
          <a:off x="4000496" y="2643182"/>
          <a:ext cx="428628" cy="324718"/>
        </p:xfrm>
        <a:graphic>
          <a:graphicData uri="http://schemas.openxmlformats.org/presentationml/2006/ole">
            <p:oleObj spid="_x0000_s117763" name="Equação" r:id="rId3" imgW="317225" imgH="241091" progId="Equation.3">
              <p:embed/>
            </p:oleObj>
          </a:graphicData>
        </a:graphic>
      </p:graphicFrame>
      <p:graphicFrame>
        <p:nvGraphicFramePr>
          <p:cNvPr id="117762" name="Object 2"/>
          <p:cNvGraphicFramePr>
            <a:graphicFrameLocks noChangeAspect="1"/>
          </p:cNvGraphicFramePr>
          <p:nvPr/>
        </p:nvGraphicFramePr>
        <p:xfrm>
          <a:off x="1214414" y="4100460"/>
          <a:ext cx="216102" cy="664930"/>
        </p:xfrm>
        <a:graphic>
          <a:graphicData uri="http://schemas.openxmlformats.org/presentationml/2006/ole">
            <p:oleObj spid="_x0000_s117762" name="Equação" r:id="rId4" imgW="126890" imgH="380670" progId="Equation.3">
              <p:embed/>
            </p:oleObj>
          </a:graphicData>
        </a:graphic>
      </p:graphicFrame>
      <p:sp>
        <p:nvSpPr>
          <p:cNvPr id="117768" name="Rectangle 8"/>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smtClean="0">
              <a:ln>
                <a:noFill/>
              </a:ln>
              <a:solidFill>
                <a:schemeClr val="tx1"/>
              </a:solidFill>
              <a:effectLst/>
              <a:latin typeface="Arial" pitchFamily="34" charset="0"/>
            </a:endParaRPr>
          </a:p>
        </p:txBody>
      </p:sp>
      <p:sp>
        <p:nvSpPr>
          <p:cNvPr id="12" name="CaixaDeTexto 11"/>
          <p:cNvSpPr txBox="1"/>
          <p:nvPr/>
        </p:nvSpPr>
        <p:spPr>
          <a:xfrm>
            <a:off x="285720" y="142852"/>
            <a:ext cx="4616648" cy="769441"/>
          </a:xfrm>
          <a:prstGeom prst="rect">
            <a:avLst/>
          </a:prstGeom>
          <a:noFill/>
        </p:spPr>
        <p:txBody>
          <a:bodyPr wrap="none" rtlCol="0">
            <a:spAutoFit/>
          </a:bodyPr>
          <a:lstStyle/>
          <a:p>
            <a:r>
              <a:rPr lang="pt-PT" sz="2400" b="1" dirty="0" smtClean="0">
                <a:solidFill>
                  <a:srgbClr val="FF0000"/>
                </a:solidFill>
              </a:rPr>
              <a:t>Capacidade calorífica dos líquidos </a:t>
            </a:r>
            <a:endParaRPr lang="pt-PT" sz="2000" b="1" dirty="0" smtClean="0"/>
          </a:p>
          <a:p>
            <a:endParaRPr lang="pt-PT" sz="2000" b="1" dirty="0"/>
          </a:p>
        </p:txBody>
      </p:sp>
      <p:sp>
        <p:nvSpPr>
          <p:cNvPr id="9" name="Rectângulo 8"/>
          <p:cNvSpPr/>
          <p:nvPr/>
        </p:nvSpPr>
        <p:spPr>
          <a:xfrm>
            <a:off x="285720" y="1494526"/>
            <a:ext cx="8358246" cy="1077218"/>
          </a:xfrm>
          <a:prstGeom prst="rect">
            <a:avLst/>
          </a:prstGeom>
        </p:spPr>
        <p:txBody>
          <a:bodyPr wrap="square">
            <a:spAutoFit/>
          </a:bodyPr>
          <a:lstStyle/>
          <a:p>
            <a:pPr lvl="0" algn="just" fontAlgn="base">
              <a:spcBef>
                <a:spcPct val="0"/>
              </a:spcBef>
              <a:spcAft>
                <a:spcPct val="0"/>
              </a:spcAft>
              <a:buFont typeface="Webdings" pitchFamily="18" charset="2"/>
              <a:buChar char=""/>
            </a:pPr>
            <a:r>
              <a:rPr lang="pt-PT" sz="1600" b="1" dirty="0" smtClean="0">
                <a:latin typeface="Arial" pitchFamily="34" charset="0"/>
                <a:ea typeface="Times New Roman" pitchFamily="18" charset="0"/>
              </a:rPr>
              <a:t>Embora existam hoje métodos mais detalhados para realizar essas estimativas vale a pena recordar, a título de exemplo, o método de Johnson e </a:t>
            </a:r>
            <a:r>
              <a:rPr lang="pt-PT" sz="1600" b="1" dirty="0" err="1" smtClean="0">
                <a:latin typeface="Arial" pitchFamily="34" charset="0"/>
                <a:ea typeface="Times New Roman" pitchFamily="18" charset="0"/>
              </a:rPr>
              <a:t>Huang</a:t>
            </a:r>
            <a:r>
              <a:rPr lang="pt-PT" sz="1600" b="1" dirty="0" smtClean="0">
                <a:latin typeface="Arial" pitchFamily="34" charset="0"/>
                <a:ea typeface="Times New Roman" pitchFamily="18" charset="0"/>
              </a:rPr>
              <a:t> que, por ser simples, é preferido por engenheiros. Baseia-se nos valores (contribuições de grupos):</a:t>
            </a:r>
            <a:endParaRPr lang="pt-PT" sz="1600" b="1"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7761"/>
                                        </p:tgtEl>
                                        <p:attrNameLst>
                                          <p:attrName>style.visibility</p:attrName>
                                        </p:attrNameLst>
                                      </p:cBhvr>
                                      <p:to>
                                        <p:strVal val="visible"/>
                                      </p:to>
                                    </p:set>
                                    <p:animEffect transition="in" filter="wipe(down)">
                                      <p:cBhvr>
                                        <p:cTn id="7" dur="580">
                                          <p:stCondLst>
                                            <p:cond delay="0"/>
                                          </p:stCondLst>
                                        </p:cTn>
                                        <p:tgtEl>
                                          <p:spTgt spid="117761"/>
                                        </p:tgtEl>
                                      </p:cBhvr>
                                    </p:animEffect>
                                    <p:anim calcmode="lin" valueType="num">
                                      <p:cBhvr>
                                        <p:cTn id="8" dur="1822" tmFilter="0,0; 0.14,0.36; 0.43,0.73; 0.71,0.91; 1.0,1.0">
                                          <p:stCondLst>
                                            <p:cond delay="0"/>
                                          </p:stCondLst>
                                        </p:cTn>
                                        <p:tgtEl>
                                          <p:spTgt spid="1177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77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77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77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77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7761"/>
                                        </p:tgtEl>
                                      </p:cBhvr>
                                      <p:to x="100000" y="60000"/>
                                    </p:animScale>
                                    <p:animScale>
                                      <p:cBhvr>
                                        <p:cTn id="14" dur="166" decel="50000">
                                          <p:stCondLst>
                                            <p:cond delay="676"/>
                                          </p:stCondLst>
                                        </p:cTn>
                                        <p:tgtEl>
                                          <p:spTgt spid="117761"/>
                                        </p:tgtEl>
                                      </p:cBhvr>
                                      <p:to x="100000" y="100000"/>
                                    </p:animScale>
                                    <p:animScale>
                                      <p:cBhvr>
                                        <p:cTn id="15" dur="26">
                                          <p:stCondLst>
                                            <p:cond delay="1312"/>
                                          </p:stCondLst>
                                        </p:cTn>
                                        <p:tgtEl>
                                          <p:spTgt spid="117761"/>
                                        </p:tgtEl>
                                      </p:cBhvr>
                                      <p:to x="100000" y="80000"/>
                                    </p:animScale>
                                    <p:animScale>
                                      <p:cBhvr>
                                        <p:cTn id="16" dur="166" decel="50000">
                                          <p:stCondLst>
                                            <p:cond delay="1338"/>
                                          </p:stCondLst>
                                        </p:cTn>
                                        <p:tgtEl>
                                          <p:spTgt spid="117761"/>
                                        </p:tgtEl>
                                      </p:cBhvr>
                                      <p:to x="100000" y="100000"/>
                                    </p:animScale>
                                    <p:animScale>
                                      <p:cBhvr>
                                        <p:cTn id="17" dur="26">
                                          <p:stCondLst>
                                            <p:cond delay="1642"/>
                                          </p:stCondLst>
                                        </p:cTn>
                                        <p:tgtEl>
                                          <p:spTgt spid="117761"/>
                                        </p:tgtEl>
                                      </p:cBhvr>
                                      <p:to x="100000" y="90000"/>
                                    </p:animScale>
                                    <p:animScale>
                                      <p:cBhvr>
                                        <p:cTn id="18" dur="166" decel="50000">
                                          <p:stCondLst>
                                            <p:cond delay="1668"/>
                                          </p:stCondLst>
                                        </p:cTn>
                                        <p:tgtEl>
                                          <p:spTgt spid="117761"/>
                                        </p:tgtEl>
                                      </p:cBhvr>
                                      <p:to x="100000" y="100000"/>
                                    </p:animScale>
                                    <p:animScale>
                                      <p:cBhvr>
                                        <p:cTn id="19" dur="26">
                                          <p:stCondLst>
                                            <p:cond delay="1808"/>
                                          </p:stCondLst>
                                        </p:cTn>
                                        <p:tgtEl>
                                          <p:spTgt spid="117761"/>
                                        </p:tgtEl>
                                      </p:cBhvr>
                                      <p:to x="100000" y="95000"/>
                                    </p:animScale>
                                    <p:animScale>
                                      <p:cBhvr>
                                        <p:cTn id="20" dur="166" decel="50000">
                                          <p:stCondLst>
                                            <p:cond delay="1834"/>
                                          </p:stCondLst>
                                        </p:cTn>
                                        <p:tgtEl>
                                          <p:spTgt spid="11776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7763"/>
                                        </p:tgtEl>
                                        <p:attrNameLst>
                                          <p:attrName>style.visibility</p:attrName>
                                        </p:attrNameLst>
                                      </p:cBhvr>
                                      <p:to>
                                        <p:strVal val="visible"/>
                                      </p:to>
                                    </p:set>
                                    <p:animEffect transition="in" filter="wipe(down)">
                                      <p:cBhvr>
                                        <p:cTn id="25" dur="580">
                                          <p:stCondLst>
                                            <p:cond delay="0"/>
                                          </p:stCondLst>
                                        </p:cTn>
                                        <p:tgtEl>
                                          <p:spTgt spid="117763"/>
                                        </p:tgtEl>
                                      </p:cBhvr>
                                    </p:animEffect>
                                    <p:anim calcmode="lin" valueType="num">
                                      <p:cBhvr>
                                        <p:cTn id="26" dur="1822" tmFilter="0,0; 0.14,0.36; 0.43,0.73; 0.71,0.91; 1.0,1.0">
                                          <p:stCondLst>
                                            <p:cond delay="0"/>
                                          </p:stCondLst>
                                        </p:cTn>
                                        <p:tgtEl>
                                          <p:spTgt spid="11776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776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776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776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7763"/>
                                        </p:tgtEl>
                                        <p:attrNameLst>
                                          <p:attrName>ppt_y</p:attrName>
                                        </p:attrNameLst>
                                      </p:cBhvr>
                                      <p:tavLst>
                                        <p:tav tm="0" fmla="#ppt_y-sin(pi*$)/81">
                                          <p:val>
                                            <p:fltVal val="0"/>
                                          </p:val>
                                        </p:tav>
                                        <p:tav tm="100000">
                                          <p:val>
                                            <p:fltVal val="1"/>
                                          </p:val>
                                        </p:tav>
                                      </p:tavLst>
                                    </p:anim>
                                    <p:animScale>
                                      <p:cBhvr>
                                        <p:cTn id="31" dur="26">
                                          <p:stCondLst>
                                            <p:cond delay="650"/>
                                          </p:stCondLst>
                                        </p:cTn>
                                        <p:tgtEl>
                                          <p:spTgt spid="117763"/>
                                        </p:tgtEl>
                                      </p:cBhvr>
                                      <p:to x="100000" y="60000"/>
                                    </p:animScale>
                                    <p:animScale>
                                      <p:cBhvr>
                                        <p:cTn id="32" dur="166" decel="50000">
                                          <p:stCondLst>
                                            <p:cond delay="676"/>
                                          </p:stCondLst>
                                        </p:cTn>
                                        <p:tgtEl>
                                          <p:spTgt spid="117763"/>
                                        </p:tgtEl>
                                      </p:cBhvr>
                                      <p:to x="100000" y="100000"/>
                                    </p:animScale>
                                    <p:animScale>
                                      <p:cBhvr>
                                        <p:cTn id="33" dur="26">
                                          <p:stCondLst>
                                            <p:cond delay="1312"/>
                                          </p:stCondLst>
                                        </p:cTn>
                                        <p:tgtEl>
                                          <p:spTgt spid="117763"/>
                                        </p:tgtEl>
                                      </p:cBhvr>
                                      <p:to x="100000" y="80000"/>
                                    </p:animScale>
                                    <p:animScale>
                                      <p:cBhvr>
                                        <p:cTn id="34" dur="166" decel="50000">
                                          <p:stCondLst>
                                            <p:cond delay="1338"/>
                                          </p:stCondLst>
                                        </p:cTn>
                                        <p:tgtEl>
                                          <p:spTgt spid="117763"/>
                                        </p:tgtEl>
                                      </p:cBhvr>
                                      <p:to x="100000" y="100000"/>
                                    </p:animScale>
                                    <p:animScale>
                                      <p:cBhvr>
                                        <p:cTn id="35" dur="26">
                                          <p:stCondLst>
                                            <p:cond delay="1642"/>
                                          </p:stCondLst>
                                        </p:cTn>
                                        <p:tgtEl>
                                          <p:spTgt spid="117763"/>
                                        </p:tgtEl>
                                      </p:cBhvr>
                                      <p:to x="100000" y="90000"/>
                                    </p:animScale>
                                    <p:animScale>
                                      <p:cBhvr>
                                        <p:cTn id="36" dur="166" decel="50000">
                                          <p:stCondLst>
                                            <p:cond delay="1668"/>
                                          </p:stCondLst>
                                        </p:cTn>
                                        <p:tgtEl>
                                          <p:spTgt spid="117763"/>
                                        </p:tgtEl>
                                      </p:cBhvr>
                                      <p:to x="100000" y="100000"/>
                                    </p:animScale>
                                    <p:animScale>
                                      <p:cBhvr>
                                        <p:cTn id="37" dur="26">
                                          <p:stCondLst>
                                            <p:cond delay="1808"/>
                                          </p:stCondLst>
                                        </p:cTn>
                                        <p:tgtEl>
                                          <p:spTgt spid="117763"/>
                                        </p:tgtEl>
                                      </p:cBhvr>
                                      <p:to x="100000" y="95000"/>
                                    </p:animScale>
                                    <p:animScale>
                                      <p:cBhvr>
                                        <p:cTn id="38" dur="166" decel="50000">
                                          <p:stCondLst>
                                            <p:cond delay="1834"/>
                                          </p:stCondLst>
                                        </p:cTn>
                                        <p:tgtEl>
                                          <p:spTgt spid="117763"/>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17766"/>
                                        </p:tgtEl>
                                        <p:attrNameLst>
                                          <p:attrName>style.visibility</p:attrName>
                                        </p:attrNameLst>
                                      </p:cBhvr>
                                      <p:to>
                                        <p:strVal val="visible"/>
                                      </p:to>
                                    </p:set>
                                    <p:animEffect transition="in" filter="wipe(down)">
                                      <p:cBhvr>
                                        <p:cTn id="41" dur="580">
                                          <p:stCondLst>
                                            <p:cond delay="0"/>
                                          </p:stCondLst>
                                        </p:cTn>
                                        <p:tgtEl>
                                          <p:spTgt spid="117766"/>
                                        </p:tgtEl>
                                      </p:cBhvr>
                                    </p:animEffect>
                                    <p:anim calcmode="lin" valueType="num">
                                      <p:cBhvr>
                                        <p:cTn id="42" dur="1822" tmFilter="0,0; 0.14,0.36; 0.43,0.73; 0.71,0.91; 1.0,1.0">
                                          <p:stCondLst>
                                            <p:cond delay="0"/>
                                          </p:stCondLst>
                                        </p:cTn>
                                        <p:tgtEl>
                                          <p:spTgt spid="11776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776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776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776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7766"/>
                                        </p:tgtEl>
                                        <p:attrNameLst>
                                          <p:attrName>ppt_y</p:attrName>
                                        </p:attrNameLst>
                                      </p:cBhvr>
                                      <p:tavLst>
                                        <p:tav tm="0" fmla="#ppt_y-sin(pi*$)/81">
                                          <p:val>
                                            <p:fltVal val="0"/>
                                          </p:val>
                                        </p:tav>
                                        <p:tav tm="100000">
                                          <p:val>
                                            <p:fltVal val="1"/>
                                          </p:val>
                                        </p:tav>
                                      </p:tavLst>
                                    </p:anim>
                                    <p:animScale>
                                      <p:cBhvr>
                                        <p:cTn id="47" dur="26">
                                          <p:stCondLst>
                                            <p:cond delay="650"/>
                                          </p:stCondLst>
                                        </p:cTn>
                                        <p:tgtEl>
                                          <p:spTgt spid="117766"/>
                                        </p:tgtEl>
                                      </p:cBhvr>
                                      <p:to x="100000" y="60000"/>
                                    </p:animScale>
                                    <p:animScale>
                                      <p:cBhvr>
                                        <p:cTn id="48" dur="166" decel="50000">
                                          <p:stCondLst>
                                            <p:cond delay="676"/>
                                          </p:stCondLst>
                                        </p:cTn>
                                        <p:tgtEl>
                                          <p:spTgt spid="117766"/>
                                        </p:tgtEl>
                                      </p:cBhvr>
                                      <p:to x="100000" y="100000"/>
                                    </p:animScale>
                                    <p:animScale>
                                      <p:cBhvr>
                                        <p:cTn id="49" dur="26">
                                          <p:stCondLst>
                                            <p:cond delay="1312"/>
                                          </p:stCondLst>
                                        </p:cTn>
                                        <p:tgtEl>
                                          <p:spTgt spid="117766"/>
                                        </p:tgtEl>
                                      </p:cBhvr>
                                      <p:to x="100000" y="80000"/>
                                    </p:animScale>
                                    <p:animScale>
                                      <p:cBhvr>
                                        <p:cTn id="50" dur="166" decel="50000">
                                          <p:stCondLst>
                                            <p:cond delay="1338"/>
                                          </p:stCondLst>
                                        </p:cTn>
                                        <p:tgtEl>
                                          <p:spTgt spid="117766"/>
                                        </p:tgtEl>
                                      </p:cBhvr>
                                      <p:to x="100000" y="100000"/>
                                    </p:animScale>
                                    <p:animScale>
                                      <p:cBhvr>
                                        <p:cTn id="51" dur="26">
                                          <p:stCondLst>
                                            <p:cond delay="1642"/>
                                          </p:stCondLst>
                                        </p:cTn>
                                        <p:tgtEl>
                                          <p:spTgt spid="117766"/>
                                        </p:tgtEl>
                                      </p:cBhvr>
                                      <p:to x="100000" y="90000"/>
                                    </p:animScale>
                                    <p:animScale>
                                      <p:cBhvr>
                                        <p:cTn id="52" dur="166" decel="50000">
                                          <p:stCondLst>
                                            <p:cond delay="1668"/>
                                          </p:stCondLst>
                                        </p:cTn>
                                        <p:tgtEl>
                                          <p:spTgt spid="117766"/>
                                        </p:tgtEl>
                                      </p:cBhvr>
                                      <p:to x="100000" y="100000"/>
                                    </p:animScale>
                                    <p:animScale>
                                      <p:cBhvr>
                                        <p:cTn id="53" dur="26">
                                          <p:stCondLst>
                                            <p:cond delay="1808"/>
                                          </p:stCondLst>
                                        </p:cTn>
                                        <p:tgtEl>
                                          <p:spTgt spid="117766"/>
                                        </p:tgtEl>
                                      </p:cBhvr>
                                      <p:to x="100000" y="95000"/>
                                    </p:animScale>
                                    <p:animScale>
                                      <p:cBhvr>
                                        <p:cTn id="54" dur="166" decel="50000">
                                          <p:stCondLst>
                                            <p:cond delay="1834"/>
                                          </p:stCondLst>
                                        </p:cTn>
                                        <p:tgtEl>
                                          <p:spTgt spid="11776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17762"/>
                                        </p:tgtEl>
                                        <p:attrNameLst>
                                          <p:attrName>style.visibility</p:attrName>
                                        </p:attrNameLst>
                                      </p:cBhvr>
                                      <p:to>
                                        <p:strVal val="visible"/>
                                      </p:to>
                                    </p:set>
                                    <p:animEffect transition="in" filter="wipe(down)">
                                      <p:cBhvr>
                                        <p:cTn id="73" dur="580">
                                          <p:stCondLst>
                                            <p:cond delay="0"/>
                                          </p:stCondLst>
                                        </p:cTn>
                                        <p:tgtEl>
                                          <p:spTgt spid="117762"/>
                                        </p:tgtEl>
                                      </p:cBhvr>
                                    </p:animEffect>
                                    <p:anim calcmode="lin" valueType="num">
                                      <p:cBhvr>
                                        <p:cTn id="74" dur="1822" tmFilter="0,0; 0.14,0.36; 0.43,0.73; 0.71,0.91; 1.0,1.0">
                                          <p:stCondLst>
                                            <p:cond delay="0"/>
                                          </p:stCondLst>
                                        </p:cTn>
                                        <p:tgtEl>
                                          <p:spTgt spid="11776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776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776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776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7762"/>
                                        </p:tgtEl>
                                        <p:attrNameLst>
                                          <p:attrName>ppt_y</p:attrName>
                                        </p:attrNameLst>
                                      </p:cBhvr>
                                      <p:tavLst>
                                        <p:tav tm="0" fmla="#ppt_y-sin(pi*$)/81">
                                          <p:val>
                                            <p:fltVal val="0"/>
                                          </p:val>
                                        </p:tav>
                                        <p:tav tm="100000">
                                          <p:val>
                                            <p:fltVal val="1"/>
                                          </p:val>
                                        </p:tav>
                                      </p:tavLst>
                                    </p:anim>
                                    <p:animScale>
                                      <p:cBhvr>
                                        <p:cTn id="79" dur="26">
                                          <p:stCondLst>
                                            <p:cond delay="650"/>
                                          </p:stCondLst>
                                        </p:cTn>
                                        <p:tgtEl>
                                          <p:spTgt spid="117762"/>
                                        </p:tgtEl>
                                      </p:cBhvr>
                                      <p:to x="100000" y="60000"/>
                                    </p:animScale>
                                    <p:animScale>
                                      <p:cBhvr>
                                        <p:cTn id="80" dur="166" decel="50000">
                                          <p:stCondLst>
                                            <p:cond delay="676"/>
                                          </p:stCondLst>
                                        </p:cTn>
                                        <p:tgtEl>
                                          <p:spTgt spid="117762"/>
                                        </p:tgtEl>
                                      </p:cBhvr>
                                      <p:to x="100000" y="100000"/>
                                    </p:animScale>
                                    <p:animScale>
                                      <p:cBhvr>
                                        <p:cTn id="81" dur="26">
                                          <p:stCondLst>
                                            <p:cond delay="1312"/>
                                          </p:stCondLst>
                                        </p:cTn>
                                        <p:tgtEl>
                                          <p:spTgt spid="117762"/>
                                        </p:tgtEl>
                                      </p:cBhvr>
                                      <p:to x="100000" y="80000"/>
                                    </p:animScale>
                                    <p:animScale>
                                      <p:cBhvr>
                                        <p:cTn id="82" dur="166" decel="50000">
                                          <p:stCondLst>
                                            <p:cond delay="1338"/>
                                          </p:stCondLst>
                                        </p:cTn>
                                        <p:tgtEl>
                                          <p:spTgt spid="117762"/>
                                        </p:tgtEl>
                                      </p:cBhvr>
                                      <p:to x="100000" y="100000"/>
                                    </p:animScale>
                                    <p:animScale>
                                      <p:cBhvr>
                                        <p:cTn id="83" dur="26">
                                          <p:stCondLst>
                                            <p:cond delay="1642"/>
                                          </p:stCondLst>
                                        </p:cTn>
                                        <p:tgtEl>
                                          <p:spTgt spid="117762"/>
                                        </p:tgtEl>
                                      </p:cBhvr>
                                      <p:to x="100000" y="90000"/>
                                    </p:animScale>
                                    <p:animScale>
                                      <p:cBhvr>
                                        <p:cTn id="84" dur="166" decel="50000">
                                          <p:stCondLst>
                                            <p:cond delay="1668"/>
                                          </p:stCondLst>
                                        </p:cTn>
                                        <p:tgtEl>
                                          <p:spTgt spid="117762"/>
                                        </p:tgtEl>
                                      </p:cBhvr>
                                      <p:to x="100000" y="100000"/>
                                    </p:animScale>
                                    <p:animScale>
                                      <p:cBhvr>
                                        <p:cTn id="85" dur="26">
                                          <p:stCondLst>
                                            <p:cond delay="1808"/>
                                          </p:stCondLst>
                                        </p:cTn>
                                        <p:tgtEl>
                                          <p:spTgt spid="117762"/>
                                        </p:tgtEl>
                                      </p:cBhvr>
                                      <p:to x="100000" y="95000"/>
                                    </p:animScale>
                                    <p:animScale>
                                      <p:cBhvr>
                                        <p:cTn id="86" dur="166" decel="50000">
                                          <p:stCondLst>
                                            <p:cond delay="1834"/>
                                          </p:stCondLst>
                                        </p:cTn>
                                        <p:tgtEl>
                                          <p:spTgt spid="117762"/>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down)">
                                      <p:cBhvr>
                                        <p:cTn id="89" dur="580">
                                          <p:stCondLst>
                                            <p:cond delay="0"/>
                                          </p:stCondLst>
                                        </p:cTn>
                                        <p:tgtEl>
                                          <p:spTgt spid="3"/>
                                        </p:tgtEl>
                                      </p:cBhvr>
                                    </p:animEffect>
                                    <p:anim calcmode="lin" valueType="num">
                                      <p:cBhvr>
                                        <p:cTn id="9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gtEl>
                                      </p:cBhvr>
                                      <p:to x="100000" y="60000"/>
                                    </p:animScale>
                                    <p:animScale>
                                      <p:cBhvr>
                                        <p:cTn id="96" dur="166" decel="50000">
                                          <p:stCondLst>
                                            <p:cond delay="676"/>
                                          </p:stCondLst>
                                        </p:cTn>
                                        <p:tgtEl>
                                          <p:spTgt spid="3"/>
                                        </p:tgtEl>
                                      </p:cBhvr>
                                      <p:to x="100000" y="100000"/>
                                    </p:animScale>
                                    <p:animScale>
                                      <p:cBhvr>
                                        <p:cTn id="97" dur="26">
                                          <p:stCondLst>
                                            <p:cond delay="1312"/>
                                          </p:stCondLst>
                                        </p:cTn>
                                        <p:tgtEl>
                                          <p:spTgt spid="3"/>
                                        </p:tgtEl>
                                      </p:cBhvr>
                                      <p:to x="100000" y="80000"/>
                                    </p:animScale>
                                    <p:animScale>
                                      <p:cBhvr>
                                        <p:cTn id="98" dur="166" decel="50000">
                                          <p:stCondLst>
                                            <p:cond delay="1338"/>
                                          </p:stCondLst>
                                        </p:cTn>
                                        <p:tgtEl>
                                          <p:spTgt spid="3"/>
                                        </p:tgtEl>
                                      </p:cBhvr>
                                      <p:to x="100000" y="100000"/>
                                    </p:animScale>
                                    <p:animScale>
                                      <p:cBhvr>
                                        <p:cTn id="99" dur="26">
                                          <p:stCondLst>
                                            <p:cond delay="1642"/>
                                          </p:stCondLst>
                                        </p:cTn>
                                        <p:tgtEl>
                                          <p:spTgt spid="3"/>
                                        </p:tgtEl>
                                      </p:cBhvr>
                                      <p:to x="100000" y="90000"/>
                                    </p:animScale>
                                    <p:animScale>
                                      <p:cBhvr>
                                        <p:cTn id="100" dur="166" decel="50000">
                                          <p:stCondLst>
                                            <p:cond delay="1668"/>
                                          </p:stCondLst>
                                        </p:cTn>
                                        <p:tgtEl>
                                          <p:spTgt spid="3"/>
                                        </p:tgtEl>
                                      </p:cBhvr>
                                      <p:to x="100000" y="100000"/>
                                    </p:animScale>
                                    <p:animScale>
                                      <p:cBhvr>
                                        <p:cTn id="101" dur="26">
                                          <p:stCondLst>
                                            <p:cond delay="1808"/>
                                          </p:stCondLst>
                                        </p:cTn>
                                        <p:tgtEl>
                                          <p:spTgt spid="3"/>
                                        </p:tgtEl>
                                      </p:cBhvr>
                                      <p:to x="100000" y="95000"/>
                                    </p:animScale>
                                    <p:animScale>
                                      <p:cBhvr>
                                        <p:cTn id="10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1"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85720" y="142853"/>
            <a:ext cx="4485139" cy="461665"/>
          </a:xfrm>
          <a:prstGeom prst="rect">
            <a:avLst/>
          </a:prstGeom>
          <a:noFill/>
        </p:spPr>
        <p:txBody>
          <a:bodyPr wrap="square" rtlCol="0">
            <a:spAutoFit/>
          </a:bodyPr>
          <a:lstStyle/>
          <a:p>
            <a:r>
              <a:rPr lang="pt-PT" sz="2400" b="1" dirty="0" smtClean="0">
                <a:solidFill>
                  <a:srgbClr val="FF0000"/>
                </a:solidFill>
              </a:rPr>
              <a:t>Capacidade calorífica dos líquidos</a:t>
            </a:r>
          </a:p>
        </p:txBody>
      </p:sp>
      <p:sp>
        <p:nvSpPr>
          <p:cNvPr id="6" name="CaixaDeTexto 5"/>
          <p:cNvSpPr txBox="1"/>
          <p:nvPr/>
        </p:nvSpPr>
        <p:spPr>
          <a:xfrm>
            <a:off x="142844" y="6007262"/>
            <a:ext cx="8572560" cy="707886"/>
          </a:xfrm>
          <a:prstGeom prst="rect">
            <a:avLst/>
          </a:prstGeom>
          <a:noFill/>
        </p:spPr>
        <p:txBody>
          <a:bodyPr wrap="square" rtlCol="0">
            <a:spAutoFit/>
          </a:bodyPr>
          <a:lstStyle/>
          <a:p>
            <a:r>
              <a:rPr lang="pt-PT" sz="2000" dirty="0" smtClean="0"/>
              <a:t>Ou entre o endereço no browser: </a:t>
            </a:r>
            <a:r>
              <a:rPr lang="pt-PT" sz="2000" dirty="0" smtClean="0">
                <a:hlinkClick r:id="rId2"/>
              </a:rPr>
              <a:t>http://www.eq.uc.pt/~abel/cpliqfinal.htm</a:t>
            </a:r>
            <a:endParaRPr lang="pt-PT" sz="2000" dirty="0" smtClean="0"/>
          </a:p>
          <a:p>
            <a:endParaRPr lang="pt-PT" sz="2000" dirty="0"/>
          </a:p>
        </p:txBody>
      </p:sp>
      <p:pic>
        <p:nvPicPr>
          <p:cNvPr id="7" name="Picture 3">
            <a:hlinkClick r:id="rId2"/>
          </p:cNvPr>
          <p:cNvPicPr>
            <a:picLocks noChangeAspect="1" noChangeArrowheads="1"/>
          </p:cNvPicPr>
          <p:nvPr/>
        </p:nvPicPr>
        <p:blipFill>
          <a:blip r:embed="rId3"/>
          <a:srcRect/>
          <a:stretch>
            <a:fillRect/>
          </a:stretch>
        </p:blipFill>
        <p:spPr bwMode="auto">
          <a:xfrm>
            <a:off x="3929058" y="4714884"/>
            <a:ext cx="1190232" cy="1001718"/>
          </a:xfrm>
          <a:prstGeom prst="rect">
            <a:avLst/>
          </a:prstGeom>
          <a:noFill/>
          <a:ln w="9525">
            <a:noFill/>
            <a:miter lim="800000"/>
            <a:headEnd/>
            <a:tailEnd/>
          </a:ln>
          <a:effectLst/>
        </p:spPr>
      </p:pic>
      <p:sp>
        <p:nvSpPr>
          <p:cNvPr id="8" name="Seta para a direita 7"/>
          <p:cNvSpPr/>
          <p:nvPr/>
        </p:nvSpPr>
        <p:spPr>
          <a:xfrm>
            <a:off x="1142976" y="4857760"/>
            <a:ext cx="2571768"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1142976" y="5072074"/>
            <a:ext cx="2490554" cy="369332"/>
          </a:xfrm>
          <a:prstGeom prst="rect">
            <a:avLst/>
          </a:prstGeom>
          <a:noFill/>
        </p:spPr>
        <p:txBody>
          <a:bodyPr wrap="none" rtlCol="0">
            <a:spAutoFit/>
          </a:bodyPr>
          <a:lstStyle/>
          <a:p>
            <a:r>
              <a:rPr lang="pt-PT" dirty="0" smtClean="0"/>
              <a:t>Carregue ali para se ligar</a:t>
            </a:r>
            <a:endParaRPr lang="pt-PT" dirty="0"/>
          </a:p>
        </p:txBody>
      </p:sp>
      <p:sp>
        <p:nvSpPr>
          <p:cNvPr id="10" name="Rectângulo 9"/>
          <p:cNvSpPr/>
          <p:nvPr/>
        </p:nvSpPr>
        <p:spPr>
          <a:xfrm>
            <a:off x="142844" y="714356"/>
            <a:ext cx="8429684" cy="3754874"/>
          </a:xfrm>
          <a:prstGeom prst="rect">
            <a:avLst/>
          </a:prstGeom>
        </p:spPr>
        <p:txBody>
          <a:bodyPr wrap="square">
            <a:spAutoFit/>
          </a:bodyPr>
          <a:lstStyle/>
          <a:p>
            <a:pPr algn="just"/>
            <a:r>
              <a:rPr lang="pt-PT" sz="1400" b="1" dirty="0" smtClean="0">
                <a:solidFill>
                  <a:srgbClr val="7030A0"/>
                </a:solidFill>
                <a:latin typeface="Arial" pitchFamily="34" charset="0"/>
                <a:cs typeface="Arial" pitchFamily="34" charset="0"/>
              </a:rPr>
              <a:t>METODOS DE CÁLCULO PROGRAMADOS em </a:t>
            </a:r>
            <a:r>
              <a:rPr lang="pt-PT" sz="1400" b="1" dirty="0" smtClean="0">
                <a:latin typeface="Arial" pitchFamily="34" charset="0"/>
                <a:cs typeface="Arial" pitchFamily="34" charset="0"/>
                <a:hlinkClick r:id="rId2"/>
              </a:rPr>
              <a:t>http://www.eq.uc.pt/~abel/cpliqfinal.htm</a:t>
            </a:r>
          </a:p>
          <a:p>
            <a:pPr algn="just"/>
            <a:r>
              <a:rPr lang="pt-PT" sz="1400" b="1" dirty="0" smtClean="0">
                <a:solidFill>
                  <a:srgbClr val="FF0000"/>
                </a:solidFill>
                <a:latin typeface="Arial" pitchFamily="34" charset="0"/>
                <a:cs typeface="Arial" pitchFamily="34" charset="0"/>
              </a:rPr>
              <a:t>Baseados no PEC:</a:t>
            </a:r>
          </a:p>
          <a:p>
            <a:pPr algn="just"/>
            <a:r>
              <a:rPr lang="pt-PT" sz="1400" b="1" dirty="0" smtClean="0">
                <a:latin typeface="Arial" pitchFamily="34" charset="0"/>
                <a:cs typeface="Arial" pitchFamily="34" charset="0"/>
              </a:rPr>
              <a:t> - </a:t>
            </a:r>
            <a:r>
              <a:rPr lang="pt-PT" sz="1400" b="1" dirty="0" err="1" smtClean="0">
                <a:latin typeface="Arial" pitchFamily="34" charset="0"/>
                <a:cs typeface="Arial" pitchFamily="34" charset="0"/>
              </a:rPr>
              <a:t>Bondi</a:t>
            </a:r>
            <a:r>
              <a:rPr lang="pt-PT" sz="1400" b="1" dirty="0" smtClean="0">
                <a:latin typeface="Arial" pitchFamily="34" charset="0"/>
                <a:cs typeface="Arial" pitchFamily="34" charset="0"/>
              </a:rPr>
              <a:t> (1966); </a:t>
            </a:r>
            <a:r>
              <a:rPr lang="pt-PT" sz="1400" b="1" dirty="0" err="1" smtClean="0">
                <a:latin typeface="Arial" pitchFamily="34" charset="0"/>
                <a:cs typeface="Arial" pitchFamily="34" charset="0"/>
              </a:rPr>
              <a:t>Rowlinson</a:t>
            </a:r>
            <a:r>
              <a:rPr lang="pt-PT" sz="1400" b="1" dirty="0" smtClean="0">
                <a:latin typeface="Arial" pitchFamily="34" charset="0"/>
                <a:cs typeface="Arial" pitchFamily="34" charset="0"/>
              </a:rPr>
              <a:t> (1969);</a:t>
            </a:r>
            <a:r>
              <a:rPr lang="pt-PT" sz="1400" b="1" dirty="0" err="1" smtClean="0">
                <a:latin typeface="Arial" pitchFamily="34" charset="0"/>
                <a:cs typeface="Arial" pitchFamily="34" charset="0"/>
              </a:rPr>
              <a:t>Poling</a:t>
            </a:r>
            <a:r>
              <a:rPr lang="pt-PT" sz="1400" b="1" dirty="0" smtClean="0">
                <a:latin typeface="Arial" pitchFamily="34" charset="0"/>
                <a:cs typeface="Arial" pitchFamily="34" charset="0"/>
              </a:rPr>
              <a:t> </a:t>
            </a:r>
            <a:r>
              <a:rPr lang="pt-PT" sz="1400" b="1" i="1" dirty="0" err="1" smtClean="0">
                <a:latin typeface="Arial" pitchFamily="34" charset="0"/>
                <a:cs typeface="Arial" pitchFamily="34" charset="0"/>
              </a:rPr>
              <a:t>et</a:t>
            </a:r>
            <a:r>
              <a:rPr lang="pt-PT" sz="1400" b="1" i="1" dirty="0" smtClean="0">
                <a:latin typeface="Arial" pitchFamily="34" charset="0"/>
                <a:cs typeface="Arial" pitchFamily="34" charset="0"/>
              </a:rPr>
              <a:t> al.</a:t>
            </a:r>
            <a:r>
              <a:rPr lang="pt-PT" sz="1400" b="1" dirty="0" smtClean="0">
                <a:latin typeface="Arial" pitchFamily="34" charset="0"/>
                <a:cs typeface="Arial" pitchFamily="34" charset="0"/>
              </a:rPr>
              <a:t>(2001);</a:t>
            </a:r>
            <a:r>
              <a:rPr lang="pt-PT" sz="1400" b="1" dirty="0" err="1" smtClean="0">
                <a:latin typeface="Arial" pitchFamily="34" charset="0"/>
                <a:cs typeface="Arial" pitchFamily="34" charset="0"/>
              </a:rPr>
              <a:t>Yuan</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Stiel</a:t>
            </a:r>
            <a:r>
              <a:rPr lang="pt-PT" sz="1400" b="1" dirty="0" smtClean="0">
                <a:latin typeface="Arial" pitchFamily="34" charset="0"/>
                <a:cs typeface="Arial" pitchFamily="34" charset="0"/>
              </a:rPr>
              <a:t> (1970); </a:t>
            </a:r>
            <a:r>
              <a:rPr lang="pt-PT" sz="1400" b="1" dirty="0" err="1" smtClean="0">
                <a:latin typeface="Arial" pitchFamily="34" charset="0"/>
                <a:cs typeface="Arial" pitchFamily="34" charset="0"/>
              </a:rPr>
              <a:t>Lyman</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Danner</a:t>
            </a:r>
            <a:r>
              <a:rPr lang="pt-PT" sz="1400" b="1" dirty="0" smtClean="0">
                <a:latin typeface="Arial" pitchFamily="34" charset="0"/>
                <a:cs typeface="Arial" pitchFamily="34" charset="0"/>
              </a:rPr>
              <a:t> (1976).</a:t>
            </a:r>
          </a:p>
          <a:p>
            <a:pPr algn="just"/>
            <a:r>
              <a:rPr lang="pt-PT" sz="1400" b="1" dirty="0" smtClean="0">
                <a:latin typeface="Arial" pitchFamily="34" charset="0"/>
                <a:cs typeface="Arial" pitchFamily="34" charset="0"/>
              </a:rPr>
              <a:t> </a:t>
            </a:r>
            <a:r>
              <a:rPr lang="pt-PT" sz="1400" b="1" dirty="0" smtClean="0">
                <a:solidFill>
                  <a:srgbClr val="FF0000"/>
                </a:solidFill>
                <a:latin typeface="Arial" pitchFamily="34" charset="0"/>
                <a:cs typeface="Arial" pitchFamily="34" charset="0"/>
              </a:rPr>
              <a:t>Baseados na contribuição de grupos:</a:t>
            </a:r>
          </a:p>
          <a:p>
            <a:pPr algn="just"/>
            <a:r>
              <a:rPr lang="pt-PT" sz="1400" b="1" dirty="0" smtClean="0">
                <a:latin typeface="Arial" pitchFamily="34" charset="0"/>
                <a:cs typeface="Arial" pitchFamily="34" charset="0"/>
              </a:rPr>
              <a:t>- </a:t>
            </a:r>
            <a:r>
              <a:rPr lang="pt-PT" sz="1400" b="1" dirty="0" err="1" smtClean="0">
                <a:latin typeface="Arial" pitchFamily="34" charset="0"/>
                <a:cs typeface="Arial" pitchFamily="34" charset="0"/>
              </a:rPr>
              <a:t>Chueh</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Swanson</a:t>
            </a:r>
            <a:r>
              <a:rPr lang="pt-PT" sz="1400" b="1" dirty="0" smtClean="0">
                <a:latin typeface="Arial" pitchFamily="34" charset="0"/>
                <a:cs typeface="Arial" pitchFamily="34" charset="0"/>
              </a:rPr>
              <a:t> (1973); </a:t>
            </a:r>
            <a:r>
              <a:rPr lang="pt-PT" sz="1400" b="1" dirty="0" err="1" smtClean="0">
                <a:latin typeface="Arial" pitchFamily="34" charset="0"/>
                <a:cs typeface="Arial" pitchFamily="34" charset="0"/>
              </a:rPr>
              <a:t>Missenard</a:t>
            </a:r>
            <a:r>
              <a:rPr lang="pt-PT" sz="1400" b="1" dirty="0" smtClean="0">
                <a:latin typeface="Arial" pitchFamily="34" charset="0"/>
                <a:cs typeface="Arial" pitchFamily="34" charset="0"/>
              </a:rPr>
              <a:t> (1965); </a:t>
            </a:r>
            <a:r>
              <a:rPr lang="pt-PT" sz="1400" b="1" dirty="0" err="1" smtClean="0">
                <a:latin typeface="Arial" pitchFamily="34" charset="0"/>
                <a:cs typeface="Arial" pitchFamily="34" charset="0"/>
              </a:rPr>
              <a:t>Luria</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Benson</a:t>
            </a:r>
            <a:r>
              <a:rPr lang="pt-PT" sz="1400" b="1" dirty="0" smtClean="0">
                <a:latin typeface="Arial" pitchFamily="34" charset="0"/>
                <a:cs typeface="Arial" pitchFamily="34" charset="0"/>
              </a:rPr>
              <a:t> ( 1977);  </a:t>
            </a:r>
            <a:r>
              <a:rPr lang="pt-PT" sz="1400" b="1" dirty="0" err="1" smtClean="0">
                <a:latin typeface="Arial" pitchFamily="34" charset="0"/>
                <a:cs typeface="Arial" pitchFamily="34" charset="0"/>
              </a:rPr>
              <a:t>Rùzicka</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Domalski</a:t>
            </a:r>
            <a:r>
              <a:rPr lang="pt-PT" sz="1400" b="1" dirty="0" smtClean="0">
                <a:latin typeface="Arial" pitchFamily="34" charset="0"/>
                <a:cs typeface="Arial" pitchFamily="34" charset="0"/>
              </a:rPr>
              <a:t> (1993).</a:t>
            </a:r>
          </a:p>
          <a:p>
            <a:pPr algn="just"/>
            <a:endParaRPr lang="pt-PT" sz="1400" b="1" dirty="0" smtClean="0">
              <a:latin typeface="Arial" pitchFamily="34" charset="0"/>
              <a:cs typeface="Arial" pitchFamily="34" charset="0"/>
            </a:endParaRPr>
          </a:p>
          <a:p>
            <a:pPr algn="just">
              <a:buFont typeface="Webdings" pitchFamily="18" charset="2"/>
              <a:buChar char=""/>
            </a:pPr>
            <a:r>
              <a:rPr lang="pt-PT" sz="1400" b="1" dirty="0" smtClean="0">
                <a:latin typeface="Arial" pitchFamily="34" charset="0"/>
                <a:cs typeface="Arial" pitchFamily="34" charset="0"/>
              </a:rPr>
              <a:t>Os métodos aqui </a:t>
            </a:r>
            <a:r>
              <a:rPr lang="pt-PT" sz="1400" b="1" dirty="0" err="1" smtClean="0">
                <a:latin typeface="Arial" pitchFamily="34" charset="0"/>
                <a:cs typeface="Arial" pitchFamily="34" charset="0"/>
              </a:rPr>
              <a:t>incluidos</a:t>
            </a:r>
            <a:r>
              <a:rPr lang="pt-PT" sz="1400" b="1" dirty="0" smtClean="0">
                <a:latin typeface="Arial" pitchFamily="34" charset="0"/>
                <a:cs typeface="Arial" pitchFamily="34" charset="0"/>
              </a:rPr>
              <a:t> são os de (i) </a:t>
            </a:r>
            <a:r>
              <a:rPr lang="pt-PT" sz="1400" b="1" dirty="0" err="1" smtClean="0">
                <a:latin typeface="Arial" pitchFamily="34" charset="0"/>
                <a:cs typeface="Arial" pitchFamily="34" charset="0"/>
              </a:rPr>
              <a:t>Rowlinson</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Bondi</a:t>
            </a:r>
            <a:r>
              <a:rPr lang="pt-PT" sz="1400" b="1" dirty="0" smtClean="0">
                <a:latin typeface="Arial" pitchFamily="34" charset="0"/>
                <a:cs typeface="Arial" pitchFamily="34" charset="0"/>
              </a:rPr>
              <a:t> revisto por </a:t>
            </a:r>
            <a:r>
              <a:rPr lang="pt-PT" sz="1400" b="1" dirty="0" err="1" smtClean="0">
                <a:latin typeface="Arial" pitchFamily="34" charset="0"/>
                <a:cs typeface="Arial" pitchFamily="34" charset="0"/>
              </a:rPr>
              <a:t>Poling</a:t>
            </a:r>
            <a:r>
              <a:rPr lang="pt-PT" sz="1400" b="1" dirty="0" smtClean="0">
                <a:latin typeface="Arial" pitchFamily="34" charset="0"/>
                <a:cs typeface="Arial" pitchFamily="34" charset="0"/>
              </a:rPr>
              <a:t> </a:t>
            </a:r>
            <a:r>
              <a:rPr lang="pt-PT" sz="1400" b="1" i="1" dirty="0" err="1" smtClean="0">
                <a:latin typeface="Arial" pitchFamily="34" charset="0"/>
                <a:cs typeface="Arial" pitchFamily="34" charset="0"/>
              </a:rPr>
              <a:t>et</a:t>
            </a:r>
            <a:r>
              <a:rPr lang="pt-PT" sz="1400" b="1" i="1" dirty="0" smtClean="0">
                <a:latin typeface="Arial" pitchFamily="34" charset="0"/>
                <a:cs typeface="Arial" pitchFamily="34" charset="0"/>
              </a:rPr>
              <a:t> al., </a:t>
            </a:r>
            <a:r>
              <a:rPr lang="pt-PT" sz="1400" b="1" dirty="0" smtClean="0">
                <a:latin typeface="Arial" pitchFamily="34" charset="0"/>
                <a:cs typeface="Arial" pitchFamily="34" charset="0"/>
              </a:rPr>
              <a:t>(</a:t>
            </a:r>
            <a:r>
              <a:rPr lang="pt-PT" sz="1400" b="1" dirty="0" err="1" smtClean="0">
                <a:latin typeface="Arial" pitchFamily="34" charset="0"/>
                <a:cs typeface="Arial" pitchFamily="34" charset="0"/>
              </a:rPr>
              <a:t>ii</a:t>
            </a:r>
            <a:r>
              <a:rPr lang="pt-PT" sz="1400" b="1" dirty="0" smtClean="0">
                <a:latin typeface="Arial" pitchFamily="34" charset="0"/>
                <a:cs typeface="Arial" pitchFamily="34" charset="0"/>
              </a:rPr>
              <a:t>) o </a:t>
            </a:r>
            <a:r>
              <a:rPr lang="pt-PT" sz="1400" b="1" dirty="0" err="1" smtClean="0">
                <a:latin typeface="Arial" pitchFamily="34" charset="0"/>
                <a:cs typeface="Arial" pitchFamily="34" charset="0"/>
              </a:rPr>
              <a:t>Sternling</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Brown</a:t>
            </a:r>
            <a:r>
              <a:rPr lang="pt-PT" sz="1400" b="1" dirty="0" smtClean="0">
                <a:latin typeface="Arial" pitchFamily="34" charset="0"/>
                <a:cs typeface="Arial" pitchFamily="34" charset="0"/>
              </a:rPr>
              <a:t>, (</a:t>
            </a:r>
            <a:r>
              <a:rPr lang="pt-PT" sz="1400" b="1" dirty="0" err="1" smtClean="0">
                <a:latin typeface="Arial" pitchFamily="34" charset="0"/>
                <a:cs typeface="Arial" pitchFamily="34" charset="0"/>
              </a:rPr>
              <a:t>iii</a:t>
            </a:r>
            <a:r>
              <a:rPr lang="pt-PT" sz="1400" b="1" dirty="0" smtClean="0">
                <a:latin typeface="Arial" pitchFamily="34" charset="0"/>
                <a:cs typeface="Arial" pitchFamily="34" charset="0"/>
              </a:rPr>
              <a:t>) o de </a:t>
            </a:r>
            <a:r>
              <a:rPr lang="pt-PT" sz="1400" b="1" dirty="0" err="1" smtClean="0">
                <a:latin typeface="Arial" pitchFamily="34" charset="0"/>
                <a:cs typeface="Arial" pitchFamily="34" charset="0"/>
              </a:rPr>
              <a:t>Lyman</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Danner</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iv</a:t>
            </a:r>
            <a:r>
              <a:rPr lang="pt-PT" sz="1400" b="1" dirty="0" smtClean="0">
                <a:latin typeface="Arial" pitchFamily="34" charset="0"/>
                <a:cs typeface="Arial" pitchFamily="34" charset="0"/>
              </a:rPr>
              <a:t>) o de </a:t>
            </a:r>
            <a:r>
              <a:rPr lang="pt-PT" sz="1400" b="1" dirty="0" err="1" smtClean="0">
                <a:latin typeface="Arial" pitchFamily="34" charset="0"/>
                <a:cs typeface="Arial" pitchFamily="34" charset="0"/>
              </a:rPr>
              <a:t>Luria</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Benson</a:t>
            </a:r>
            <a:r>
              <a:rPr lang="pt-PT" sz="1400" b="1" dirty="0" smtClean="0">
                <a:latin typeface="Arial" pitchFamily="34" charset="0"/>
                <a:cs typeface="Arial" pitchFamily="34" charset="0"/>
              </a:rPr>
              <a:t>. Os dois  primeiros são de fácil aplicação necessitando de um reduzida quantidade de informação inicial relativa ao composto em causa e pode aplicar-se a qualquer composto em princípio. O terceiro utiliza comparativamente pouca mais </a:t>
            </a:r>
            <a:r>
              <a:rPr lang="pt-PT" sz="1400" b="1" dirty="0" err="1" smtClean="0">
                <a:latin typeface="Arial" pitchFamily="34" charset="0"/>
                <a:cs typeface="Arial" pitchFamily="34" charset="0"/>
              </a:rPr>
              <a:t>informaçao</a:t>
            </a:r>
            <a:r>
              <a:rPr lang="pt-PT" sz="1400" b="1" dirty="0" smtClean="0">
                <a:latin typeface="Arial" pitchFamily="34" charset="0"/>
                <a:cs typeface="Arial" pitchFamily="34" charset="0"/>
              </a:rPr>
              <a:t> a qual inclui um </a:t>
            </a:r>
            <a:r>
              <a:rPr lang="pt-PT" sz="1400" b="1" dirty="0" err="1" smtClean="0">
                <a:latin typeface="Arial" pitchFamily="34" charset="0"/>
                <a:cs typeface="Arial" pitchFamily="34" charset="0"/>
              </a:rPr>
              <a:t>parãmetro</a:t>
            </a:r>
            <a:r>
              <a:rPr lang="pt-PT" sz="1400" b="1" dirty="0" smtClean="0">
                <a:latin typeface="Arial" pitchFamily="34" charset="0"/>
                <a:cs typeface="Arial" pitchFamily="34" charset="0"/>
              </a:rPr>
              <a:t> estrutural - o raio de </a:t>
            </a:r>
            <a:r>
              <a:rPr lang="pt-PT" sz="1400" b="1" dirty="0" err="1" smtClean="0">
                <a:latin typeface="Arial" pitchFamily="34" charset="0"/>
                <a:cs typeface="Arial" pitchFamily="34" charset="0"/>
              </a:rPr>
              <a:t>giração</a:t>
            </a:r>
            <a:r>
              <a:rPr lang="pt-PT" sz="1400" b="1" dirty="0" smtClean="0">
                <a:latin typeface="Arial" pitchFamily="34" charset="0"/>
                <a:cs typeface="Arial" pitchFamily="34" charset="0"/>
              </a:rPr>
              <a:t> da molécula. O método de </a:t>
            </a:r>
            <a:r>
              <a:rPr lang="pt-PT" sz="1400" b="1" dirty="0" err="1" smtClean="0">
                <a:latin typeface="Arial" pitchFamily="34" charset="0"/>
                <a:cs typeface="Arial" pitchFamily="34" charset="0"/>
              </a:rPr>
              <a:t>Luria</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Benson</a:t>
            </a:r>
            <a:r>
              <a:rPr lang="pt-PT" sz="1400" b="1" dirty="0" smtClean="0">
                <a:latin typeface="Arial" pitchFamily="34" charset="0"/>
                <a:cs typeface="Arial" pitchFamily="34" charset="0"/>
              </a:rPr>
              <a:t> aplica-se a hidrocarbonetos e necessita apenas do conhecimento da estrutura molecular destes pois trata-se de um método baseado na contribuição de grupos. Os domínios de temperatura cobertos são mais extensos que no método de </a:t>
            </a:r>
            <a:r>
              <a:rPr lang="pt-PT" sz="1400" b="1" dirty="0" err="1" smtClean="0">
                <a:latin typeface="Arial" pitchFamily="34" charset="0"/>
                <a:cs typeface="Arial" pitchFamily="34" charset="0"/>
              </a:rPr>
              <a:t>Rùzicka</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Domalski</a:t>
            </a:r>
            <a:r>
              <a:rPr lang="pt-PT" sz="1400" b="1" dirty="0" smtClean="0">
                <a:latin typeface="Arial" pitchFamily="34" charset="0"/>
                <a:cs typeface="Arial" pitchFamily="34" charset="0"/>
              </a:rPr>
              <a:t>. Este último método está limitado à região de temperatura entre o ponto de fusão e a  zona do ponto de ebulição normal (</a:t>
            </a:r>
            <a:r>
              <a:rPr lang="pt-PT" sz="1400" b="1" dirty="0" err="1" smtClean="0">
                <a:latin typeface="Arial" pitchFamily="34" charset="0"/>
                <a:cs typeface="Arial" pitchFamily="34" charset="0"/>
              </a:rPr>
              <a:t>T</a:t>
            </a:r>
            <a:r>
              <a:rPr lang="pt-PT" sz="1400" b="1" baseline="-25000" dirty="0" err="1" smtClean="0">
                <a:latin typeface="Arial" pitchFamily="34" charset="0"/>
                <a:cs typeface="Arial" pitchFamily="34" charset="0"/>
              </a:rPr>
              <a:t>b</a:t>
            </a:r>
            <a:r>
              <a:rPr lang="pt-PT" sz="1400" b="1" dirty="0" smtClean="0">
                <a:latin typeface="Arial" pitchFamily="34" charset="0"/>
                <a:cs typeface="Arial" pitchFamily="34" charset="0"/>
              </a:rPr>
              <a:t>). O método de  </a:t>
            </a:r>
            <a:r>
              <a:rPr lang="pt-PT" sz="1400" b="1" dirty="0" err="1" smtClean="0">
                <a:latin typeface="Arial" pitchFamily="34" charset="0"/>
                <a:cs typeface="Arial" pitchFamily="34" charset="0"/>
              </a:rPr>
              <a:t>Rùzicka</a:t>
            </a:r>
            <a:r>
              <a:rPr lang="pt-PT" sz="1400" b="1" dirty="0" smtClean="0">
                <a:latin typeface="Arial" pitchFamily="34" charset="0"/>
                <a:cs typeface="Arial" pitchFamily="34" charset="0"/>
              </a:rPr>
              <a:t> e </a:t>
            </a:r>
            <a:r>
              <a:rPr lang="pt-PT" sz="1400" b="1" dirty="0" err="1" smtClean="0">
                <a:latin typeface="Arial" pitchFamily="34" charset="0"/>
                <a:cs typeface="Arial" pitchFamily="34" charset="0"/>
              </a:rPr>
              <a:t>Domalski</a:t>
            </a:r>
            <a:r>
              <a:rPr lang="pt-PT" sz="1400" b="1" dirty="0" smtClean="0">
                <a:latin typeface="Arial" pitchFamily="34" charset="0"/>
                <a:cs typeface="Arial" pitchFamily="34" charset="0"/>
              </a:rPr>
              <a:t> cobre no entanto uma vasta gama de estruturas moleculares.  </a:t>
            </a:r>
            <a:endParaRPr lang="pt-PT" sz="1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wipe(down)">
                                      <p:cBhvr>
                                        <p:cTn id="41" dur="580">
                                          <p:stCondLst>
                                            <p:cond delay="0"/>
                                          </p:stCondLst>
                                        </p:cTn>
                                        <p:tgtEl>
                                          <p:spTgt spid="10">
                                            <p:txEl>
                                              <p:pRg st="2" end="2"/>
                                            </p:txEl>
                                          </p:spTgt>
                                        </p:tgtEl>
                                      </p:cBhvr>
                                    </p:animEffect>
                                    <p:anim calcmode="lin" valueType="num">
                                      <p:cBhvr>
                                        <p:cTn id="42"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xEl>
                                              <p:pRg st="2" end="2"/>
                                            </p:txEl>
                                          </p:spTgt>
                                        </p:tgtEl>
                                      </p:cBhvr>
                                      <p:to x="100000" y="60000"/>
                                    </p:animScale>
                                    <p:animScale>
                                      <p:cBhvr>
                                        <p:cTn id="48" dur="166" decel="50000">
                                          <p:stCondLst>
                                            <p:cond delay="676"/>
                                          </p:stCondLst>
                                        </p:cTn>
                                        <p:tgtEl>
                                          <p:spTgt spid="10">
                                            <p:txEl>
                                              <p:pRg st="2" end="2"/>
                                            </p:txEl>
                                          </p:spTgt>
                                        </p:tgtEl>
                                      </p:cBhvr>
                                      <p:to x="100000" y="100000"/>
                                    </p:animScale>
                                    <p:animScale>
                                      <p:cBhvr>
                                        <p:cTn id="49" dur="26">
                                          <p:stCondLst>
                                            <p:cond delay="1312"/>
                                          </p:stCondLst>
                                        </p:cTn>
                                        <p:tgtEl>
                                          <p:spTgt spid="10">
                                            <p:txEl>
                                              <p:pRg st="2" end="2"/>
                                            </p:txEl>
                                          </p:spTgt>
                                        </p:tgtEl>
                                      </p:cBhvr>
                                      <p:to x="100000" y="80000"/>
                                    </p:animScale>
                                    <p:animScale>
                                      <p:cBhvr>
                                        <p:cTn id="50" dur="166" decel="50000">
                                          <p:stCondLst>
                                            <p:cond delay="1338"/>
                                          </p:stCondLst>
                                        </p:cTn>
                                        <p:tgtEl>
                                          <p:spTgt spid="10">
                                            <p:txEl>
                                              <p:pRg st="2" end="2"/>
                                            </p:txEl>
                                          </p:spTgt>
                                        </p:tgtEl>
                                      </p:cBhvr>
                                      <p:to x="100000" y="100000"/>
                                    </p:animScale>
                                    <p:animScale>
                                      <p:cBhvr>
                                        <p:cTn id="51" dur="26">
                                          <p:stCondLst>
                                            <p:cond delay="1642"/>
                                          </p:stCondLst>
                                        </p:cTn>
                                        <p:tgtEl>
                                          <p:spTgt spid="10">
                                            <p:txEl>
                                              <p:pRg st="2" end="2"/>
                                            </p:txEl>
                                          </p:spTgt>
                                        </p:tgtEl>
                                      </p:cBhvr>
                                      <p:to x="100000" y="90000"/>
                                    </p:animScale>
                                    <p:animScale>
                                      <p:cBhvr>
                                        <p:cTn id="52" dur="166" decel="50000">
                                          <p:stCondLst>
                                            <p:cond delay="1668"/>
                                          </p:stCondLst>
                                        </p:cTn>
                                        <p:tgtEl>
                                          <p:spTgt spid="10">
                                            <p:txEl>
                                              <p:pRg st="2" end="2"/>
                                            </p:txEl>
                                          </p:spTgt>
                                        </p:tgtEl>
                                      </p:cBhvr>
                                      <p:to x="100000" y="100000"/>
                                    </p:animScale>
                                    <p:animScale>
                                      <p:cBhvr>
                                        <p:cTn id="53" dur="26">
                                          <p:stCondLst>
                                            <p:cond delay="1808"/>
                                          </p:stCondLst>
                                        </p:cTn>
                                        <p:tgtEl>
                                          <p:spTgt spid="10">
                                            <p:txEl>
                                              <p:pRg st="2" end="2"/>
                                            </p:txEl>
                                          </p:spTgt>
                                        </p:tgtEl>
                                      </p:cBhvr>
                                      <p:to x="100000" y="95000"/>
                                    </p:animScale>
                                    <p:animScale>
                                      <p:cBhvr>
                                        <p:cTn id="54" dur="166" decel="50000">
                                          <p:stCondLst>
                                            <p:cond delay="1834"/>
                                          </p:stCondLst>
                                        </p:cTn>
                                        <p:tgtEl>
                                          <p:spTgt spid="10">
                                            <p:txEl>
                                              <p:pRg st="2" end="2"/>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wipe(down)">
                                      <p:cBhvr>
                                        <p:cTn id="59" dur="580">
                                          <p:stCondLst>
                                            <p:cond delay="0"/>
                                          </p:stCondLst>
                                        </p:cTn>
                                        <p:tgtEl>
                                          <p:spTgt spid="10">
                                            <p:txEl>
                                              <p:pRg st="3" end="3"/>
                                            </p:txEl>
                                          </p:spTgt>
                                        </p:tgtEl>
                                      </p:cBhvr>
                                    </p:animEffect>
                                    <p:anim calcmode="lin" valueType="num">
                                      <p:cBhvr>
                                        <p:cTn id="60"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0">
                                            <p:txEl>
                                              <p:pRg st="3" end="3"/>
                                            </p:txEl>
                                          </p:spTgt>
                                        </p:tgtEl>
                                      </p:cBhvr>
                                      <p:to x="100000" y="60000"/>
                                    </p:animScale>
                                    <p:animScale>
                                      <p:cBhvr>
                                        <p:cTn id="66" dur="166" decel="50000">
                                          <p:stCondLst>
                                            <p:cond delay="676"/>
                                          </p:stCondLst>
                                        </p:cTn>
                                        <p:tgtEl>
                                          <p:spTgt spid="10">
                                            <p:txEl>
                                              <p:pRg st="3" end="3"/>
                                            </p:txEl>
                                          </p:spTgt>
                                        </p:tgtEl>
                                      </p:cBhvr>
                                      <p:to x="100000" y="100000"/>
                                    </p:animScale>
                                    <p:animScale>
                                      <p:cBhvr>
                                        <p:cTn id="67" dur="26">
                                          <p:stCondLst>
                                            <p:cond delay="1312"/>
                                          </p:stCondLst>
                                        </p:cTn>
                                        <p:tgtEl>
                                          <p:spTgt spid="10">
                                            <p:txEl>
                                              <p:pRg st="3" end="3"/>
                                            </p:txEl>
                                          </p:spTgt>
                                        </p:tgtEl>
                                      </p:cBhvr>
                                      <p:to x="100000" y="80000"/>
                                    </p:animScale>
                                    <p:animScale>
                                      <p:cBhvr>
                                        <p:cTn id="68" dur="166" decel="50000">
                                          <p:stCondLst>
                                            <p:cond delay="1338"/>
                                          </p:stCondLst>
                                        </p:cTn>
                                        <p:tgtEl>
                                          <p:spTgt spid="10">
                                            <p:txEl>
                                              <p:pRg st="3" end="3"/>
                                            </p:txEl>
                                          </p:spTgt>
                                        </p:tgtEl>
                                      </p:cBhvr>
                                      <p:to x="100000" y="100000"/>
                                    </p:animScale>
                                    <p:animScale>
                                      <p:cBhvr>
                                        <p:cTn id="69" dur="26">
                                          <p:stCondLst>
                                            <p:cond delay="1642"/>
                                          </p:stCondLst>
                                        </p:cTn>
                                        <p:tgtEl>
                                          <p:spTgt spid="10">
                                            <p:txEl>
                                              <p:pRg st="3" end="3"/>
                                            </p:txEl>
                                          </p:spTgt>
                                        </p:tgtEl>
                                      </p:cBhvr>
                                      <p:to x="100000" y="90000"/>
                                    </p:animScale>
                                    <p:animScale>
                                      <p:cBhvr>
                                        <p:cTn id="70" dur="166" decel="50000">
                                          <p:stCondLst>
                                            <p:cond delay="1668"/>
                                          </p:stCondLst>
                                        </p:cTn>
                                        <p:tgtEl>
                                          <p:spTgt spid="10">
                                            <p:txEl>
                                              <p:pRg st="3" end="3"/>
                                            </p:txEl>
                                          </p:spTgt>
                                        </p:tgtEl>
                                      </p:cBhvr>
                                      <p:to x="100000" y="100000"/>
                                    </p:animScale>
                                    <p:animScale>
                                      <p:cBhvr>
                                        <p:cTn id="71" dur="26">
                                          <p:stCondLst>
                                            <p:cond delay="1808"/>
                                          </p:stCondLst>
                                        </p:cTn>
                                        <p:tgtEl>
                                          <p:spTgt spid="10">
                                            <p:txEl>
                                              <p:pRg st="3" end="3"/>
                                            </p:txEl>
                                          </p:spTgt>
                                        </p:tgtEl>
                                      </p:cBhvr>
                                      <p:to x="100000" y="95000"/>
                                    </p:animScale>
                                    <p:animScale>
                                      <p:cBhvr>
                                        <p:cTn id="72" dur="166" decel="50000">
                                          <p:stCondLst>
                                            <p:cond delay="1834"/>
                                          </p:stCondLst>
                                        </p:cTn>
                                        <p:tgtEl>
                                          <p:spTgt spid="10">
                                            <p:txEl>
                                              <p:pRg st="3" end="3"/>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0">
                                            <p:txEl>
                                              <p:pRg st="4" end="4"/>
                                            </p:txEl>
                                          </p:spTgt>
                                        </p:tgtEl>
                                        <p:attrNameLst>
                                          <p:attrName>style.visibility</p:attrName>
                                        </p:attrNameLst>
                                      </p:cBhvr>
                                      <p:to>
                                        <p:strVal val="visible"/>
                                      </p:to>
                                    </p:set>
                                    <p:animEffect transition="in" filter="wipe(down)">
                                      <p:cBhvr>
                                        <p:cTn id="75" dur="580">
                                          <p:stCondLst>
                                            <p:cond delay="0"/>
                                          </p:stCondLst>
                                        </p:cTn>
                                        <p:tgtEl>
                                          <p:spTgt spid="10">
                                            <p:txEl>
                                              <p:pRg st="4" end="4"/>
                                            </p:txEl>
                                          </p:spTgt>
                                        </p:tgtEl>
                                      </p:cBhvr>
                                    </p:animEffect>
                                    <p:anim calcmode="lin" valueType="num">
                                      <p:cBhvr>
                                        <p:cTn id="76"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xEl>
                                              <p:pRg st="4" end="4"/>
                                            </p:txEl>
                                          </p:spTgt>
                                        </p:tgtEl>
                                      </p:cBhvr>
                                      <p:to x="100000" y="60000"/>
                                    </p:animScale>
                                    <p:animScale>
                                      <p:cBhvr>
                                        <p:cTn id="82" dur="166" decel="50000">
                                          <p:stCondLst>
                                            <p:cond delay="676"/>
                                          </p:stCondLst>
                                        </p:cTn>
                                        <p:tgtEl>
                                          <p:spTgt spid="10">
                                            <p:txEl>
                                              <p:pRg st="4" end="4"/>
                                            </p:txEl>
                                          </p:spTgt>
                                        </p:tgtEl>
                                      </p:cBhvr>
                                      <p:to x="100000" y="100000"/>
                                    </p:animScale>
                                    <p:animScale>
                                      <p:cBhvr>
                                        <p:cTn id="83" dur="26">
                                          <p:stCondLst>
                                            <p:cond delay="1312"/>
                                          </p:stCondLst>
                                        </p:cTn>
                                        <p:tgtEl>
                                          <p:spTgt spid="10">
                                            <p:txEl>
                                              <p:pRg st="4" end="4"/>
                                            </p:txEl>
                                          </p:spTgt>
                                        </p:tgtEl>
                                      </p:cBhvr>
                                      <p:to x="100000" y="80000"/>
                                    </p:animScale>
                                    <p:animScale>
                                      <p:cBhvr>
                                        <p:cTn id="84" dur="166" decel="50000">
                                          <p:stCondLst>
                                            <p:cond delay="1338"/>
                                          </p:stCondLst>
                                        </p:cTn>
                                        <p:tgtEl>
                                          <p:spTgt spid="10">
                                            <p:txEl>
                                              <p:pRg st="4" end="4"/>
                                            </p:txEl>
                                          </p:spTgt>
                                        </p:tgtEl>
                                      </p:cBhvr>
                                      <p:to x="100000" y="100000"/>
                                    </p:animScale>
                                    <p:animScale>
                                      <p:cBhvr>
                                        <p:cTn id="85" dur="26">
                                          <p:stCondLst>
                                            <p:cond delay="1642"/>
                                          </p:stCondLst>
                                        </p:cTn>
                                        <p:tgtEl>
                                          <p:spTgt spid="10">
                                            <p:txEl>
                                              <p:pRg st="4" end="4"/>
                                            </p:txEl>
                                          </p:spTgt>
                                        </p:tgtEl>
                                      </p:cBhvr>
                                      <p:to x="100000" y="90000"/>
                                    </p:animScale>
                                    <p:animScale>
                                      <p:cBhvr>
                                        <p:cTn id="86" dur="166" decel="50000">
                                          <p:stCondLst>
                                            <p:cond delay="1668"/>
                                          </p:stCondLst>
                                        </p:cTn>
                                        <p:tgtEl>
                                          <p:spTgt spid="10">
                                            <p:txEl>
                                              <p:pRg st="4" end="4"/>
                                            </p:txEl>
                                          </p:spTgt>
                                        </p:tgtEl>
                                      </p:cBhvr>
                                      <p:to x="100000" y="100000"/>
                                    </p:animScale>
                                    <p:animScale>
                                      <p:cBhvr>
                                        <p:cTn id="87" dur="26">
                                          <p:stCondLst>
                                            <p:cond delay="1808"/>
                                          </p:stCondLst>
                                        </p:cTn>
                                        <p:tgtEl>
                                          <p:spTgt spid="10">
                                            <p:txEl>
                                              <p:pRg st="4" end="4"/>
                                            </p:txEl>
                                          </p:spTgt>
                                        </p:tgtEl>
                                      </p:cBhvr>
                                      <p:to x="100000" y="95000"/>
                                    </p:animScale>
                                    <p:animScale>
                                      <p:cBhvr>
                                        <p:cTn id="88" dur="166" decel="50000">
                                          <p:stCondLst>
                                            <p:cond delay="1834"/>
                                          </p:stCondLst>
                                        </p:cTn>
                                        <p:tgtEl>
                                          <p:spTgt spid="10">
                                            <p:txEl>
                                              <p:pRg st="4" end="4"/>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0">
                                            <p:txEl>
                                              <p:pRg st="6" end="6"/>
                                            </p:txEl>
                                          </p:spTgt>
                                        </p:tgtEl>
                                        <p:attrNameLst>
                                          <p:attrName>style.visibility</p:attrName>
                                        </p:attrNameLst>
                                      </p:cBhvr>
                                      <p:to>
                                        <p:strVal val="visible"/>
                                      </p:to>
                                    </p:set>
                                    <p:animEffect transition="in" filter="wipe(down)">
                                      <p:cBhvr>
                                        <p:cTn id="93" dur="580">
                                          <p:stCondLst>
                                            <p:cond delay="0"/>
                                          </p:stCondLst>
                                        </p:cTn>
                                        <p:tgtEl>
                                          <p:spTgt spid="10">
                                            <p:txEl>
                                              <p:pRg st="6" end="6"/>
                                            </p:txEl>
                                          </p:spTgt>
                                        </p:tgtEl>
                                      </p:cBhvr>
                                    </p:animEffect>
                                    <p:anim calcmode="lin" valueType="num">
                                      <p:cBhvr>
                                        <p:cTn id="94" dur="1822" tmFilter="0,0; 0.14,0.36; 0.43,0.73; 0.71,0.91; 1.0,1.0">
                                          <p:stCondLst>
                                            <p:cond delay="0"/>
                                          </p:stCondLst>
                                        </p:cTn>
                                        <p:tgtEl>
                                          <p:spTgt spid="10">
                                            <p:txEl>
                                              <p:pRg st="6" end="6"/>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0">
                                            <p:txEl>
                                              <p:pRg st="6" end="6"/>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0">
                                            <p:txEl>
                                              <p:pRg st="6" end="6"/>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0">
                                            <p:txEl>
                                              <p:pRg st="6" end="6"/>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0">
                                            <p:txEl>
                                              <p:pRg st="6" end="6"/>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10">
                                            <p:txEl>
                                              <p:pRg st="6" end="6"/>
                                            </p:txEl>
                                          </p:spTgt>
                                        </p:tgtEl>
                                      </p:cBhvr>
                                      <p:to x="100000" y="60000"/>
                                    </p:animScale>
                                    <p:animScale>
                                      <p:cBhvr>
                                        <p:cTn id="100" dur="166" decel="50000">
                                          <p:stCondLst>
                                            <p:cond delay="676"/>
                                          </p:stCondLst>
                                        </p:cTn>
                                        <p:tgtEl>
                                          <p:spTgt spid="10">
                                            <p:txEl>
                                              <p:pRg st="6" end="6"/>
                                            </p:txEl>
                                          </p:spTgt>
                                        </p:tgtEl>
                                      </p:cBhvr>
                                      <p:to x="100000" y="100000"/>
                                    </p:animScale>
                                    <p:animScale>
                                      <p:cBhvr>
                                        <p:cTn id="101" dur="26">
                                          <p:stCondLst>
                                            <p:cond delay="1312"/>
                                          </p:stCondLst>
                                        </p:cTn>
                                        <p:tgtEl>
                                          <p:spTgt spid="10">
                                            <p:txEl>
                                              <p:pRg st="6" end="6"/>
                                            </p:txEl>
                                          </p:spTgt>
                                        </p:tgtEl>
                                      </p:cBhvr>
                                      <p:to x="100000" y="80000"/>
                                    </p:animScale>
                                    <p:animScale>
                                      <p:cBhvr>
                                        <p:cTn id="102" dur="166" decel="50000">
                                          <p:stCondLst>
                                            <p:cond delay="1338"/>
                                          </p:stCondLst>
                                        </p:cTn>
                                        <p:tgtEl>
                                          <p:spTgt spid="10">
                                            <p:txEl>
                                              <p:pRg st="6" end="6"/>
                                            </p:txEl>
                                          </p:spTgt>
                                        </p:tgtEl>
                                      </p:cBhvr>
                                      <p:to x="100000" y="100000"/>
                                    </p:animScale>
                                    <p:animScale>
                                      <p:cBhvr>
                                        <p:cTn id="103" dur="26">
                                          <p:stCondLst>
                                            <p:cond delay="1642"/>
                                          </p:stCondLst>
                                        </p:cTn>
                                        <p:tgtEl>
                                          <p:spTgt spid="10">
                                            <p:txEl>
                                              <p:pRg st="6" end="6"/>
                                            </p:txEl>
                                          </p:spTgt>
                                        </p:tgtEl>
                                      </p:cBhvr>
                                      <p:to x="100000" y="90000"/>
                                    </p:animScale>
                                    <p:animScale>
                                      <p:cBhvr>
                                        <p:cTn id="104" dur="166" decel="50000">
                                          <p:stCondLst>
                                            <p:cond delay="1668"/>
                                          </p:stCondLst>
                                        </p:cTn>
                                        <p:tgtEl>
                                          <p:spTgt spid="10">
                                            <p:txEl>
                                              <p:pRg st="6" end="6"/>
                                            </p:txEl>
                                          </p:spTgt>
                                        </p:tgtEl>
                                      </p:cBhvr>
                                      <p:to x="100000" y="100000"/>
                                    </p:animScale>
                                    <p:animScale>
                                      <p:cBhvr>
                                        <p:cTn id="105" dur="26">
                                          <p:stCondLst>
                                            <p:cond delay="1808"/>
                                          </p:stCondLst>
                                        </p:cTn>
                                        <p:tgtEl>
                                          <p:spTgt spid="10">
                                            <p:txEl>
                                              <p:pRg st="6" end="6"/>
                                            </p:txEl>
                                          </p:spTgt>
                                        </p:tgtEl>
                                      </p:cBhvr>
                                      <p:to x="100000" y="95000"/>
                                    </p:animScale>
                                    <p:animScale>
                                      <p:cBhvr>
                                        <p:cTn id="106" dur="166" decel="50000">
                                          <p:stCondLst>
                                            <p:cond delay="1834"/>
                                          </p:stCondLst>
                                        </p:cTn>
                                        <p:tgtEl>
                                          <p:spTgt spid="10">
                                            <p:txEl>
                                              <p:pRg st="6" end="6"/>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down)">
                                      <p:cBhvr>
                                        <p:cTn id="111" dur="580">
                                          <p:stCondLst>
                                            <p:cond delay="0"/>
                                          </p:stCondLst>
                                        </p:cTn>
                                        <p:tgtEl>
                                          <p:spTgt spid="8"/>
                                        </p:tgtEl>
                                      </p:cBhvr>
                                    </p:animEffect>
                                    <p:anim calcmode="lin" valueType="num">
                                      <p:cBhvr>
                                        <p:cTn id="1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7" dur="26">
                                          <p:stCondLst>
                                            <p:cond delay="650"/>
                                          </p:stCondLst>
                                        </p:cTn>
                                        <p:tgtEl>
                                          <p:spTgt spid="8"/>
                                        </p:tgtEl>
                                      </p:cBhvr>
                                      <p:to x="100000" y="60000"/>
                                    </p:animScale>
                                    <p:animScale>
                                      <p:cBhvr>
                                        <p:cTn id="118" dur="166" decel="50000">
                                          <p:stCondLst>
                                            <p:cond delay="676"/>
                                          </p:stCondLst>
                                        </p:cTn>
                                        <p:tgtEl>
                                          <p:spTgt spid="8"/>
                                        </p:tgtEl>
                                      </p:cBhvr>
                                      <p:to x="100000" y="100000"/>
                                    </p:animScale>
                                    <p:animScale>
                                      <p:cBhvr>
                                        <p:cTn id="119" dur="26">
                                          <p:stCondLst>
                                            <p:cond delay="1312"/>
                                          </p:stCondLst>
                                        </p:cTn>
                                        <p:tgtEl>
                                          <p:spTgt spid="8"/>
                                        </p:tgtEl>
                                      </p:cBhvr>
                                      <p:to x="100000" y="80000"/>
                                    </p:animScale>
                                    <p:animScale>
                                      <p:cBhvr>
                                        <p:cTn id="120" dur="166" decel="50000">
                                          <p:stCondLst>
                                            <p:cond delay="1338"/>
                                          </p:stCondLst>
                                        </p:cTn>
                                        <p:tgtEl>
                                          <p:spTgt spid="8"/>
                                        </p:tgtEl>
                                      </p:cBhvr>
                                      <p:to x="100000" y="100000"/>
                                    </p:animScale>
                                    <p:animScale>
                                      <p:cBhvr>
                                        <p:cTn id="121" dur="26">
                                          <p:stCondLst>
                                            <p:cond delay="1642"/>
                                          </p:stCondLst>
                                        </p:cTn>
                                        <p:tgtEl>
                                          <p:spTgt spid="8"/>
                                        </p:tgtEl>
                                      </p:cBhvr>
                                      <p:to x="100000" y="90000"/>
                                    </p:animScale>
                                    <p:animScale>
                                      <p:cBhvr>
                                        <p:cTn id="122" dur="166" decel="50000">
                                          <p:stCondLst>
                                            <p:cond delay="1668"/>
                                          </p:stCondLst>
                                        </p:cTn>
                                        <p:tgtEl>
                                          <p:spTgt spid="8"/>
                                        </p:tgtEl>
                                      </p:cBhvr>
                                      <p:to x="100000" y="100000"/>
                                    </p:animScale>
                                    <p:animScale>
                                      <p:cBhvr>
                                        <p:cTn id="123" dur="26">
                                          <p:stCondLst>
                                            <p:cond delay="1808"/>
                                          </p:stCondLst>
                                        </p:cTn>
                                        <p:tgtEl>
                                          <p:spTgt spid="8"/>
                                        </p:tgtEl>
                                      </p:cBhvr>
                                      <p:to x="100000" y="95000"/>
                                    </p:animScale>
                                    <p:animScale>
                                      <p:cBhvr>
                                        <p:cTn id="124" dur="166" decel="50000">
                                          <p:stCondLst>
                                            <p:cond delay="1834"/>
                                          </p:stCondLst>
                                        </p:cTn>
                                        <p:tgtEl>
                                          <p:spTgt spid="8"/>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down)">
                                      <p:cBhvr>
                                        <p:cTn id="127" dur="580">
                                          <p:stCondLst>
                                            <p:cond delay="0"/>
                                          </p:stCondLst>
                                        </p:cTn>
                                        <p:tgtEl>
                                          <p:spTgt spid="9"/>
                                        </p:tgtEl>
                                      </p:cBhvr>
                                    </p:animEffect>
                                    <p:anim calcmode="lin" valueType="num">
                                      <p:cBhvr>
                                        <p:cTn id="1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3" dur="26">
                                          <p:stCondLst>
                                            <p:cond delay="650"/>
                                          </p:stCondLst>
                                        </p:cTn>
                                        <p:tgtEl>
                                          <p:spTgt spid="9"/>
                                        </p:tgtEl>
                                      </p:cBhvr>
                                      <p:to x="100000" y="60000"/>
                                    </p:animScale>
                                    <p:animScale>
                                      <p:cBhvr>
                                        <p:cTn id="134" dur="166" decel="50000">
                                          <p:stCondLst>
                                            <p:cond delay="676"/>
                                          </p:stCondLst>
                                        </p:cTn>
                                        <p:tgtEl>
                                          <p:spTgt spid="9"/>
                                        </p:tgtEl>
                                      </p:cBhvr>
                                      <p:to x="100000" y="100000"/>
                                    </p:animScale>
                                    <p:animScale>
                                      <p:cBhvr>
                                        <p:cTn id="135" dur="26">
                                          <p:stCondLst>
                                            <p:cond delay="1312"/>
                                          </p:stCondLst>
                                        </p:cTn>
                                        <p:tgtEl>
                                          <p:spTgt spid="9"/>
                                        </p:tgtEl>
                                      </p:cBhvr>
                                      <p:to x="100000" y="80000"/>
                                    </p:animScale>
                                    <p:animScale>
                                      <p:cBhvr>
                                        <p:cTn id="136" dur="166" decel="50000">
                                          <p:stCondLst>
                                            <p:cond delay="1338"/>
                                          </p:stCondLst>
                                        </p:cTn>
                                        <p:tgtEl>
                                          <p:spTgt spid="9"/>
                                        </p:tgtEl>
                                      </p:cBhvr>
                                      <p:to x="100000" y="100000"/>
                                    </p:animScale>
                                    <p:animScale>
                                      <p:cBhvr>
                                        <p:cTn id="137" dur="26">
                                          <p:stCondLst>
                                            <p:cond delay="1642"/>
                                          </p:stCondLst>
                                        </p:cTn>
                                        <p:tgtEl>
                                          <p:spTgt spid="9"/>
                                        </p:tgtEl>
                                      </p:cBhvr>
                                      <p:to x="100000" y="90000"/>
                                    </p:animScale>
                                    <p:animScale>
                                      <p:cBhvr>
                                        <p:cTn id="138" dur="166" decel="50000">
                                          <p:stCondLst>
                                            <p:cond delay="1668"/>
                                          </p:stCondLst>
                                        </p:cTn>
                                        <p:tgtEl>
                                          <p:spTgt spid="9"/>
                                        </p:tgtEl>
                                      </p:cBhvr>
                                      <p:to x="100000" y="100000"/>
                                    </p:animScale>
                                    <p:animScale>
                                      <p:cBhvr>
                                        <p:cTn id="139" dur="26">
                                          <p:stCondLst>
                                            <p:cond delay="1808"/>
                                          </p:stCondLst>
                                        </p:cTn>
                                        <p:tgtEl>
                                          <p:spTgt spid="9"/>
                                        </p:tgtEl>
                                      </p:cBhvr>
                                      <p:to x="100000" y="95000"/>
                                    </p:animScale>
                                    <p:animScale>
                                      <p:cBhvr>
                                        <p:cTn id="140" dur="166" decel="50000">
                                          <p:stCondLst>
                                            <p:cond delay="1834"/>
                                          </p:stCondLst>
                                        </p:cTn>
                                        <p:tgtEl>
                                          <p:spTgt spid="9"/>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down)">
                                      <p:cBhvr>
                                        <p:cTn id="143" dur="580">
                                          <p:stCondLst>
                                            <p:cond delay="0"/>
                                          </p:stCondLst>
                                        </p:cTn>
                                        <p:tgtEl>
                                          <p:spTgt spid="7"/>
                                        </p:tgtEl>
                                      </p:cBhvr>
                                    </p:animEffect>
                                    <p:anim calcmode="lin" valueType="num">
                                      <p:cBhvr>
                                        <p:cTn id="1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49" dur="26">
                                          <p:stCondLst>
                                            <p:cond delay="650"/>
                                          </p:stCondLst>
                                        </p:cTn>
                                        <p:tgtEl>
                                          <p:spTgt spid="7"/>
                                        </p:tgtEl>
                                      </p:cBhvr>
                                      <p:to x="100000" y="60000"/>
                                    </p:animScale>
                                    <p:animScale>
                                      <p:cBhvr>
                                        <p:cTn id="150" dur="166" decel="50000">
                                          <p:stCondLst>
                                            <p:cond delay="676"/>
                                          </p:stCondLst>
                                        </p:cTn>
                                        <p:tgtEl>
                                          <p:spTgt spid="7"/>
                                        </p:tgtEl>
                                      </p:cBhvr>
                                      <p:to x="100000" y="100000"/>
                                    </p:animScale>
                                    <p:animScale>
                                      <p:cBhvr>
                                        <p:cTn id="151" dur="26">
                                          <p:stCondLst>
                                            <p:cond delay="1312"/>
                                          </p:stCondLst>
                                        </p:cTn>
                                        <p:tgtEl>
                                          <p:spTgt spid="7"/>
                                        </p:tgtEl>
                                      </p:cBhvr>
                                      <p:to x="100000" y="80000"/>
                                    </p:animScale>
                                    <p:animScale>
                                      <p:cBhvr>
                                        <p:cTn id="152" dur="166" decel="50000">
                                          <p:stCondLst>
                                            <p:cond delay="1338"/>
                                          </p:stCondLst>
                                        </p:cTn>
                                        <p:tgtEl>
                                          <p:spTgt spid="7"/>
                                        </p:tgtEl>
                                      </p:cBhvr>
                                      <p:to x="100000" y="100000"/>
                                    </p:animScale>
                                    <p:animScale>
                                      <p:cBhvr>
                                        <p:cTn id="153" dur="26">
                                          <p:stCondLst>
                                            <p:cond delay="1642"/>
                                          </p:stCondLst>
                                        </p:cTn>
                                        <p:tgtEl>
                                          <p:spTgt spid="7"/>
                                        </p:tgtEl>
                                      </p:cBhvr>
                                      <p:to x="100000" y="90000"/>
                                    </p:animScale>
                                    <p:animScale>
                                      <p:cBhvr>
                                        <p:cTn id="154" dur="166" decel="50000">
                                          <p:stCondLst>
                                            <p:cond delay="1668"/>
                                          </p:stCondLst>
                                        </p:cTn>
                                        <p:tgtEl>
                                          <p:spTgt spid="7"/>
                                        </p:tgtEl>
                                      </p:cBhvr>
                                      <p:to x="100000" y="100000"/>
                                    </p:animScale>
                                    <p:animScale>
                                      <p:cBhvr>
                                        <p:cTn id="155" dur="26">
                                          <p:stCondLst>
                                            <p:cond delay="1808"/>
                                          </p:stCondLst>
                                        </p:cTn>
                                        <p:tgtEl>
                                          <p:spTgt spid="7"/>
                                        </p:tgtEl>
                                      </p:cBhvr>
                                      <p:to x="100000" y="95000"/>
                                    </p:animScale>
                                    <p:animScale>
                                      <p:cBhvr>
                                        <p:cTn id="156" dur="166" decel="50000">
                                          <p:stCondLst>
                                            <p:cond delay="1834"/>
                                          </p:stCondLst>
                                        </p:cTn>
                                        <p:tgtEl>
                                          <p:spTgt spid="7"/>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80">
                                          <p:stCondLst>
                                            <p:cond delay="0"/>
                                          </p:stCondLst>
                                        </p:cTn>
                                        <p:tgtEl>
                                          <p:spTgt spid="6"/>
                                        </p:tgtEl>
                                      </p:cBhvr>
                                    </p:animEffect>
                                    <p:anim calcmode="lin" valueType="num">
                                      <p:cBhvr>
                                        <p:cTn id="1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5" dur="26">
                                          <p:stCondLst>
                                            <p:cond delay="650"/>
                                          </p:stCondLst>
                                        </p:cTn>
                                        <p:tgtEl>
                                          <p:spTgt spid="6"/>
                                        </p:tgtEl>
                                      </p:cBhvr>
                                      <p:to x="100000" y="60000"/>
                                    </p:animScale>
                                    <p:animScale>
                                      <p:cBhvr>
                                        <p:cTn id="166" dur="166" decel="50000">
                                          <p:stCondLst>
                                            <p:cond delay="676"/>
                                          </p:stCondLst>
                                        </p:cTn>
                                        <p:tgtEl>
                                          <p:spTgt spid="6"/>
                                        </p:tgtEl>
                                      </p:cBhvr>
                                      <p:to x="100000" y="100000"/>
                                    </p:animScale>
                                    <p:animScale>
                                      <p:cBhvr>
                                        <p:cTn id="167" dur="26">
                                          <p:stCondLst>
                                            <p:cond delay="1312"/>
                                          </p:stCondLst>
                                        </p:cTn>
                                        <p:tgtEl>
                                          <p:spTgt spid="6"/>
                                        </p:tgtEl>
                                      </p:cBhvr>
                                      <p:to x="100000" y="80000"/>
                                    </p:animScale>
                                    <p:animScale>
                                      <p:cBhvr>
                                        <p:cTn id="168" dur="166" decel="50000">
                                          <p:stCondLst>
                                            <p:cond delay="1338"/>
                                          </p:stCondLst>
                                        </p:cTn>
                                        <p:tgtEl>
                                          <p:spTgt spid="6"/>
                                        </p:tgtEl>
                                      </p:cBhvr>
                                      <p:to x="100000" y="100000"/>
                                    </p:animScale>
                                    <p:animScale>
                                      <p:cBhvr>
                                        <p:cTn id="169" dur="26">
                                          <p:stCondLst>
                                            <p:cond delay="1642"/>
                                          </p:stCondLst>
                                        </p:cTn>
                                        <p:tgtEl>
                                          <p:spTgt spid="6"/>
                                        </p:tgtEl>
                                      </p:cBhvr>
                                      <p:to x="100000" y="90000"/>
                                    </p:animScale>
                                    <p:animScale>
                                      <p:cBhvr>
                                        <p:cTn id="170" dur="166" decel="50000">
                                          <p:stCondLst>
                                            <p:cond delay="1668"/>
                                          </p:stCondLst>
                                        </p:cTn>
                                        <p:tgtEl>
                                          <p:spTgt spid="6"/>
                                        </p:tgtEl>
                                      </p:cBhvr>
                                      <p:to x="100000" y="100000"/>
                                    </p:animScale>
                                    <p:animScale>
                                      <p:cBhvr>
                                        <p:cTn id="171" dur="26">
                                          <p:stCondLst>
                                            <p:cond delay="1808"/>
                                          </p:stCondLst>
                                        </p:cTn>
                                        <p:tgtEl>
                                          <p:spTgt spid="6"/>
                                        </p:tgtEl>
                                      </p:cBhvr>
                                      <p:to x="100000" y="95000"/>
                                    </p:animScale>
                                    <p:animScale>
                                      <p:cBhvr>
                                        <p:cTn id="17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5226064" y="714356"/>
          <a:ext cx="1274762" cy="434975"/>
        </p:xfrm>
        <a:graphic>
          <a:graphicData uri="http://schemas.openxmlformats.org/presentationml/2006/ole">
            <p:oleObj spid="_x0000_s49154" name="Equação" r:id="rId3" imgW="736560" imgH="253800" progId="Equation.3">
              <p:embed/>
            </p:oleObj>
          </a:graphicData>
        </a:graphic>
      </p:graphicFrame>
      <p:graphicFrame>
        <p:nvGraphicFramePr>
          <p:cNvPr id="49153" name="Object 1"/>
          <p:cNvGraphicFramePr>
            <a:graphicFrameLocks noChangeAspect="1"/>
          </p:cNvGraphicFramePr>
          <p:nvPr/>
        </p:nvGraphicFramePr>
        <p:xfrm>
          <a:off x="2214546" y="2285992"/>
          <a:ext cx="1516682" cy="419084"/>
        </p:xfrm>
        <a:graphic>
          <a:graphicData uri="http://schemas.openxmlformats.org/presentationml/2006/ole">
            <p:oleObj spid="_x0000_s49153" name="Equação" r:id="rId4" imgW="723586" imgH="203112" progId="Equation.3">
              <p:embed/>
            </p:oleObj>
          </a:graphicData>
        </a:graphic>
      </p:graphicFrame>
      <p:sp>
        <p:nvSpPr>
          <p:cNvPr id="49155" name="Rectangle 3"/>
          <p:cNvSpPr>
            <a:spLocks noChangeArrowheads="1"/>
          </p:cNvSpPr>
          <p:nvPr/>
        </p:nvSpPr>
        <p:spPr bwMode="auto">
          <a:xfrm>
            <a:off x="285720" y="714356"/>
            <a:ext cx="498566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um gás perfeito (</a:t>
            </a:r>
            <a:r>
              <a:rPr kumimoji="0" lang="pt-PT"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i.e</a:t>
            </a:r>
            <a:r>
              <a:rPr kumimoji="0" lang="pt-P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quando </a:t>
            </a:r>
            <a:r>
              <a:rPr kumimoji="0" lang="pt-PT"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pt-P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pt-P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0 ) é </a:t>
            </a:r>
            <a:endParaRPr kumimoji="0" lang="pt-PT"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sp>
        <p:nvSpPr>
          <p:cNvPr id="49156" name="Rectangle 4"/>
          <p:cNvSpPr>
            <a:spLocks noChangeArrowheads="1"/>
          </p:cNvSpPr>
          <p:nvPr/>
        </p:nvSpPr>
        <p:spPr bwMode="auto">
          <a:xfrm>
            <a:off x="285720" y="1165854"/>
            <a:ext cx="828680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20000"/>
              <a:buFont typeface="Webdings" pitchFamily="18" charset="2"/>
              <a:buChar char=""/>
              <a:tabLst/>
            </a:pPr>
            <a:r>
              <a:rPr kumimoji="0" lang="pt-PT" b="0" i="0" u="none" strike="noStrike" cap="none" normalizeH="0" baseline="0" dirty="0" smtClean="0">
                <a:ln>
                  <a:noFill/>
                </a:ln>
                <a:solidFill>
                  <a:schemeClr val="tx1"/>
                </a:solidFill>
                <a:effectLst/>
                <a:latin typeface="Arial" pitchFamily="34" charset="0"/>
                <a:ea typeface="Times New Roman" pitchFamily="18" charset="0"/>
              </a:rPr>
              <a:t>Como se chegará aos valores de </a:t>
            </a:r>
            <a:r>
              <a:rPr kumimoji="0" lang="pt-PT" b="0" u="none" strike="noStrike" cap="none" normalizeH="0" baseline="0" dirty="0" err="1" smtClean="0">
                <a:ln>
                  <a:noFill/>
                </a:ln>
                <a:solidFill>
                  <a:schemeClr val="tx1"/>
                </a:solidFill>
                <a:effectLst/>
                <a:latin typeface="Arial" pitchFamily="34" charset="0"/>
                <a:ea typeface="Times New Roman" pitchFamily="18" charset="0"/>
              </a:rPr>
              <a:t>C</a:t>
            </a:r>
            <a:r>
              <a:rPr kumimoji="0" lang="pt-PT" b="0" u="none" strike="noStrike" cap="none" normalizeH="0" baseline="-30000" dirty="0" err="1" smtClean="0">
                <a:ln>
                  <a:noFill/>
                </a:ln>
                <a:solidFill>
                  <a:schemeClr val="tx1"/>
                </a:solidFill>
                <a:effectLst/>
                <a:latin typeface="Arial" pitchFamily="34" charset="0"/>
                <a:ea typeface="Times New Roman" pitchFamily="18" charset="0"/>
              </a:rPr>
              <a:t>P,m</a:t>
            </a:r>
            <a:r>
              <a:rPr kumimoji="0" lang="pt-PT" b="0" i="0" u="none" strike="noStrike" cap="none" normalizeH="0" baseline="0" dirty="0" smtClean="0">
                <a:ln>
                  <a:noFill/>
                </a:ln>
                <a:solidFill>
                  <a:schemeClr val="tx1"/>
                </a:solidFill>
                <a:effectLst/>
                <a:latin typeface="Arial" pitchFamily="34" charset="0"/>
                <a:ea typeface="Times New Roman" pitchFamily="18" charset="0"/>
              </a:rPr>
              <a:t> a pressões significativamente mais elevadas a partir do conhecimento da capacidade calorífica do gás perfeito, a P=0 e à mesma </a:t>
            </a:r>
            <a:r>
              <a:rPr kumimoji="0" lang="pt-PT" b="0" i="0" u="none" strike="noStrike" cap="none" normalizeH="0" baseline="0" dirty="0" err="1" smtClean="0">
                <a:ln>
                  <a:noFill/>
                </a:ln>
                <a:solidFill>
                  <a:schemeClr val="tx1"/>
                </a:solidFill>
                <a:effectLst/>
                <a:latin typeface="Arial" pitchFamily="34" charset="0"/>
                <a:ea typeface="Times New Roman" pitchFamily="18" charset="0"/>
              </a:rPr>
              <a:t>temperatura,T</a:t>
            </a:r>
            <a:r>
              <a:rPr kumimoji="0" lang="pt-PT"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chemeClr val="tx1"/>
                </a:solidFill>
                <a:effectLst/>
                <a:latin typeface="Arial" pitchFamily="34" charset="0"/>
                <a:ea typeface="Times New Roman" pitchFamily="18" charset="0"/>
              </a:rPr>
              <a:t>Por outras palavras, importa conhecer como é que </a:t>
            </a:r>
            <a:r>
              <a:rPr kumimoji="0" lang="pt-PT" b="0" i="1" u="none" strike="noStrike" cap="none" normalizeH="0" baseline="0" dirty="0" smtClean="0">
                <a:ln>
                  <a:noFill/>
                </a:ln>
                <a:solidFill>
                  <a:schemeClr val="tx1"/>
                </a:solidFill>
                <a:effectLst/>
                <a:latin typeface="Arial" pitchFamily="34" charset="0"/>
                <a:ea typeface="Times New Roman" pitchFamily="18" charset="0"/>
              </a:rPr>
              <a:t>C</a:t>
            </a:r>
            <a:r>
              <a:rPr kumimoji="0" lang="pt-PT" b="0" i="1" u="none" strike="noStrike" cap="none" normalizeH="0" baseline="-30000" dirty="0" smtClean="0">
                <a:ln>
                  <a:noFill/>
                </a:ln>
                <a:solidFill>
                  <a:schemeClr val="tx1"/>
                </a:solidFill>
                <a:effectLst/>
                <a:latin typeface="Arial" pitchFamily="34" charset="0"/>
                <a:ea typeface="Times New Roman" pitchFamily="18" charset="0"/>
              </a:rPr>
              <a:t>P</a:t>
            </a:r>
            <a:r>
              <a:rPr kumimoji="0" lang="pt-PT" b="0" i="1" u="none" strike="noStrike" cap="none" normalizeH="0" baseline="0" dirty="0" smtClean="0">
                <a:ln>
                  <a:noFill/>
                </a:ln>
                <a:solidFill>
                  <a:schemeClr val="tx1"/>
                </a:solidFill>
                <a:effectLst/>
                <a:latin typeface="Arial" pitchFamily="34" charset="0"/>
                <a:ea typeface="Times New Roman" pitchFamily="18" charset="0"/>
              </a:rPr>
              <a:t> </a:t>
            </a:r>
            <a:r>
              <a:rPr kumimoji="0" lang="pt-PT" b="0" i="0" u="none" strike="noStrike" cap="none" normalizeH="0" baseline="0" dirty="0" smtClean="0">
                <a:ln>
                  <a:noFill/>
                </a:ln>
                <a:solidFill>
                  <a:schemeClr val="tx1"/>
                </a:solidFill>
                <a:effectLst/>
                <a:latin typeface="Arial" pitchFamily="34" charset="0"/>
                <a:ea typeface="Times New Roman" pitchFamily="18" charset="0"/>
              </a:rPr>
              <a:t>varia com a pressão</a:t>
            </a:r>
            <a:r>
              <a:rPr kumimoji="0" lang="pt-PT" b="0" i="0" u="none" strike="noStrike" cap="none" normalizeH="0" dirty="0" smtClean="0">
                <a:ln>
                  <a:noFill/>
                </a:ln>
                <a:solidFill>
                  <a:schemeClr val="tx1"/>
                </a:solidFill>
                <a:effectLst/>
                <a:latin typeface="Arial" pitchFamily="34" charset="0"/>
                <a:ea typeface="Times New Roman" pitchFamily="18" charset="0"/>
              </a:rPr>
              <a:t> </a:t>
            </a:r>
            <a:r>
              <a:rPr kumimoji="0" lang="pt-PT" b="0" i="1" u="none" strike="noStrike" cap="none" normalizeH="0" dirty="0" smtClean="0">
                <a:ln>
                  <a:noFill/>
                </a:ln>
                <a:solidFill>
                  <a:schemeClr val="tx1"/>
                </a:solidFill>
                <a:effectLst/>
                <a:latin typeface="Arial" pitchFamily="34" charset="0"/>
                <a:ea typeface="Times New Roman" pitchFamily="18" charset="0"/>
              </a:rPr>
              <a:t>isto é </a:t>
            </a:r>
            <a:r>
              <a:rPr kumimoji="0" lang="pt-PT" b="0" i="1" u="none" strike="noStrike" cap="none" normalizeH="0" baseline="0" dirty="0" smtClean="0">
                <a:ln>
                  <a:noFill/>
                </a:ln>
                <a:solidFill>
                  <a:schemeClr val="tx1"/>
                </a:solidFill>
                <a:effectLst/>
                <a:latin typeface="Arial" pitchFamily="34" charset="0"/>
                <a:ea typeface="Times New Roman" pitchFamily="18" charset="0"/>
              </a:rPr>
              <a:t> como se obtém                          </a:t>
            </a:r>
            <a:r>
              <a:rPr kumimoji="0" lang="pt-PT" b="0" i="0" u="none" strike="noStrike" cap="none" normalizeH="0" baseline="0" dirty="0" smtClean="0">
                <a:ln>
                  <a:noFill/>
                </a:ln>
                <a:solidFill>
                  <a:schemeClr val="tx1"/>
                </a:solidFill>
                <a:effectLst/>
                <a:latin typeface="Arial" pitchFamily="34" charset="0"/>
                <a:ea typeface="Times New Roman" pitchFamily="18" charset="0"/>
              </a:rPr>
              <a:t>?</a:t>
            </a:r>
            <a:endParaRPr kumimoji="0" lang="pt-PT" b="0" i="0" u="none" strike="noStrike" cap="none" normalizeH="0" baseline="0" dirty="0" smtClean="0">
              <a:ln>
                <a:noFill/>
              </a:ln>
              <a:solidFill>
                <a:schemeClr val="tx1"/>
              </a:solidFill>
              <a:effectLst/>
              <a:latin typeface="Arial" pitchFamily="34" charset="0"/>
            </a:endParaRPr>
          </a:p>
        </p:txBody>
      </p:sp>
      <p:sp>
        <p:nvSpPr>
          <p:cNvPr id="491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58" name="Object 6"/>
          <p:cNvGraphicFramePr>
            <a:graphicFrameLocks noChangeAspect="1"/>
          </p:cNvGraphicFramePr>
          <p:nvPr/>
        </p:nvGraphicFramePr>
        <p:xfrm>
          <a:off x="241300" y="2762250"/>
          <a:ext cx="1674813" cy="823913"/>
        </p:xfrm>
        <a:graphic>
          <a:graphicData uri="http://schemas.openxmlformats.org/presentationml/2006/ole">
            <p:oleObj spid="_x0000_s49158" name="Equação" r:id="rId5" imgW="901440" imgH="444240" progId="Equation.3">
              <p:embed/>
            </p:oleObj>
          </a:graphicData>
        </a:graphic>
      </p:graphicFrame>
      <p:sp>
        <p:nvSpPr>
          <p:cNvPr id="491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60" name="Object 8"/>
          <p:cNvGraphicFramePr>
            <a:graphicFrameLocks noChangeAspect="1"/>
          </p:cNvGraphicFramePr>
          <p:nvPr/>
        </p:nvGraphicFramePr>
        <p:xfrm>
          <a:off x="2398713" y="2776538"/>
          <a:ext cx="2805112" cy="809625"/>
        </p:xfrm>
        <a:graphic>
          <a:graphicData uri="http://schemas.openxmlformats.org/presentationml/2006/ole">
            <p:oleObj spid="_x0000_s49160" name="Equação" r:id="rId6" imgW="1790640" imgH="520560" progId="Equation.3">
              <p:embed/>
            </p:oleObj>
          </a:graphicData>
        </a:graphic>
      </p:graphicFrame>
      <p:sp>
        <p:nvSpPr>
          <p:cNvPr id="491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62" name="Object 10"/>
          <p:cNvGraphicFramePr>
            <a:graphicFrameLocks noChangeAspect="1"/>
          </p:cNvGraphicFramePr>
          <p:nvPr/>
        </p:nvGraphicFramePr>
        <p:xfrm>
          <a:off x="5143504" y="2786058"/>
          <a:ext cx="1781175" cy="806450"/>
        </p:xfrm>
        <a:graphic>
          <a:graphicData uri="http://schemas.openxmlformats.org/presentationml/2006/ole">
            <p:oleObj spid="_x0000_s49162" name="Equação" r:id="rId7" imgW="1104840" imgH="495000" progId="Equation.3">
              <p:embed/>
            </p:oleObj>
          </a:graphicData>
        </a:graphic>
      </p:graphicFrame>
      <p:sp>
        <p:nvSpPr>
          <p:cNvPr id="491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64" name="Object 12"/>
          <p:cNvGraphicFramePr>
            <a:graphicFrameLocks noChangeAspect="1"/>
          </p:cNvGraphicFramePr>
          <p:nvPr/>
        </p:nvGraphicFramePr>
        <p:xfrm>
          <a:off x="1751013" y="3621088"/>
          <a:ext cx="3008312" cy="903287"/>
        </p:xfrm>
        <a:graphic>
          <a:graphicData uri="http://schemas.openxmlformats.org/presentationml/2006/ole">
            <p:oleObj spid="_x0000_s49164" name="Equação" r:id="rId8" imgW="1638000" imgH="495000" progId="Equation.3">
              <p:embed/>
            </p:oleObj>
          </a:graphicData>
        </a:graphic>
      </p:graphicFrame>
      <p:sp>
        <p:nvSpPr>
          <p:cNvPr id="16" name="Seta para a direita 15"/>
          <p:cNvSpPr/>
          <p:nvPr/>
        </p:nvSpPr>
        <p:spPr>
          <a:xfrm>
            <a:off x="1857356" y="3143248"/>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1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66" name="Object 14"/>
          <p:cNvGraphicFramePr>
            <a:graphicFrameLocks noChangeAspect="1"/>
          </p:cNvGraphicFramePr>
          <p:nvPr/>
        </p:nvGraphicFramePr>
        <p:xfrm>
          <a:off x="2476500" y="4929188"/>
          <a:ext cx="2930525" cy="428625"/>
        </p:xfrm>
        <a:graphic>
          <a:graphicData uri="http://schemas.openxmlformats.org/presentationml/2006/ole">
            <p:oleObj spid="_x0000_s49166" name="Equação" r:id="rId9" imgW="1498320" imgH="215640" progId="Equation.3">
              <p:embed/>
            </p:oleObj>
          </a:graphicData>
        </a:graphic>
      </p:graphicFrame>
      <p:sp>
        <p:nvSpPr>
          <p:cNvPr id="19" name="CaixaDeTexto 18"/>
          <p:cNvSpPr txBox="1"/>
          <p:nvPr/>
        </p:nvSpPr>
        <p:spPr>
          <a:xfrm>
            <a:off x="239130" y="4929198"/>
            <a:ext cx="2249334" cy="369332"/>
          </a:xfrm>
          <a:prstGeom prst="rect">
            <a:avLst/>
          </a:prstGeom>
          <a:noFill/>
        </p:spPr>
        <p:txBody>
          <a:bodyPr wrap="none" rtlCol="0">
            <a:spAutoFit/>
          </a:bodyPr>
          <a:lstStyle/>
          <a:p>
            <a:r>
              <a:rPr lang="pt-PT" dirty="0" smtClean="0">
                <a:latin typeface="Arial" pitchFamily="34" charset="0"/>
                <a:cs typeface="Arial" pitchFamily="34" charset="0"/>
              </a:rPr>
              <a:t>Relação de </a:t>
            </a:r>
            <a:r>
              <a:rPr lang="pt-PT" dirty="0" err="1" smtClean="0">
                <a:latin typeface="Arial" pitchFamily="34" charset="0"/>
                <a:cs typeface="Arial" pitchFamily="34" charset="0"/>
              </a:rPr>
              <a:t>Maxwell</a:t>
            </a:r>
            <a:endParaRPr lang="pt-PT" dirty="0">
              <a:latin typeface="Arial" pitchFamily="34" charset="0"/>
              <a:cs typeface="Arial" pitchFamily="34" charset="0"/>
            </a:endParaRPr>
          </a:p>
        </p:txBody>
      </p:sp>
      <p:sp>
        <p:nvSpPr>
          <p:cNvPr id="20" name="Seta para cima 19"/>
          <p:cNvSpPr/>
          <p:nvPr/>
        </p:nvSpPr>
        <p:spPr>
          <a:xfrm rot="1642718">
            <a:off x="3656056" y="4368021"/>
            <a:ext cx="525299" cy="69671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FF0000"/>
              </a:solidFill>
            </a:endParaRPr>
          </a:p>
        </p:txBody>
      </p:sp>
      <p:sp>
        <p:nvSpPr>
          <p:cNvPr id="491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68" name="Object 16"/>
          <p:cNvGraphicFramePr>
            <a:graphicFrameLocks noChangeAspect="1"/>
          </p:cNvGraphicFramePr>
          <p:nvPr/>
        </p:nvGraphicFramePr>
        <p:xfrm>
          <a:off x="5106988" y="3617913"/>
          <a:ext cx="3467100" cy="979487"/>
        </p:xfrm>
        <a:graphic>
          <a:graphicData uri="http://schemas.openxmlformats.org/presentationml/2006/ole">
            <p:oleObj spid="_x0000_s49168" name="Equação" r:id="rId10" imgW="1739880" imgH="495000" progId="Equation.3">
              <p:embed/>
            </p:oleObj>
          </a:graphicData>
        </a:graphic>
      </p:graphicFrame>
      <p:sp>
        <p:nvSpPr>
          <p:cNvPr id="23" name="Seta para a direita 22"/>
          <p:cNvSpPr/>
          <p:nvPr/>
        </p:nvSpPr>
        <p:spPr>
          <a:xfrm>
            <a:off x="4643438" y="3929066"/>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1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9170" name="Object 18"/>
          <p:cNvGraphicFramePr>
            <a:graphicFrameLocks noChangeAspect="1"/>
          </p:cNvGraphicFramePr>
          <p:nvPr/>
        </p:nvGraphicFramePr>
        <p:xfrm>
          <a:off x="5607050" y="5119688"/>
          <a:ext cx="2708275" cy="946150"/>
        </p:xfrm>
        <a:graphic>
          <a:graphicData uri="http://schemas.openxmlformats.org/presentationml/2006/ole">
            <p:oleObj spid="_x0000_s49170" name="Equação" r:id="rId11" imgW="1384200" imgH="482400" progId="Equation.3">
              <p:embed/>
            </p:oleObj>
          </a:graphicData>
        </a:graphic>
      </p:graphicFrame>
      <p:sp>
        <p:nvSpPr>
          <p:cNvPr id="26" name="Seta para baixo 25"/>
          <p:cNvSpPr/>
          <p:nvPr/>
        </p:nvSpPr>
        <p:spPr>
          <a:xfrm>
            <a:off x="6643702" y="4643446"/>
            <a:ext cx="500066"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Rectângulo 24"/>
          <p:cNvSpPr/>
          <p:nvPr/>
        </p:nvSpPr>
        <p:spPr>
          <a:xfrm>
            <a:off x="214282" y="285728"/>
            <a:ext cx="4572000" cy="369332"/>
          </a:xfrm>
          <a:prstGeom prst="rect">
            <a:avLst/>
          </a:prstGeom>
        </p:spPr>
        <p:txBody>
          <a:bodyPr>
            <a:spAutoFit/>
          </a:bodyPr>
          <a:lstStyle/>
          <a:p>
            <a:pPr indent="269875" algn="just" eaLnBrk="0" hangingPunct="0">
              <a:defRPr/>
            </a:pPr>
            <a:r>
              <a:rPr lang="pt-PT" b="1" dirty="0" smtClean="0">
                <a:solidFill>
                  <a:srgbClr val="FF0000"/>
                </a:solidFill>
                <a:latin typeface="Arial" pitchFamily="34" charset="0"/>
                <a:ea typeface="Times New Roman" pitchFamily="18" charset="0"/>
                <a:cs typeface="Arial" pitchFamily="34" charset="0"/>
              </a:rPr>
              <a:t>Capacidades caloríficas</a:t>
            </a:r>
            <a:endParaRPr lang="pt-PT" b="1" dirty="0">
              <a:solidFill>
                <a:srgbClr val="FF0000"/>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20" y="692048"/>
            <a:ext cx="8001056" cy="2308324"/>
          </a:xfrm>
          <a:prstGeom prst="rect">
            <a:avLst/>
          </a:prstGeom>
          <a:noFill/>
        </p:spPr>
        <p:txBody>
          <a:bodyPr wrap="square" rtlCol="0">
            <a:spAutoFit/>
          </a:bodyPr>
          <a:lstStyle/>
          <a:p>
            <a:pPr algn="just"/>
            <a:r>
              <a:rPr lang="pt-PT" dirty="0" smtClean="0">
                <a:latin typeface="Arial" pitchFamily="34" charset="0"/>
                <a:cs typeface="Arial" pitchFamily="34" charset="0"/>
              </a:rPr>
              <a:t>A importância de conhecer </a:t>
            </a:r>
            <a:r>
              <a:rPr lang="pt-PT" dirty="0" smtClean="0">
                <a:latin typeface="Arial" pitchFamily="34" charset="0"/>
                <a:ea typeface="Times New Roman" pitchFamily="18" charset="0"/>
                <a:cs typeface="Arial" pitchFamily="34" charset="0"/>
              </a:rPr>
              <a:t>C</a:t>
            </a:r>
            <a:r>
              <a:rPr lang="pt-PT" baseline="-30000" dirty="0" smtClean="0">
                <a:latin typeface="Arial" pitchFamily="34" charset="0"/>
                <a:ea typeface="Times New Roman" pitchFamily="18" charset="0"/>
                <a:cs typeface="Arial" pitchFamily="34" charset="0"/>
              </a:rPr>
              <a:t>P</a:t>
            </a:r>
            <a:r>
              <a:rPr lang="pt-PT" dirty="0" smtClean="0">
                <a:latin typeface="Arial" pitchFamily="34" charset="0"/>
                <a:cs typeface="Arial" pitchFamily="34" charset="0"/>
              </a:rPr>
              <a:t> e </a:t>
            </a:r>
            <a:r>
              <a:rPr lang="pt-PT" dirty="0" smtClean="0">
                <a:latin typeface="Arial" pitchFamily="34" charset="0"/>
                <a:ea typeface="Times New Roman" pitchFamily="18" charset="0"/>
                <a:cs typeface="Arial" pitchFamily="34" charset="0"/>
              </a:rPr>
              <a:t>C</a:t>
            </a:r>
            <a:r>
              <a:rPr lang="pt-PT" baseline="-30000" dirty="0" smtClean="0">
                <a:latin typeface="Arial" pitchFamily="34" charset="0"/>
                <a:ea typeface="Times New Roman" pitchFamily="18" charset="0"/>
                <a:cs typeface="Arial" pitchFamily="34" charset="0"/>
              </a:rPr>
              <a:t>V</a:t>
            </a:r>
            <a:r>
              <a:rPr lang="pt-PT" dirty="0" smtClean="0">
                <a:latin typeface="Arial" pitchFamily="34" charset="0"/>
                <a:ea typeface="Times New Roman" pitchFamily="18" charset="0"/>
                <a:cs typeface="Arial" pitchFamily="34" charset="0"/>
              </a:rPr>
              <a:t> </a:t>
            </a:r>
            <a:r>
              <a:rPr lang="pt-PT" dirty="0" smtClean="0">
                <a:latin typeface="Arial" pitchFamily="34" charset="0"/>
                <a:cs typeface="Arial" pitchFamily="34" charset="0"/>
              </a:rPr>
              <a:t>justifica a tentativa de encontrar métodos e técnicas que nos permitam fazer estimativas  dos valores das capacidades caloríficas.</a:t>
            </a:r>
          </a:p>
          <a:p>
            <a:pPr algn="just"/>
            <a:endParaRPr lang="pt-PT" dirty="0" smtClean="0">
              <a:latin typeface="Arial" pitchFamily="34" charset="0"/>
              <a:cs typeface="Arial" pitchFamily="34" charset="0"/>
            </a:endParaRPr>
          </a:p>
          <a:p>
            <a:pPr algn="just"/>
            <a:r>
              <a:rPr lang="pt-PT" dirty="0" smtClean="0">
                <a:latin typeface="Arial" pitchFamily="34" charset="0"/>
                <a:cs typeface="Arial" pitchFamily="34" charset="0"/>
              </a:rPr>
              <a:t>Antes importa saber que </a:t>
            </a:r>
            <a:r>
              <a:rPr lang="pt-PT" dirty="0" smtClean="0">
                <a:latin typeface="Arial" pitchFamily="34" charset="0"/>
                <a:ea typeface="Times New Roman" pitchFamily="18" charset="0"/>
                <a:cs typeface="Arial" pitchFamily="34" charset="0"/>
              </a:rPr>
              <a:t>C</a:t>
            </a:r>
            <a:r>
              <a:rPr lang="pt-PT" baseline="-30000" dirty="0" smtClean="0">
                <a:latin typeface="Arial" pitchFamily="34" charset="0"/>
                <a:ea typeface="Times New Roman" pitchFamily="18" charset="0"/>
                <a:cs typeface="Arial" pitchFamily="34" charset="0"/>
              </a:rPr>
              <a:t>P</a:t>
            </a:r>
            <a:r>
              <a:rPr lang="pt-PT" dirty="0" smtClean="0">
                <a:latin typeface="Arial" pitchFamily="34" charset="0"/>
                <a:cs typeface="Arial" pitchFamily="34" charset="0"/>
              </a:rPr>
              <a:t> e </a:t>
            </a:r>
            <a:r>
              <a:rPr lang="pt-PT" dirty="0" smtClean="0">
                <a:latin typeface="Arial" pitchFamily="34" charset="0"/>
                <a:ea typeface="Times New Roman" pitchFamily="18" charset="0"/>
                <a:cs typeface="Arial" pitchFamily="34" charset="0"/>
              </a:rPr>
              <a:t>C</a:t>
            </a:r>
            <a:r>
              <a:rPr lang="pt-PT" baseline="-30000" dirty="0" smtClean="0">
                <a:latin typeface="Arial" pitchFamily="34" charset="0"/>
                <a:ea typeface="Times New Roman" pitchFamily="18" charset="0"/>
                <a:cs typeface="Arial" pitchFamily="34" charset="0"/>
              </a:rPr>
              <a:t>V</a:t>
            </a:r>
            <a:r>
              <a:rPr lang="pt-PT" dirty="0" smtClean="0">
                <a:latin typeface="Arial" pitchFamily="34" charset="0"/>
                <a:ea typeface="Times New Roman" pitchFamily="18" charset="0"/>
                <a:cs typeface="Arial" pitchFamily="34" charset="0"/>
              </a:rPr>
              <a:t> se encontram relacionados. Pode mostrar-se com todo o rigor que</a:t>
            </a:r>
          </a:p>
          <a:p>
            <a:pPr algn="just"/>
            <a:endParaRPr lang="pt-PT" dirty="0" smtClean="0">
              <a:latin typeface="Arial" pitchFamily="34" charset="0"/>
              <a:cs typeface="Arial" pitchFamily="34" charset="0"/>
            </a:endParaRPr>
          </a:p>
          <a:p>
            <a:pPr algn="just"/>
            <a:endParaRPr lang="pt-PT" dirty="0">
              <a:latin typeface="Arial" pitchFamily="34" charset="0"/>
              <a:cs typeface="Arial" pitchFamily="34" charset="0"/>
            </a:endParaRP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50177" name="Object 1"/>
          <p:cNvGraphicFramePr>
            <a:graphicFrameLocks noChangeAspect="1"/>
          </p:cNvGraphicFramePr>
          <p:nvPr/>
        </p:nvGraphicFramePr>
        <p:xfrm>
          <a:off x="3032143" y="2214554"/>
          <a:ext cx="4111625" cy="835025"/>
        </p:xfrm>
        <a:graphic>
          <a:graphicData uri="http://schemas.openxmlformats.org/presentationml/2006/ole">
            <p:oleObj spid="_x0000_s50177" name="Equação" r:id="rId3" imgW="2286000" imgH="457200" progId="Equation.3">
              <p:embed/>
            </p:oleObj>
          </a:graphicData>
        </a:graphic>
      </p:graphicFrame>
      <p:sp>
        <p:nvSpPr>
          <p:cNvPr id="50179" name="Rectangle 3"/>
          <p:cNvSpPr>
            <a:spLocks noChangeArrowheads="1"/>
          </p:cNvSpPr>
          <p:nvPr/>
        </p:nvSpPr>
        <p:spPr bwMode="auto">
          <a:xfrm>
            <a:off x="285720" y="3071810"/>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b="0" i="0" u="none" strike="noStrike" cap="none" normalizeH="0" baseline="0" dirty="0" smtClean="0">
                <a:ln>
                  <a:noFill/>
                </a:ln>
                <a:solidFill>
                  <a:schemeClr val="tx1"/>
                </a:solidFill>
                <a:effectLst/>
                <a:latin typeface="Arial" pitchFamily="34" charset="0"/>
                <a:ea typeface="Times New Roman" pitchFamily="18" charset="0"/>
              </a:rPr>
              <a:t>Para gases perfeitos o resultado anterior simplifica-se muito. Efectivamente</a:t>
            </a:r>
            <a:r>
              <a:rPr lang="pt-PT" dirty="0" smtClean="0">
                <a:latin typeface="Arial" pitchFamily="34" charset="0"/>
                <a:ea typeface="Times New Roman" pitchFamily="18" charset="0"/>
              </a:rPr>
              <a:t> para esta situação:</a:t>
            </a:r>
            <a:r>
              <a:rPr kumimoji="0" lang="pt-PT" b="0" i="0" u="none" strike="noStrike" cap="none" normalizeH="0" baseline="0" dirty="0" smtClean="0">
                <a:ln>
                  <a:noFill/>
                </a:ln>
                <a:solidFill>
                  <a:schemeClr val="tx1"/>
                </a:solidFill>
                <a:effectLst/>
                <a:latin typeface="Arial" pitchFamily="34" charset="0"/>
                <a:ea typeface="Times New Roman" pitchFamily="18" charset="0"/>
              </a:rPr>
              <a:t> </a:t>
            </a:r>
            <a:endParaRPr kumimoji="0" lang="pt-PT" b="0" i="0" u="none" strike="noStrike" cap="none" normalizeH="0" baseline="0" dirty="0" smtClean="0">
              <a:ln>
                <a:noFill/>
              </a:ln>
              <a:solidFill>
                <a:schemeClr val="tx1"/>
              </a:solidFill>
              <a:effectLst/>
              <a:latin typeface="Arial" pitchFamily="34" charset="0"/>
            </a:endParaRPr>
          </a:p>
        </p:txBody>
      </p:sp>
      <p:graphicFrame>
        <p:nvGraphicFramePr>
          <p:cNvPr id="50182" name="Object 6"/>
          <p:cNvGraphicFramePr>
            <a:graphicFrameLocks noChangeAspect="1"/>
          </p:cNvGraphicFramePr>
          <p:nvPr/>
        </p:nvGraphicFramePr>
        <p:xfrm>
          <a:off x="500034" y="3714752"/>
          <a:ext cx="3357586" cy="676101"/>
        </p:xfrm>
        <a:graphic>
          <a:graphicData uri="http://schemas.openxmlformats.org/presentationml/2006/ole">
            <p:oleObj spid="_x0000_s50182" name="Equação" r:id="rId4" imgW="2222280" imgH="444240" progId="Equation.3">
              <p:embed/>
            </p:oleObj>
          </a:graphicData>
        </a:graphic>
      </p:graphicFrame>
      <p:sp>
        <p:nvSpPr>
          <p:cNvPr id="50186" name="Rectangle 10"/>
          <p:cNvSpPr>
            <a:spLocks noChangeArrowheads="1"/>
          </p:cNvSpPr>
          <p:nvPr/>
        </p:nvSpPr>
        <p:spPr bwMode="auto">
          <a:xfrm>
            <a:off x="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0" i="0" u="none" strike="noStrike" cap="none" normalizeH="0" baseline="0" smtClean="0">
                <a:ln>
                  <a:noFill/>
                </a:ln>
                <a:solidFill>
                  <a:schemeClr val="tx1"/>
                </a:solidFill>
                <a:effectLst/>
                <a:latin typeface="Arial" pitchFamily="34" charset="0"/>
                <a:ea typeface="Times New Roman" pitchFamily="18" charset="0"/>
              </a:rPr>
              <a:t>     , 			   </a:t>
            </a:r>
            <a:r>
              <a:rPr kumimoji="0" lang="pt-PT" sz="900" b="0" i="0" u="none" strike="noStrike" cap="none" normalizeH="0" baseline="0" smtClean="0">
                <a:ln>
                  <a:noFill/>
                </a:ln>
                <a:solidFill>
                  <a:schemeClr val="tx1"/>
                </a:solidFill>
                <a:effectLst/>
                <a:latin typeface="Arial" pitchFamily="34" charset="0"/>
              </a:rPr>
              <a:t> </a:t>
            </a:r>
            <a:endParaRPr kumimoji="0" lang="pt-PT" sz="1800" b="0" i="0" u="none" strike="noStrike" cap="none" normalizeH="0" baseline="0" smtClean="0">
              <a:ln>
                <a:noFill/>
              </a:ln>
              <a:solidFill>
                <a:schemeClr val="tx1"/>
              </a:solidFill>
              <a:effectLst/>
              <a:latin typeface="Arial" pitchFamily="34" charset="0"/>
            </a:endParaRPr>
          </a:p>
        </p:txBody>
      </p:sp>
      <p:graphicFrame>
        <p:nvGraphicFramePr>
          <p:cNvPr id="50187" name="Object 11"/>
          <p:cNvGraphicFramePr>
            <a:graphicFrameLocks noChangeAspect="1"/>
          </p:cNvGraphicFramePr>
          <p:nvPr/>
        </p:nvGraphicFramePr>
        <p:xfrm>
          <a:off x="4238651" y="3714752"/>
          <a:ext cx="4048125" cy="676275"/>
        </p:xfrm>
        <a:graphic>
          <a:graphicData uri="http://schemas.openxmlformats.org/presentationml/2006/ole">
            <p:oleObj spid="_x0000_s50187" name="Equação" r:id="rId5" imgW="2679480" imgH="444240" progId="Equation.3">
              <p:embed/>
            </p:oleObj>
          </a:graphicData>
        </a:graphic>
      </p:graphicFrame>
      <p:graphicFrame>
        <p:nvGraphicFramePr>
          <p:cNvPr id="50188" name="Object 12"/>
          <p:cNvGraphicFramePr>
            <a:graphicFrameLocks noChangeAspect="1"/>
          </p:cNvGraphicFramePr>
          <p:nvPr/>
        </p:nvGraphicFramePr>
        <p:xfrm>
          <a:off x="427038" y="4500560"/>
          <a:ext cx="3036887" cy="835025"/>
        </p:xfrm>
        <a:graphic>
          <a:graphicData uri="http://schemas.openxmlformats.org/presentationml/2006/ole">
            <p:oleObj spid="_x0000_s50188" name="Equação" r:id="rId6" imgW="1688760" imgH="457200" progId="Equation.3">
              <p:embed/>
            </p:oleObj>
          </a:graphicData>
        </a:graphic>
      </p:graphicFrame>
      <p:graphicFrame>
        <p:nvGraphicFramePr>
          <p:cNvPr id="50189" name="Object 13"/>
          <p:cNvGraphicFramePr>
            <a:graphicFrameLocks noChangeAspect="1"/>
          </p:cNvGraphicFramePr>
          <p:nvPr/>
        </p:nvGraphicFramePr>
        <p:xfrm>
          <a:off x="3929058" y="4500570"/>
          <a:ext cx="4271962" cy="811212"/>
        </p:xfrm>
        <a:graphic>
          <a:graphicData uri="http://schemas.openxmlformats.org/presentationml/2006/ole">
            <p:oleObj spid="_x0000_s50189" name="Equação" r:id="rId7" imgW="2374560" imgH="444240" progId="Equation.3">
              <p:embed/>
            </p:oleObj>
          </a:graphicData>
        </a:graphic>
      </p:graphicFrame>
      <p:cxnSp>
        <p:nvCxnSpPr>
          <p:cNvPr id="17" name="Conexão recta 16"/>
          <p:cNvCxnSpPr/>
          <p:nvPr/>
        </p:nvCxnSpPr>
        <p:spPr>
          <a:xfrm rot="16200000" flipH="1">
            <a:off x="7393801" y="4536289"/>
            <a:ext cx="357190"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Conexão recta 18"/>
          <p:cNvCxnSpPr/>
          <p:nvPr/>
        </p:nvCxnSpPr>
        <p:spPr>
          <a:xfrm rot="16200000" flipH="1">
            <a:off x="7858148" y="5000636"/>
            <a:ext cx="214314" cy="214314"/>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Conexão recta 20"/>
          <p:cNvCxnSpPr/>
          <p:nvPr/>
        </p:nvCxnSpPr>
        <p:spPr>
          <a:xfrm>
            <a:off x="7786710" y="4500570"/>
            <a:ext cx="357190"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Conexão recta 22"/>
          <p:cNvCxnSpPr/>
          <p:nvPr/>
        </p:nvCxnSpPr>
        <p:spPr>
          <a:xfrm>
            <a:off x="7286644" y="5000636"/>
            <a:ext cx="357190" cy="142876"/>
          </a:xfrm>
          <a:prstGeom prst="line">
            <a:avLst/>
          </a:prstGeom>
        </p:spPr>
        <p:style>
          <a:lnRef idx="3">
            <a:schemeClr val="accent1"/>
          </a:lnRef>
          <a:fillRef idx="0">
            <a:schemeClr val="accent1"/>
          </a:fillRef>
          <a:effectRef idx="2">
            <a:schemeClr val="accent1"/>
          </a:effectRef>
          <a:fontRef idx="minor">
            <a:schemeClr val="tx1"/>
          </a:fontRef>
        </p:style>
      </p:cxnSp>
      <p:sp>
        <p:nvSpPr>
          <p:cNvPr id="24" name="Seta para a direita 23"/>
          <p:cNvSpPr/>
          <p:nvPr/>
        </p:nvSpPr>
        <p:spPr>
          <a:xfrm>
            <a:off x="3571868" y="4786322"/>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24"/>
          <p:cNvSpPr txBox="1"/>
          <p:nvPr/>
        </p:nvSpPr>
        <p:spPr>
          <a:xfrm>
            <a:off x="1785918" y="5572140"/>
            <a:ext cx="6109365" cy="369332"/>
          </a:xfrm>
          <a:prstGeom prst="rect">
            <a:avLst/>
          </a:prstGeom>
          <a:noFill/>
        </p:spPr>
        <p:txBody>
          <a:bodyPr wrap="none" rtlCol="0">
            <a:spAutoFit/>
          </a:bodyPr>
          <a:lstStyle/>
          <a:p>
            <a:r>
              <a:rPr lang="pt-PT" b="1" dirty="0" smtClean="0">
                <a:solidFill>
                  <a:srgbClr val="7030A0"/>
                </a:solidFill>
                <a:latin typeface="Arial" pitchFamily="34" charset="0"/>
                <a:cs typeface="Arial" pitchFamily="34" charset="0"/>
              </a:rPr>
              <a:t>Conclusão:                                      (</a:t>
            </a:r>
            <a:r>
              <a:rPr lang="pt-PT" b="1" i="1" u="sng" dirty="0" smtClean="0">
                <a:solidFill>
                  <a:srgbClr val="7030A0"/>
                </a:solidFill>
                <a:latin typeface="Arial" pitchFamily="34" charset="0"/>
                <a:cs typeface="Arial" pitchFamily="34" charset="0"/>
              </a:rPr>
              <a:t>Relação de Mayer</a:t>
            </a:r>
            <a:r>
              <a:rPr lang="pt-PT" b="1" dirty="0" smtClean="0">
                <a:solidFill>
                  <a:srgbClr val="7030A0"/>
                </a:solidFill>
                <a:latin typeface="Arial" pitchFamily="34" charset="0"/>
                <a:cs typeface="Arial" pitchFamily="34" charset="0"/>
              </a:rPr>
              <a:t>)  </a:t>
            </a:r>
            <a:endParaRPr lang="pt-PT" b="1" dirty="0">
              <a:solidFill>
                <a:srgbClr val="7030A0"/>
              </a:solidFill>
              <a:latin typeface="Arial" pitchFamily="34" charset="0"/>
              <a:cs typeface="Arial" pitchFamily="34" charset="0"/>
            </a:endParaRPr>
          </a:p>
        </p:txBody>
      </p:sp>
      <p:graphicFrame>
        <p:nvGraphicFramePr>
          <p:cNvPr id="50190" name="Object 14"/>
          <p:cNvGraphicFramePr>
            <a:graphicFrameLocks noChangeAspect="1"/>
          </p:cNvGraphicFramePr>
          <p:nvPr/>
        </p:nvGraphicFramePr>
        <p:xfrm>
          <a:off x="3459167" y="5500702"/>
          <a:ext cx="1827213" cy="463550"/>
        </p:xfrm>
        <a:graphic>
          <a:graphicData uri="http://schemas.openxmlformats.org/presentationml/2006/ole">
            <p:oleObj spid="_x0000_s50190" name="Equação" r:id="rId8" imgW="1015920" imgH="253800" progId="Equation.3">
              <p:embed/>
            </p:oleObj>
          </a:graphicData>
        </a:graphic>
      </p:graphicFrame>
      <p:sp>
        <p:nvSpPr>
          <p:cNvPr id="27" name="Rectângulo 26"/>
          <p:cNvSpPr/>
          <p:nvPr/>
        </p:nvSpPr>
        <p:spPr>
          <a:xfrm>
            <a:off x="214282" y="285728"/>
            <a:ext cx="4572000" cy="369332"/>
          </a:xfrm>
          <a:prstGeom prst="rect">
            <a:avLst/>
          </a:prstGeom>
        </p:spPr>
        <p:txBody>
          <a:bodyPr>
            <a:spAutoFit/>
          </a:bodyPr>
          <a:lstStyle/>
          <a:p>
            <a:pPr indent="269875" algn="just" eaLnBrk="0" hangingPunct="0">
              <a:defRPr/>
            </a:pPr>
            <a:r>
              <a:rPr lang="pt-PT" b="1" dirty="0" smtClean="0">
                <a:solidFill>
                  <a:srgbClr val="FF0000"/>
                </a:solidFill>
                <a:latin typeface="Arial" pitchFamily="34" charset="0"/>
                <a:ea typeface="Times New Roman" pitchFamily="18" charset="0"/>
                <a:cs typeface="Arial" pitchFamily="34" charset="0"/>
              </a:rPr>
              <a:t>Capacidades caloríficas</a:t>
            </a:r>
            <a:endParaRPr lang="pt-PT" b="1" dirty="0">
              <a:solidFill>
                <a:srgbClr val="FF0000"/>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857232"/>
            <a:ext cx="7858180" cy="1477328"/>
          </a:xfrm>
          <a:prstGeom prst="rect">
            <a:avLst/>
          </a:prstGeom>
          <a:noFill/>
        </p:spPr>
        <p:txBody>
          <a:bodyPr wrap="square" rtlCol="0">
            <a:spAutoFit/>
          </a:bodyPr>
          <a:lstStyle/>
          <a:p>
            <a:pPr algn="just"/>
            <a:r>
              <a:rPr lang="pt-PT" b="1" dirty="0" smtClean="0">
                <a:latin typeface="Arial" pitchFamily="34" charset="0"/>
                <a:cs typeface="Arial" pitchFamily="34" charset="0"/>
              </a:rPr>
              <a:t>Quando se fornece energia a um gás retido num certo volume, onde as moléculas se encontram afastadas umas das outras (gás perfeito) essa energia é absorvida pelas moléculas que irão alterar a sua energia </a:t>
            </a:r>
            <a:r>
              <a:rPr lang="pt-PT" b="1" dirty="0" err="1" smtClean="0">
                <a:latin typeface="Arial" pitchFamily="34" charset="0"/>
                <a:cs typeface="Arial" pitchFamily="34" charset="0"/>
              </a:rPr>
              <a:t>translaccional</a:t>
            </a:r>
            <a:r>
              <a:rPr lang="pt-PT" b="1" dirty="0" smtClean="0">
                <a:latin typeface="Arial" pitchFamily="34" charset="0"/>
                <a:cs typeface="Arial" pitchFamily="34" charset="0"/>
              </a:rPr>
              <a:t> e também as energias rotacional, </a:t>
            </a:r>
            <a:r>
              <a:rPr lang="pt-PT" b="1" dirty="0" err="1" smtClean="0">
                <a:latin typeface="Arial" pitchFamily="34" charset="0"/>
                <a:cs typeface="Arial" pitchFamily="34" charset="0"/>
              </a:rPr>
              <a:t>vibracioanal</a:t>
            </a:r>
            <a:r>
              <a:rPr lang="pt-PT" b="1" dirty="0" smtClean="0">
                <a:latin typeface="Arial" pitchFamily="34" charset="0"/>
                <a:cs typeface="Arial" pitchFamily="34" charset="0"/>
              </a:rPr>
              <a:t>, etc.</a:t>
            </a:r>
          </a:p>
        </p:txBody>
      </p:sp>
      <p:sp>
        <p:nvSpPr>
          <p:cNvPr id="51201" name="Rectangle 1"/>
          <p:cNvSpPr>
            <a:spLocks noChangeArrowheads="1"/>
          </p:cNvSpPr>
          <p:nvPr/>
        </p:nvSpPr>
        <p:spPr bwMode="auto">
          <a:xfrm>
            <a:off x="428596" y="2237424"/>
            <a:ext cx="80010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b="1" i="0" u="none" strike="noStrike" cap="none" normalizeH="0" baseline="0" dirty="0" smtClean="0">
                <a:ln>
                  <a:noFill/>
                </a:ln>
                <a:solidFill>
                  <a:schemeClr val="tx1"/>
                </a:solidFill>
                <a:effectLst/>
                <a:latin typeface="Arial" pitchFamily="34" charset="0"/>
                <a:ea typeface="Times New Roman" pitchFamily="18" charset="0"/>
              </a:rPr>
              <a:t>Admite-se que estas diferentes energias moleculares são separáveis e que, portanto, a capacidade calorífica de uma substância aparecerá em resultado de contribuições devidas a cada uma dessas diferentes energias. Isto quer dizer que para um sistema gasoso confinado a um certo volume (</a:t>
            </a:r>
            <a:r>
              <a:rPr kumimoji="0" lang="pt-PT" b="1" i="1" u="none" strike="noStrike" cap="none" normalizeH="0" baseline="0" dirty="0" smtClean="0">
                <a:ln>
                  <a:noFill/>
                </a:ln>
                <a:solidFill>
                  <a:schemeClr val="tx1"/>
                </a:solidFill>
                <a:effectLst/>
                <a:latin typeface="Arial" pitchFamily="34" charset="0"/>
                <a:ea typeface="Times New Roman" pitchFamily="18" charset="0"/>
              </a:rPr>
              <a:t>V</a:t>
            </a:r>
            <a:r>
              <a:rPr kumimoji="0" lang="pt-PT" b="1" i="0" u="none" strike="noStrike" cap="none" normalizeH="0" baseline="0" dirty="0" smtClean="0">
                <a:ln>
                  <a:noFill/>
                </a:ln>
                <a:solidFill>
                  <a:schemeClr val="tx1"/>
                </a:solidFill>
                <a:effectLst/>
                <a:latin typeface="Arial" pitchFamily="34" charset="0"/>
                <a:ea typeface="Times New Roman" pitchFamily="18" charset="0"/>
              </a:rPr>
              <a:t> = </a:t>
            </a:r>
            <a:r>
              <a:rPr kumimoji="0" lang="pt-PT" b="1" i="0" u="none" strike="noStrike" cap="none" normalizeH="0" baseline="0" dirty="0" err="1" smtClean="0">
                <a:ln>
                  <a:noFill/>
                </a:ln>
                <a:solidFill>
                  <a:schemeClr val="tx1"/>
                </a:solidFill>
                <a:effectLst/>
                <a:latin typeface="Arial" pitchFamily="34" charset="0"/>
                <a:ea typeface="Times New Roman" pitchFamily="18" charset="0"/>
              </a:rPr>
              <a:t>cte</a:t>
            </a:r>
            <a:r>
              <a:rPr kumimoji="0" lang="pt-PT" b="1" i="0" u="none" strike="noStrike" cap="none" normalizeH="0" baseline="0" dirty="0" smtClean="0">
                <a:ln>
                  <a:noFill/>
                </a:ln>
                <a:solidFill>
                  <a:schemeClr val="tx1"/>
                </a:solidFill>
                <a:effectLst/>
                <a:latin typeface="Arial" pitchFamily="34" charset="0"/>
                <a:ea typeface="Times New Roman" pitchFamily="18" charset="0"/>
              </a:rPr>
              <a:t>), é:</a:t>
            </a:r>
            <a:endParaRPr kumimoji="0" lang="pt-PT" b="1" i="0" u="none" strike="noStrike" cap="none" normalizeH="0" baseline="0" dirty="0" smtClean="0">
              <a:ln>
                <a:noFill/>
              </a:ln>
              <a:solidFill>
                <a:schemeClr val="tx1"/>
              </a:solidFill>
              <a:effectLst/>
              <a:latin typeface="Arial" pitchFamily="34" charset="0"/>
            </a:endParaRPr>
          </a:p>
        </p:txBody>
      </p:sp>
      <p:sp>
        <p:nvSpPr>
          <p:cNvPr id="51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51202" name="Object 2"/>
          <p:cNvGraphicFramePr>
            <a:graphicFrameLocks noChangeAspect="1"/>
          </p:cNvGraphicFramePr>
          <p:nvPr/>
        </p:nvGraphicFramePr>
        <p:xfrm>
          <a:off x="2571736" y="3643314"/>
          <a:ext cx="5807891" cy="514352"/>
        </p:xfrm>
        <a:graphic>
          <a:graphicData uri="http://schemas.openxmlformats.org/presentationml/2006/ole">
            <p:oleObj spid="_x0000_s51202" name="Equação" r:id="rId3" imgW="2578100" imgH="228600" progId="Equation.3">
              <p:embed/>
            </p:oleObj>
          </a:graphicData>
        </a:graphic>
      </p:graphicFrame>
      <p:sp>
        <p:nvSpPr>
          <p:cNvPr id="51204" name="Rectangle 4"/>
          <p:cNvSpPr>
            <a:spLocks noChangeArrowheads="1"/>
          </p:cNvSpPr>
          <p:nvPr/>
        </p:nvSpPr>
        <p:spPr bwMode="auto">
          <a:xfrm>
            <a:off x="285720" y="4214818"/>
            <a:ext cx="821537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pt-PT" sz="1600" b="0" i="1" u="none" strike="noStrike" cap="none" normalizeH="0" baseline="0" dirty="0" err="1" smtClean="0">
                <a:ln>
                  <a:noFill/>
                </a:ln>
                <a:solidFill>
                  <a:schemeClr val="tx1"/>
                </a:solidFill>
                <a:effectLst/>
                <a:latin typeface="Arial" pitchFamily="34" charset="0"/>
                <a:ea typeface="Times New Roman" pitchFamily="18" charset="0"/>
              </a:rPr>
              <a:t>C</a:t>
            </a:r>
            <a:r>
              <a:rPr kumimoji="0" lang="pt-PT" sz="1600" b="0" i="1" u="none" strike="noStrike" cap="none" normalizeH="0" baseline="-30000" dirty="0" err="1" smtClean="0">
                <a:ln>
                  <a:noFill/>
                </a:ln>
                <a:solidFill>
                  <a:schemeClr val="tx1"/>
                </a:solidFill>
                <a:effectLst/>
                <a:latin typeface="Arial" pitchFamily="34" charset="0"/>
                <a:ea typeface="Times New Roman" pitchFamily="18" charset="0"/>
              </a:rPr>
              <a:t>V</a:t>
            </a:r>
            <a:r>
              <a:rPr kumimoji="0" lang="pt-PT" sz="1600" b="0" i="0" u="none" strike="noStrike" cap="none" normalizeH="0" baseline="-30000" dirty="0" err="1" smtClean="0">
                <a:ln>
                  <a:noFill/>
                </a:ln>
                <a:solidFill>
                  <a:schemeClr val="tx1"/>
                </a:solidFill>
                <a:effectLst/>
                <a:latin typeface="Arial" pitchFamily="34" charset="0"/>
                <a:ea typeface="Times New Roman" pitchFamily="18" charset="0"/>
              </a:rPr>
              <a:t>,transl</a:t>
            </a:r>
            <a:r>
              <a:rPr kumimoji="0" lang="pt-PT" sz="1600" b="0" i="0" u="none" strike="noStrike" cap="none" normalizeH="0" baseline="-30000" dirty="0" smtClean="0">
                <a:ln>
                  <a:noFill/>
                </a:ln>
                <a:solidFill>
                  <a:schemeClr val="tx1"/>
                </a:solidFill>
                <a:effectLst/>
                <a:latin typeface="Arial" pitchFamily="34" charset="0"/>
                <a:ea typeface="Times New Roman" pitchFamily="18" charset="0"/>
              </a:rPr>
              <a:t> </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é a contribuição da energia </a:t>
            </a:r>
            <a:r>
              <a:rPr kumimoji="0" lang="pt-PT" sz="1600" b="0" i="0" u="none" strike="noStrike" cap="none" normalizeH="0" baseline="0" dirty="0" err="1" smtClean="0">
                <a:ln>
                  <a:noFill/>
                </a:ln>
                <a:solidFill>
                  <a:schemeClr val="tx1"/>
                </a:solidFill>
                <a:effectLst/>
                <a:latin typeface="Arial" pitchFamily="34" charset="0"/>
                <a:ea typeface="Times New Roman" pitchFamily="18" charset="0"/>
              </a:rPr>
              <a:t>translaccional</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das moléculas para </a:t>
            </a:r>
            <a:r>
              <a:rPr lang="pt-PT" sz="1600" i="1" dirty="0" smtClean="0">
                <a:latin typeface="Arial" pitchFamily="34" charset="0"/>
                <a:ea typeface="Times New Roman" pitchFamily="18" charset="0"/>
              </a:rPr>
              <a:t>C</a:t>
            </a:r>
            <a:r>
              <a:rPr lang="pt-PT" sz="1600" i="1" baseline="-30000" dirty="0" smtClean="0">
                <a:latin typeface="Arial" pitchFamily="34" charset="0"/>
                <a:ea typeface="Times New Roman" pitchFamily="18" charset="0"/>
              </a:rPr>
              <a:t>V</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a:t>
            </a:r>
          </a:p>
          <a:p>
            <a:pPr lvl="0" algn="just" fontAlgn="base">
              <a:spcBef>
                <a:spcPct val="0"/>
              </a:spcBef>
              <a:spcAft>
                <a:spcPct val="0"/>
              </a:spcAft>
            </a:pP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a:t>
            </a:r>
            <a:r>
              <a:rPr lang="pt-PT" sz="1600" i="1" dirty="0" err="1" smtClean="0">
                <a:latin typeface="Arial" pitchFamily="34" charset="0"/>
                <a:ea typeface="Times New Roman" pitchFamily="18" charset="0"/>
              </a:rPr>
              <a:t>C</a:t>
            </a:r>
            <a:r>
              <a:rPr lang="pt-PT" sz="1600" i="1" baseline="-30000" dirty="0" err="1" smtClean="0">
                <a:latin typeface="Arial" pitchFamily="34" charset="0"/>
                <a:ea typeface="Times New Roman" pitchFamily="18" charset="0"/>
              </a:rPr>
              <a:t>V</a:t>
            </a:r>
            <a:r>
              <a:rPr lang="pt-PT" sz="1600" baseline="-30000" dirty="0" err="1" smtClean="0">
                <a:latin typeface="Arial" pitchFamily="34" charset="0"/>
                <a:ea typeface="Times New Roman" pitchFamily="18" charset="0"/>
              </a:rPr>
              <a:t>,rot</a:t>
            </a:r>
            <a:r>
              <a:rPr lang="pt-PT" sz="1600" baseline="-30000" dirty="0" smtClean="0">
                <a:latin typeface="Arial" pitchFamily="34" charset="0"/>
                <a:ea typeface="Times New Roman" pitchFamily="18" charset="0"/>
              </a:rPr>
              <a:t> </a:t>
            </a:r>
            <a:r>
              <a:rPr lang="pt-PT" sz="1600" dirty="0" smtClean="0">
                <a:latin typeface="Arial" pitchFamily="34" charset="0"/>
                <a:ea typeface="Times New Roman" pitchFamily="18" charset="0"/>
              </a:rPr>
              <a:t>        é a contribuição da energia rotacional</a:t>
            </a:r>
            <a:r>
              <a:rPr lang="pt-PT" sz="1600" baseline="-30000" dirty="0" smtClean="0">
                <a:latin typeface="Arial" pitchFamily="34" charset="0"/>
                <a:ea typeface="Times New Roman" pitchFamily="18" charset="0"/>
              </a:rPr>
              <a:t> </a:t>
            </a:r>
            <a:r>
              <a:rPr lang="pt-PT" sz="1600" dirty="0" smtClean="0">
                <a:latin typeface="Arial" pitchFamily="34" charset="0"/>
                <a:ea typeface="Times New Roman" pitchFamily="18" charset="0"/>
              </a:rPr>
              <a:t>das moléculas para </a:t>
            </a:r>
            <a:r>
              <a:rPr lang="pt-PT" sz="1600" i="1" dirty="0" smtClean="0">
                <a:latin typeface="Arial" pitchFamily="34" charset="0"/>
                <a:ea typeface="Times New Roman" pitchFamily="18" charset="0"/>
              </a:rPr>
              <a:t>C</a:t>
            </a:r>
            <a:r>
              <a:rPr lang="pt-PT" sz="1600" i="1" baseline="-30000" dirty="0" smtClean="0">
                <a:latin typeface="Arial" pitchFamily="34" charset="0"/>
                <a:ea typeface="Times New Roman" pitchFamily="18" charset="0"/>
              </a:rPr>
              <a:t>V</a:t>
            </a:r>
            <a:r>
              <a:rPr lang="pt-PT" sz="1600" dirty="0" smtClean="0">
                <a:latin typeface="Arial" pitchFamily="34" charset="0"/>
                <a:ea typeface="Times New Roman" pitchFamily="18" charset="0"/>
              </a:rPr>
              <a:t>;</a:t>
            </a:r>
            <a:endParaRPr lang="pt-PT" sz="1600" baseline="-30000" dirty="0" smtClean="0">
              <a:latin typeface="Arial" pitchFamily="34" charset="0"/>
              <a:ea typeface="Times New Roman" pitchFamily="18" charset="0"/>
            </a:endParaRPr>
          </a:p>
          <a:p>
            <a:pPr lvl="0" algn="just" fontAlgn="base">
              <a:spcBef>
                <a:spcPct val="0"/>
              </a:spcBef>
              <a:spcAft>
                <a:spcPct val="0"/>
              </a:spcAft>
            </a:pPr>
            <a:r>
              <a:rPr lang="pt-PT" sz="1600" dirty="0" smtClean="0">
                <a:latin typeface="Arial" pitchFamily="34" charset="0"/>
                <a:ea typeface="Times New Roman" pitchFamily="18" charset="0"/>
              </a:rPr>
              <a:t> </a:t>
            </a:r>
            <a:r>
              <a:rPr lang="pt-PT" sz="1600" i="1" dirty="0" err="1" smtClean="0">
                <a:latin typeface="Arial" pitchFamily="34" charset="0"/>
                <a:ea typeface="Times New Roman" pitchFamily="18" charset="0"/>
              </a:rPr>
              <a:t>C</a:t>
            </a:r>
            <a:r>
              <a:rPr lang="pt-PT" sz="1600" i="1" baseline="-30000" dirty="0" err="1" smtClean="0">
                <a:latin typeface="Arial" pitchFamily="34" charset="0"/>
                <a:ea typeface="Times New Roman" pitchFamily="18" charset="0"/>
              </a:rPr>
              <a:t>V</a:t>
            </a:r>
            <a:r>
              <a:rPr lang="pt-PT" sz="1600" baseline="-30000" dirty="0" err="1" smtClean="0">
                <a:latin typeface="Arial" pitchFamily="34" charset="0"/>
                <a:ea typeface="Times New Roman" pitchFamily="18" charset="0"/>
              </a:rPr>
              <a:t>,vibr</a:t>
            </a:r>
            <a:r>
              <a:rPr kumimoji="0" lang="pt-PT" sz="1600" b="0" i="0" u="none" strike="noStrike" cap="none" normalizeH="0" baseline="0" dirty="0" smtClean="0">
                <a:ln>
                  <a:noFill/>
                </a:ln>
                <a:solidFill>
                  <a:schemeClr val="tx1"/>
                </a:solidFill>
                <a:effectLst/>
                <a:latin typeface="Arial" pitchFamily="34" charset="0"/>
                <a:ea typeface="Times New Roman" pitchFamily="18" charset="0"/>
              </a:rPr>
              <a:t>.       </a:t>
            </a:r>
            <a:r>
              <a:rPr lang="pt-PT" sz="1600" dirty="0" smtClean="0">
                <a:latin typeface="Arial" pitchFamily="34" charset="0"/>
                <a:ea typeface="Times New Roman" pitchFamily="18" charset="0"/>
              </a:rPr>
              <a:t>é a contribuição da energia </a:t>
            </a:r>
            <a:r>
              <a:rPr lang="pt-PT" sz="1600" dirty="0" err="1" smtClean="0">
                <a:latin typeface="Arial" pitchFamily="34" charset="0"/>
                <a:ea typeface="Times New Roman" pitchFamily="18" charset="0"/>
              </a:rPr>
              <a:t>vibracional</a:t>
            </a:r>
            <a:r>
              <a:rPr lang="pt-PT" sz="1600" dirty="0" smtClean="0">
                <a:latin typeface="Arial" pitchFamily="34" charset="0"/>
                <a:ea typeface="Times New Roman" pitchFamily="18" charset="0"/>
              </a:rPr>
              <a:t> das moléculas para </a:t>
            </a:r>
            <a:r>
              <a:rPr lang="pt-PT" sz="1600" i="1" dirty="0" smtClean="0">
                <a:latin typeface="Arial" pitchFamily="34" charset="0"/>
                <a:ea typeface="Times New Roman" pitchFamily="18" charset="0"/>
              </a:rPr>
              <a:t>C</a:t>
            </a:r>
            <a:r>
              <a:rPr lang="pt-PT" sz="1600" i="1" baseline="-30000" dirty="0" smtClean="0">
                <a:latin typeface="Arial" pitchFamily="34" charset="0"/>
                <a:ea typeface="Times New Roman" pitchFamily="18" charset="0"/>
              </a:rPr>
              <a:t>V</a:t>
            </a:r>
            <a:r>
              <a:rPr lang="pt-PT" sz="1600" dirty="0" smtClean="0">
                <a:latin typeface="Arial" pitchFamily="34" charset="0"/>
                <a:ea typeface="Times New Roman" pitchFamily="18" charset="0"/>
              </a:rPr>
              <a:t>; </a:t>
            </a:r>
            <a:r>
              <a:rPr lang="pt-PT" sz="1600" baseline="-30000" dirty="0" smtClean="0">
                <a:latin typeface="Arial" pitchFamily="34" charset="0"/>
                <a:ea typeface="Times New Roman" pitchFamily="18" charset="0"/>
              </a:rPr>
              <a:t> </a:t>
            </a:r>
            <a:endParaRPr kumimoji="0" lang="pt-PT" sz="1600" b="0" i="0" u="none" strike="noStrike" cap="none" normalizeH="0" baseline="0" dirty="0" smtClean="0">
              <a:ln>
                <a:noFill/>
              </a:ln>
              <a:solidFill>
                <a:schemeClr val="tx1"/>
              </a:solidFill>
              <a:effectLst/>
              <a:latin typeface="Arial" pitchFamily="34" charset="0"/>
              <a:ea typeface="Times New Roman" pitchFamily="18" charset="0"/>
            </a:endParaRPr>
          </a:p>
          <a:p>
            <a:pPr lvl="0" algn="just" fontAlgn="base">
              <a:spcBef>
                <a:spcPct val="0"/>
              </a:spcBef>
              <a:spcAft>
                <a:spcPct val="0"/>
              </a:spcAft>
            </a:pPr>
            <a:r>
              <a:rPr lang="pt-PT" sz="1600" i="1" dirty="0" err="1" smtClean="0">
                <a:latin typeface="Arial" pitchFamily="34" charset="0"/>
                <a:ea typeface="Times New Roman" pitchFamily="18" charset="0"/>
              </a:rPr>
              <a:t>C</a:t>
            </a:r>
            <a:r>
              <a:rPr lang="pt-PT" sz="1600" i="1" baseline="-30000" dirty="0" err="1" smtClean="0">
                <a:latin typeface="Arial" pitchFamily="34" charset="0"/>
                <a:ea typeface="Times New Roman" pitchFamily="18" charset="0"/>
              </a:rPr>
              <a:t>V</a:t>
            </a:r>
            <a:r>
              <a:rPr lang="pt-PT" sz="1600" baseline="-30000" dirty="0" err="1" smtClean="0">
                <a:latin typeface="Arial" pitchFamily="34" charset="0"/>
                <a:ea typeface="Times New Roman" pitchFamily="18" charset="0"/>
              </a:rPr>
              <a:t>,electr</a:t>
            </a:r>
            <a:r>
              <a:rPr lang="pt-PT" sz="1600" baseline="-30000" dirty="0" smtClean="0">
                <a:latin typeface="Arial" pitchFamily="34" charset="0"/>
                <a:ea typeface="Times New Roman" pitchFamily="18" charset="0"/>
              </a:rPr>
              <a:t>          </a:t>
            </a:r>
            <a:r>
              <a:rPr lang="pt-PT" sz="1600" dirty="0" smtClean="0">
                <a:latin typeface="Arial" pitchFamily="34" charset="0"/>
                <a:ea typeface="Times New Roman" pitchFamily="18" charset="0"/>
              </a:rPr>
              <a:t>é a contribuição da energia electrónica</a:t>
            </a:r>
            <a:r>
              <a:rPr lang="pt-PT" sz="1600" baseline="-30000" dirty="0" smtClean="0">
                <a:latin typeface="Arial" pitchFamily="34" charset="0"/>
                <a:ea typeface="Times New Roman" pitchFamily="18" charset="0"/>
              </a:rPr>
              <a:t> </a:t>
            </a:r>
            <a:r>
              <a:rPr lang="pt-PT" sz="1600" dirty="0" smtClean="0">
                <a:latin typeface="Arial" pitchFamily="34" charset="0"/>
                <a:ea typeface="Times New Roman" pitchFamily="18" charset="0"/>
              </a:rPr>
              <a:t>das moléculas para </a:t>
            </a:r>
            <a:r>
              <a:rPr lang="pt-PT" sz="1600" i="1" dirty="0" smtClean="0">
                <a:latin typeface="Arial" pitchFamily="34" charset="0"/>
                <a:ea typeface="Times New Roman" pitchFamily="18" charset="0"/>
              </a:rPr>
              <a:t>C</a:t>
            </a:r>
            <a:r>
              <a:rPr lang="pt-PT" sz="1600" i="1" baseline="-30000" dirty="0" smtClean="0">
                <a:latin typeface="Arial" pitchFamily="34" charset="0"/>
                <a:ea typeface="Times New Roman" pitchFamily="18" charset="0"/>
              </a:rPr>
              <a:t>V</a:t>
            </a:r>
            <a:r>
              <a:rPr lang="pt-PT" sz="1600" dirty="0" smtClean="0">
                <a:latin typeface="Arial" pitchFamily="34" charset="0"/>
                <a:ea typeface="Times New Roman" pitchFamily="18" charset="0"/>
              </a:rPr>
              <a:t>.</a:t>
            </a:r>
            <a:endParaRPr kumimoji="0" lang="pt-PT" sz="1600" b="0" i="0" u="none" strike="noStrike" cap="none" normalizeH="0" baseline="0" dirty="0" smtClean="0">
              <a:ln>
                <a:noFill/>
              </a:ln>
              <a:solidFill>
                <a:schemeClr val="tx1"/>
              </a:solidFill>
              <a:effectLst/>
              <a:latin typeface="Arial" pitchFamily="34" charset="0"/>
            </a:endParaRPr>
          </a:p>
        </p:txBody>
      </p:sp>
      <p:sp>
        <p:nvSpPr>
          <p:cNvPr id="512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282" y="714356"/>
            <a:ext cx="857256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buSzPct val="120000"/>
              <a:buFont typeface="Webdings" pitchFamily="18" charset="2"/>
              <a:buChar char=""/>
            </a:pPr>
            <a:r>
              <a:rPr lang="pt-PT" b="1" dirty="0" smtClean="0">
                <a:latin typeface="Arial" pitchFamily="34" charset="0"/>
                <a:cs typeface="Arial" pitchFamily="34" charset="0"/>
              </a:rPr>
              <a:t> O modelo do gás perfeito (e a teoria cinética dos gases) permite(m) concluir que a energia interna de um gás perfeito (moléculas pontuais) devido à </a:t>
            </a:r>
            <a:r>
              <a:rPr lang="pt-PT" b="1" dirty="0" err="1" smtClean="0">
                <a:latin typeface="Arial" pitchFamily="34" charset="0"/>
                <a:cs typeface="Arial" pitchFamily="34" charset="0"/>
              </a:rPr>
              <a:t>translacção</a:t>
            </a:r>
            <a:r>
              <a:rPr lang="pt-PT" b="1" dirty="0" smtClean="0">
                <a:latin typeface="Arial" pitchFamily="34" charset="0"/>
                <a:cs typeface="Arial" pitchFamily="34" charset="0"/>
              </a:rPr>
              <a:t> é </a:t>
            </a:r>
          </a:p>
          <a:p>
            <a:pPr algn="just">
              <a:buSzPct val="120000"/>
              <a:buFont typeface="Webdings" pitchFamily="18" charset="2"/>
              <a:buChar char=""/>
            </a:pPr>
            <a:endParaRPr lang="pt-PT" b="1" dirty="0" smtClean="0">
              <a:latin typeface="Arial" pitchFamily="34" charset="0"/>
              <a:cs typeface="Arial" pitchFamily="34" charset="0"/>
            </a:endParaRPr>
          </a:p>
          <a:p>
            <a:pPr algn="just">
              <a:buSzPct val="120000"/>
              <a:buFont typeface="Webdings" pitchFamily="18" charset="2"/>
              <a:buChar char=""/>
            </a:pPr>
            <a:endParaRPr lang="pt-PT" b="1" dirty="0" smtClean="0">
              <a:latin typeface="Arial" pitchFamily="34" charset="0"/>
              <a:cs typeface="Arial" pitchFamily="34" charset="0"/>
            </a:endParaRPr>
          </a:p>
          <a:p>
            <a:pPr algn="just">
              <a:buSzPct val="120000"/>
            </a:pPr>
            <a:endParaRPr lang="pt-PT" b="1" dirty="0">
              <a:latin typeface="Arial" pitchFamily="34" charset="0"/>
              <a:cs typeface="Arial" pitchFamily="34" charset="0"/>
            </a:endParaRPr>
          </a:p>
        </p:txBody>
      </p:sp>
      <p:graphicFrame>
        <p:nvGraphicFramePr>
          <p:cNvPr id="52226" name="Object 2"/>
          <p:cNvGraphicFramePr>
            <a:graphicFrameLocks noChangeAspect="1"/>
          </p:cNvGraphicFramePr>
          <p:nvPr/>
        </p:nvGraphicFramePr>
        <p:xfrm>
          <a:off x="2928926" y="1214422"/>
          <a:ext cx="1357312" cy="644525"/>
        </p:xfrm>
        <a:graphic>
          <a:graphicData uri="http://schemas.openxmlformats.org/presentationml/2006/ole">
            <p:oleObj spid="_x0000_s52226" name="Equação" r:id="rId3" imgW="723600" imgH="393480" progId="Equation.3">
              <p:embed/>
            </p:oleObj>
          </a:graphicData>
        </a:graphic>
      </p:graphicFrame>
      <p:sp>
        <p:nvSpPr>
          <p:cNvPr id="4" name="Rectângulo 3"/>
          <p:cNvSpPr/>
          <p:nvPr/>
        </p:nvSpPr>
        <p:spPr>
          <a:xfrm>
            <a:off x="0" y="285728"/>
            <a:ext cx="8715404" cy="369332"/>
          </a:xfrm>
          <a:prstGeom prst="rect">
            <a:avLst/>
          </a:prstGeom>
        </p:spPr>
        <p:txBody>
          <a:bodyPr wrap="square">
            <a:spAutoFit/>
          </a:bodyPr>
          <a:lstStyle/>
          <a:p>
            <a:pPr indent="269875" algn="just" eaLnBrk="0" hangingPunct="0">
              <a:defRPr/>
            </a:pPr>
            <a:r>
              <a:rPr lang="pt-PT" b="1" dirty="0" smtClean="0">
                <a:solidFill>
                  <a:srgbClr val="FF0000"/>
                </a:solidFill>
                <a:latin typeface="Arial" pitchFamily="34" charset="0"/>
                <a:ea typeface="Times New Roman" pitchFamily="18" charset="0"/>
                <a:cs typeface="Arial" pitchFamily="34" charset="0"/>
              </a:rPr>
              <a:t>Capacidade calorífica do gás perfeito. Cálculo das contribuições para </a:t>
            </a:r>
            <a:r>
              <a:rPr lang="pt-PT" b="1" dirty="0" smtClean="0">
                <a:solidFill>
                  <a:srgbClr val="FF0000"/>
                </a:solidFill>
                <a:latin typeface="Arial" pitchFamily="34" charset="0"/>
                <a:ea typeface="Times New Roman" pitchFamily="18" charset="0"/>
              </a:rPr>
              <a:t>C</a:t>
            </a:r>
            <a:r>
              <a:rPr lang="pt-PT" b="1" baseline="-30000" dirty="0" smtClean="0">
                <a:solidFill>
                  <a:srgbClr val="FF0000"/>
                </a:solidFill>
                <a:latin typeface="Arial" pitchFamily="34" charset="0"/>
                <a:ea typeface="Times New Roman" pitchFamily="18" charset="0"/>
              </a:rPr>
              <a:t>V</a:t>
            </a:r>
            <a:endParaRPr lang="pt-PT" b="1" dirty="0">
              <a:solidFill>
                <a:srgbClr val="FF0000"/>
              </a:solidFill>
              <a:latin typeface="Arial" pitchFamily="34" charset="0"/>
              <a:cs typeface="Arial" pitchFamily="34" charset="0"/>
            </a:endParaRPr>
          </a:p>
        </p:txBody>
      </p:sp>
      <p:graphicFrame>
        <p:nvGraphicFramePr>
          <p:cNvPr id="52227" name="Object 3"/>
          <p:cNvGraphicFramePr>
            <a:graphicFrameLocks noChangeAspect="1"/>
          </p:cNvGraphicFramePr>
          <p:nvPr/>
        </p:nvGraphicFramePr>
        <p:xfrm>
          <a:off x="4152549" y="1857364"/>
          <a:ext cx="2634029" cy="661987"/>
        </p:xfrm>
        <a:graphic>
          <a:graphicData uri="http://schemas.openxmlformats.org/presentationml/2006/ole">
            <p:oleObj spid="_x0000_s52227" name="Equação" r:id="rId4" imgW="1523880" imgH="444240" progId="Equation.3">
              <p:embed/>
            </p:oleObj>
          </a:graphicData>
        </a:graphic>
      </p:graphicFrame>
      <p:sp>
        <p:nvSpPr>
          <p:cNvPr id="7" name="CaixaDeTexto 6"/>
          <p:cNvSpPr txBox="1"/>
          <p:nvPr/>
        </p:nvSpPr>
        <p:spPr>
          <a:xfrm>
            <a:off x="2938102" y="1857364"/>
            <a:ext cx="1544802" cy="369332"/>
          </a:xfrm>
          <a:prstGeom prst="rect">
            <a:avLst/>
          </a:prstGeom>
          <a:noFill/>
        </p:spPr>
        <p:txBody>
          <a:bodyPr wrap="square" rtlCol="0">
            <a:spAutoFit/>
          </a:bodyPr>
          <a:lstStyle/>
          <a:p>
            <a:r>
              <a:rPr lang="pt-PT" b="1" dirty="0" smtClean="0">
                <a:latin typeface="Arial" pitchFamily="34" charset="0"/>
                <a:cs typeface="Arial" pitchFamily="34" charset="0"/>
              </a:rPr>
              <a:t>Portanto:  </a:t>
            </a:r>
            <a:endParaRPr lang="pt-PT" b="1" dirty="0">
              <a:latin typeface="Arial" pitchFamily="34" charset="0"/>
              <a:cs typeface="Arial" pitchFamily="34" charset="0"/>
            </a:endParaRPr>
          </a:p>
        </p:txBody>
      </p:sp>
      <p:sp>
        <p:nvSpPr>
          <p:cNvPr id="52228" name="Rectangle 4"/>
          <p:cNvSpPr>
            <a:spLocks noChangeArrowheads="1"/>
          </p:cNvSpPr>
          <p:nvPr/>
        </p:nvSpPr>
        <p:spPr bwMode="auto">
          <a:xfrm>
            <a:off x="214282" y="2571744"/>
            <a:ext cx="8643966" cy="38164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ebdings" pitchFamily="18" charset="2"/>
              <a:buChar char=""/>
              <a:tabLst/>
            </a:pP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conclusão anterior, é idêntica àquela a que se chegaria por aplicação de um outro resultado da Mecânica Estatística clássica: </a:t>
            </a:r>
            <a:r>
              <a:rPr kumimoji="0" lang="pt-PT" b="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o princípio da </a:t>
            </a:r>
            <a:r>
              <a:rPr kumimoji="0" lang="pt-PT" b="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equipartição</a:t>
            </a:r>
            <a:r>
              <a:rPr kumimoji="0" lang="pt-PT" b="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da energia.</a:t>
            </a:r>
            <a:endParaRPr lang="pt-PT" sz="1600" b="1" dirty="0" smtClean="0">
              <a:solidFill>
                <a:srgbClr val="C00000"/>
              </a:solidFill>
              <a:latin typeface="Arial" pitchFamily="34" charset="0"/>
              <a:ea typeface="Times New Roman" pitchFamily="18" charset="0"/>
              <a:cs typeface="Arial" pitchFamily="34" charset="0"/>
            </a:endParaRPr>
          </a:p>
          <a:p>
            <a:pPr lvl="0" algn="just" fontAlgn="base">
              <a:spcBef>
                <a:spcPct val="0"/>
              </a:spcBef>
              <a:spcAft>
                <a:spcPct val="0"/>
              </a:spcAft>
            </a:pPr>
            <a:r>
              <a:rPr kumimoji="0" lang="pt-PT" sz="1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Segundo este princípio, num sistema molecular em equilíbrio, à temperatura T, a energia total média de cada molécula divide-se em partes iguais pelos diversos graus de liberdade da molécula, cabendo a cada um deles uma contribuição igual a ½ </a:t>
            </a:r>
            <a:r>
              <a:rPr kumimoji="0" lang="pt-PT" sz="16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pt-PT" sz="1600" b="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B</a:t>
            </a:r>
            <a:r>
              <a:rPr kumimoji="0" lang="pt-PT" sz="16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t>
            </a:r>
            <a:r>
              <a:rPr lang="pt-PT" sz="1600" b="1" dirty="0" smtClean="0">
                <a:latin typeface="Arial" pitchFamily="34" charset="0"/>
                <a:ea typeface="Times New Roman" pitchFamily="18" charset="0"/>
                <a:cs typeface="Arial" pitchFamily="34" charset="0"/>
              </a:rPr>
              <a:t> onde </a:t>
            </a:r>
            <a:r>
              <a:rPr lang="pt-PT" sz="1600" b="1" dirty="0" err="1" smtClean="0">
                <a:latin typeface="Arial" pitchFamily="34" charset="0"/>
                <a:ea typeface="Times New Roman" pitchFamily="18" charset="0"/>
                <a:cs typeface="Arial" pitchFamily="34" charset="0"/>
              </a:rPr>
              <a:t>k</a:t>
            </a:r>
            <a:r>
              <a:rPr lang="pt-PT" sz="1600" b="1" baseline="-30000" dirty="0" err="1" smtClean="0">
                <a:latin typeface="Arial" pitchFamily="34" charset="0"/>
                <a:ea typeface="Times New Roman" pitchFamily="18" charset="0"/>
                <a:cs typeface="Arial" pitchFamily="34" charset="0"/>
              </a:rPr>
              <a:t>B</a:t>
            </a:r>
            <a:r>
              <a:rPr lang="pt-PT" sz="1600" b="1" dirty="0" smtClean="0">
                <a:latin typeface="Arial" pitchFamily="34" charset="0"/>
                <a:ea typeface="Times New Roman" pitchFamily="18" charset="0"/>
                <a:cs typeface="Arial" pitchFamily="34" charset="0"/>
              </a:rPr>
              <a:t> é a constante de </a:t>
            </a:r>
            <a:r>
              <a:rPr lang="pt-PT" sz="1600" b="1" dirty="0" err="1" smtClean="0">
                <a:latin typeface="Arial" pitchFamily="34" charset="0"/>
                <a:ea typeface="Times New Roman" pitchFamily="18" charset="0"/>
                <a:cs typeface="Arial" pitchFamily="34" charset="0"/>
              </a:rPr>
              <a:t>Boltzmann</a:t>
            </a:r>
            <a:r>
              <a:rPr lang="pt-PT" sz="1600" b="1" dirty="0" smtClean="0">
                <a:latin typeface="Arial" pitchFamily="34" charset="0"/>
                <a:ea typeface="Times New Roman" pitchFamily="18" charset="0"/>
                <a:cs typeface="Arial" pitchFamily="34" charset="0"/>
              </a:rPr>
              <a:t> (Para 1 mole de moléculas a contribuição é ½ RT por grau de liberdade).</a:t>
            </a:r>
            <a:r>
              <a:rPr lang="pt-PT" sz="1600" b="1" dirty="0" smtClean="0">
                <a:latin typeface="Arial" pitchFamily="34" charset="0"/>
                <a:cs typeface="Arial" pitchFamily="34" charset="0"/>
              </a:rPr>
              <a:t> </a:t>
            </a:r>
          </a:p>
          <a:p>
            <a:pPr lvl="0" algn="just" fontAlgn="base">
              <a:spcBef>
                <a:spcPct val="0"/>
              </a:spcBef>
              <a:spcAft>
                <a:spcPct val="0"/>
              </a:spcAft>
            </a:pPr>
            <a:endParaRPr kumimoji="0" lang="pt-PT" sz="1600" b="1" u="none" strike="noStrike" cap="none" normalizeH="0" baseline="0" dirty="0" smtClean="0">
              <a:ln>
                <a:noFill/>
              </a:ln>
              <a:solidFill>
                <a:schemeClr val="tx1"/>
              </a:solidFill>
              <a:effectLst/>
              <a:latin typeface="Arial" pitchFamily="34" charset="0"/>
              <a:cs typeface="Arial" pitchFamily="34" charset="0"/>
            </a:endParaRPr>
          </a:p>
          <a:p>
            <a:pPr lvl="0" algn="just" fontAlgn="base">
              <a:spcBef>
                <a:spcPct val="0"/>
              </a:spcBef>
              <a:spcAft>
                <a:spcPct val="0"/>
              </a:spcAft>
            </a:pPr>
            <a:endParaRPr lang="pt-PT" sz="1600" b="1" dirty="0" smtClean="0">
              <a:solidFill>
                <a:schemeClr val="tx1"/>
              </a:solidFill>
              <a:latin typeface="Arial" pitchFamily="34" charset="0"/>
              <a:cs typeface="Arial" pitchFamily="34" charset="0"/>
            </a:endParaRPr>
          </a:p>
          <a:p>
            <a:pPr lvl="0" algn="just" fontAlgn="base">
              <a:spcBef>
                <a:spcPct val="0"/>
              </a:spcBef>
              <a:spcAft>
                <a:spcPct val="0"/>
              </a:spcAft>
            </a:pPr>
            <a:endParaRPr kumimoji="0" lang="pt-PT" sz="1600" b="1" u="none" strike="noStrike" cap="none" normalizeH="0" baseline="0" dirty="0" smtClean="0">
              <a:ln>
                <a:noFill/>
              </a:ln>
              <a:solidFill>
                <a:schemeClr val="tx1"/>
              </a:solidFill>
              <a:effectLst/>
              <a:latin typeface="Arial" pitchFamily="34" charset="0"/>
              <a:cs typeface="Arial" pitchFamily="34" charset="0"/>
            </a:endParaRPr>
          </a:p>
          <a:p>
            <a:pPr lvl="0" algn="just" fontAlgn="base">
              <a:spcBef>
                <a:spcPct val="0"/>
              </a:spcBef>
              <a:spcAft>
                <a:spcPct val="0"/>
              </a:spcAft>
            </a:pPr>
            <a:endParaRPr lang="pt-PT" sz="1600" b="1" dirty="0" smtClean="0">
              <a:solidFill>
                <a:schemeClr val="tx1"/>
              </a:solidFill>
              <a:latin typeface="Arial" pitchFamily="34" charset="0"/>
              <a:cs typeface="Arial" pitchFamily="34" charset="0"/>
            </a:endParaRPr>
          </a:p>
          <a:p>
            <a:pPr lvl="0" algn="just" fontAlgn="base">
              <a:spcBef>
                <a:spcPct val="0"/>
              </a:spcBef>
              <a:spcAft>
                <a:spcPct val="0"/>
              </a:spcAft>
            </a:pPr>
            <a:endParaRPr kumimoji="0" lang="pt-PT" sz="1600" b="1" u="none" strike="noStrike" cap="none" normalizeH="0" baseline="0" dirty="0" smtClean="0">
              <a:ln>
                <a:noFill/>
              </a:ln>
              <a:solidFill>
                <a:schemeClr val="tx1"/>
              </a:solidFill>
              <a:effectLst/>
              <a:latin typeface="Arial" pitchFamily="34" charset="0"/>
              <a:cs typeface="Arial" pitchFamily="34" charset="0"/>
            </a:endParaRPr>
          </a:p>
          <a:p>
            <a:pPr lvl="0" algn="just" fontAlgn="base">
              <a:spcBef>
                <a:spcPct val="0"/>
              </a:spcBef>
              <a:spcAft>
                <a:spcPct val="0"/>
              </a:spcAft>
            </a:pPr>
            <a:endParaRPr lang="pt-PT" sz="1600" b="1" dirty="0" smtClean="0">
              <a:solidFill>
                <a:schemeClr val="tx1"/>
              </a:solidFill>
              <a:latin typeface="Arial" pitchFamily="34" charset="0"/>
              <a:cs typeface="Arial" pitchFamily="34" charset="0"/>
            </a:endParaRPr>
          </a:p>
          <a:p>
            <a:pPr lvl="0" algn="just" fontAlgn="base">
              <a:spcBef>
                <a:spcPct val="0"/>
              </a:spcBef>
              <a:spcAft>
                <a:spcPct val="0"/>
              </a:spcAft>
            </a:pPr>
            <a:endParaRPr kumimoji="0" lang="pt-PT" sz="1600" b="1" u="none" strike="noStrike" cap="none" normalizeH="0" baseline="0" dirty="0" smtClean="0">
              <a:ln>
                <a:noFill/>
              </a:ln>
              <a:solidFill>
                <a:schemeClr val="tx1"/>
              </a:solidFill>
              <a:effectLst/>
              <a:latin typeface="Arial" pitchFamily="34" charset="0"/>
              <a:cs typeface="Arial" pitchFamily="34" charset="0"/>
            </a:endParaRPr>
          </a:p>
          <a:p>
            <a:pPr lvl="0" algn="just" fontAlgn="base">
              <a:spcBef>
                <a:spcPct val="0"/>
              </a:spcBef>
              <a:spcAft>
                <a:spcPct val="0"/>
              </a:spcAft>
            </a:pPr>
            <a:endParaRPr lang="pt-PT" sz="1600" b="1" dirty="0" smtClean="0">
              <a:solidFill>
                <a:schemeClr val="tx1"/>
              </a:solidFill>
              <a:latin typeface="Arial" pitchFamily="34" charset="0"/>
              <a:cs typeface="Arial" pitchFamily="34" charset="0"/>
            </a:endParaRPr>
          </a:p>
        </p:txBody>
      </p:sp>
      <p:graphicFrame>
        <p:nvGraphicFramePr>
          <p:cNvPr id="52230" name="Object 6"/>
          <p:cNvGraphicFramePr>
            <a:graphicFrameLocks noChangeAspect="1"/>
          </p:cNvGraphicFramePr>
          <p:nvPr/>
        </p:nvGraphicFramePr>
        <p:xfrm>
          <a:off x="3143240" y="5786454"/>
          <a:ext cx="1000132" cy="508197"/>
        </p:xfrm>
        <a:graphic>
          <a:graphicData uri="http://schemas.openxmlformats.org/presentationml/2006/ole">
            <p:oleObj spid="_x0000_s52230" name="Equação" r:id="rId5" imgW="761760" imgH="393480" progId="Equation.3">
              <p:embed/>
            </p:oleObj>
          </a:graphicData>
        </a:graphic>
      </p:graphicFrame>
      <p:sp>
        <p:nvSpPr>
          <p:cNvPr id="52231" name="Rectangle 7"/>
          <p:cNvSpPr>
            <a:spLocks noChangeArrowheads="1"/>
          </p:cNvSpPr>
          <p:nvPr/>
        </p:nvSpPr>
        <p:spPr bwMode="auto">
          <a:xfrm>
            <a:off x="285720" y="492919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PT"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a </a:t>
            </a:r>
            <a:r>
              <a:rPr kumimoji="0" lang="pt-PT"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translacção</a:t>
            </a:r>
            <a:r>
              <a:rPr lang="pt-PT" b="1" i="1" dirty="0" smtClean="0">
                <a:latin typeface="Arial" pitchFamily="34" charset="0"/>
                <a:ea typeface="Times New Roman" pitchFamily="18" charset="0"/>
                <a:cs typeface="Arial" pitchFamily="34" charset="0"/>
              </a:rPr>
              <a:t>, u</a:t>
            </a:r>
            <a:r>
              <a:rPr kumimoji="0" lang="pt-PT"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 molécula tem apenas três graus de liberdade que </a:t>
            </a:r>
          </a:p>
          <a:p>
            <a:pPr marL="0" marR="0" lvl="0" indent="0" algn="l" defTabSz="914400" rtl="0" eaLnBrk="1" fontAlgn="base" latinLnBrk="0" hangingPunct="1">
              <a:lnSpc>
                <a:spcPct val="150000"/>
              </a:lnSpc>
              <a:spcBef>
                <a:spcPct val="0"/>
              </a:spcBef>
              <a:spcAft>
                <a:spcPct val="0"/>
              </a:spcAft>
              <a:buClrTx/>
              <a:buSzTx/>
              <a:buFontTx/>
              <a:buNone/>
              <a:tabLst/>
            </a:pPr>
            <a:r>
              <a:rPr kumimoji="0" lang="pt-PT"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são as coordenadas cartesianas x, y e z. Consequentemente, a energia total </a:t>
            </a:r>
          </a:p>
          <a:p>
            <a:pPr marL="0" marR="0" lvl="0" indent="0" algn="l" defTabSz="914400" rtl="0" eaLnBrk="1" fontAlgn="base" latinLnBrk="0" hangingPunct="1">
              <a:lnSpc>
                <a:spcPct val="150000"/>
              </a:lnSpc>
              <a:spcBef>
                <a:spcPct val="0"/>
              </a:spcBef>
              <a:spcAft>
                <a:spcPct val="0"/>
              </a:spcAft>
              <a:buClrTx/>
              <a:buSzTx/>
              <a:buFontTx/>
              <a:buNone/>
              <a:tabLst/>
            </a:pPr>
            <a:r>
              <a:rPr kumimoji="0" lang="pt-PT"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duma tal molécula   será </a:t>
            </a:r>
            <a:r>
              <a:rPr kumimoji="0" lang="pt-PT" b="1" i="1" u="none" strike="noStrike" cap="none" normalizeH="0" dirty="0" smtClean="0">
                <a:ln>
                  <a:noFill/>
                </a:ln>
                <a:solidFill>
                  <a:schemeClr val="tx1"/>
                </a:solidFill>
                <a:effectLst/>
                <a:latin typeface="Arial" pitchFamily="34" charset="0"/>
                <a:ea typeface="Times New Roman" pitchFamily="18" charset="0"/>
                <a:cs typeface="Arial" pitchFamily="34" charset="0"/>
              </a:rPr>
              <a:t>                ou              por mole de moléculas.</a:t>
            </a:r>
            <a:endParaRPr kumimoji="0" lang="pt-PT" b="1"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pt-PT" b="1" i="1"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graphicFrame>
        <p:nvGraphicFramePr>
          <p:cNvPr id="52234" name="Object 10"/>
          <p:cNvGraphicFramePr>
            <a:graphicFrameLocks noChangeAspect="1"/>
          </p:cNvGraphicFramePr>
          <p:nvPr/>
        </p:nvGraphicFramePr>
        <p:xfrm>
          <a:off x="4614930" y="5786454"/>
          <a:ext cx="671450" cy="539751"/>
        </p:xfrm>
        <a:graphic>
          <a:graphicData uri="http://schemas.openxmlformats.org/presentationml/2006/ole">
            <p:oleObj spid="_x0000_s52234" name="Equação" r:id="rId6" imgW="482400" imgH="393480" progId="Equation.3">
              <p:embed/>
            </p:oleObj>
          </a:graphicData>
        </a:graphic>
      </p:graphicFrame>
      <p:sp>
        <p:nvSpPr>
          <p:cNvPr id="16" name="Rectângulo 15"/>
          <p:cNvSpPr/>
          <p:nvPr/>
        </p:nvSpPr>
        <p:spPr>
          <a:xfrm>
            <a:off x="642910" y="4429132"/>
            <a:ext cx="7858180" cy="523220"/>
          </a:xfrm>
          <a:prstGeom prst="rect">
            <a:avLst/>
          </a:prstGeom>
        </p:spPr>
        <p:txBody>
          <a:bodyPr wrap="square">
            <a:spAutoFit/>
          </a:bodyPr>
          <a:lstStyle/>
          <a:p>
            <a:r>
              <a:rPr lang="pt-PT" sz="1400" b="1" dirty="0" smtClean="0">
                <a:latin typeface="Arial" pitchFamily="34" charset="0"/>
                <a:cs typeface="Arial" pitchFamily="34" charset="0"/>
              </a:rPr>
              <a:t>Identifica-se o número de graus de liberdade com o número de coordenadas espaciais necessárias para fixar a posição e a orientação de cada partícula.</a:t>
            </a:r>
            <a:endParaRPr lang="pt-PT"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6083</Words>
  <Application>Microsoft Office PowerPoint</Application>
  <PresentationFormat>Apresentação no Ecrã (4:3)</PresentationFormat>
  <Paragraphs>663</Paragraphs>
  <Slides>52</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52</vt:i4>
      </vt:variant>
    </vt:vector>
  </HeadingPairs>
  <TitlesOfParts>
    <vt:vector size="54" baseType="lpstr">
      <vt:lpstr>Tema do Office</vt:lpstr>
      <vt:lpstr>Equação</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Diapositivo 30</vt:lpstr>
      <vt:lpstr>Diapositivo 31</vt:lpstr>
      <vt:lpstr>Diapositivo 32</vt:lpstr>
      <vt:lpstr>Diapositivo 33</vt:lpstr>
      <vt:lpstr>Diapositivo 34</vt:lpstr>
      <vt:lpstr>Diapositivo 35</vt:lpstr>
      <vt:lpstr>Diapositivo 36</vt:lpstr>
      <vt:lpstr>Diapositivo 37</vt:lpstr>
      <vt:lpstr>Diapositivo 38</vt:lpstr>
      <vt:lpstr>Diapositivo 39</vt:lpstr>
      <vt:lpstr>Diapositivo 40</vt:lpstr>
      <vt:lpstr>Diapositivo 41</vt:lpstr>
      <vt:lpstr>Diapositivo 42</vt:lpstr>
      <vt:lpstr>Diapositivo 43</vt:lpstr>
      <vt:lpstr>Diapositivo 44</vt:lpstr>
      <vt:lpstr>Diapositivo 45</vt:lpstr>
      <vt:lpstr>Diapositivo 46</vt:lpstr>
      <vt:lpstr>Diapositivo 47</vt:lpstr>
      <vt:lpstr>Diapositivo 48</vt:lpstr>
      <vt:lpstr>Diapositivo 49</vt:lpstr>
      <vt:lpstr>Diapositivo 50</vt:lpstr>
      <vt:lpstr>Diapositivo 51</vt:lpstr>
      <vt:lpstr>Diapositivo 52</vt:lpstr>
    </vt:vector>
  </TitlesOfParts>
  <Company>Ferreira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QUÌMICA FÍSICA Aula de 6/10/2008</dc:title>
  <dc:creator>Abel</dc:creator>
  <cp:lastModifiedBy>Abel</cp:lastModifiedBy>
  <cp:revision>249</cp:revision>
  <dcterms:created xsi:type="dcterms:W3CDTF">2008-10-05T18:26:32Z</dcterms:created>
  <dcterms:modified xsi:type="dcterms:W3CDTF">2008-10-30T19:08:31Z</dcterms:modified>
</cp:coreProperties>
</file>